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6" r:id="rId2"/>
    <p:sldId id="257" r:id="rId3"/>
    <p:sldId id="258" r:id="rId4"/>
    <p:sldId id="259" r:id="rId5"/>
    <p:sldId id="260" r:id="rId6"/>
    <p:sldId id="261" r:id="rId7"/>
    <p:sldId id="262" r:id="rId8"/>
    <p:sldId id="365" r:id="rId9"/>
    <p:sldId id="359" r:id="rId10"/>
    <p:sldId id="360" r:id="rId11"/>
    <p:sldId id="361" r:id="rId12"/>
    <p:sldId id="362" r:id="rId13"/>
    <p:sldId id="363" r:id="rId14"/>
    <p:sldId id="364" r:id="rId15"/>
    <p:sldId id="263" r:id="rId16"/>
    <p:sldId id="264" r:id="rId17"/>
    <p:sldId id="324" r:id="rId18"/>
    <p:sldId id="266" r:id="rId19"/>
    <p:sldId id="267" r:id="rId20"/>
    <p:sldId id="268" r:id="rId21"/>
    <p:sldId id="269" r:id="rId22"/>
    <p:sldId id="270" r:id="rId23"/>
    <p:sldId id="271" r:id="rId24"/>
    <p:sldId id="274" r:id="rId25"/>
    <p:sldId id="293" r:id="rId26"/>
    <p:sldId id="294" r:id="rId27"/>
    <p:sldId id="295" r:id="rId28"/>
    <p:sldId id="296" r:id="rId29"/>
    <p:sldId id="298" r:id="rId30"/>
    <p:sldId id="297" r:id="rId31"/>
    <p:sldId id="328" r:id="rId32"/>
    <p:sldId id="329" r:id="rId33"/>
    <p:sldId id="330" r:id="rId34"/>
    <p:sldId id="331" r:id="rId35"/>
    <p:sldId id="332" r:id="rId36"/>
    <p:sldId id="333" r:id="rId37"/>
    <p:sldId id="334" r:id="rId38"/>
    <p:sldId id="335" r:id="rId39"/>
    <p:sldId id="358" r:id="rId40"/>
    <p:sldId id="336" r:id="rId41"/>
    <p:sldId id="299" r:id="rId42"/>
    <p:sldId id="300" r:id="rId43"/>
    <p:sldId id="340" r:id="rId44"/>
    <p:sldId id="341" r:id="rId45"/>
    <p:sldId id="301" r:id="rId46"/>
    <p:sldId id="342" r:id="rId47"/>
    <p:sldId id="343" r:id="rId48"/>
    <p:sldId id="357" r:id="rId49"/>
    <p:sldId id="344" r:id="rId50"/>
    <p:sldId id="345" r:id="rId51"/>
    <p:sldId id="346" r:id="rId52"/>
    <p:sldId id="347" r:id="rId53"/>
    <p:sldId id="348" r:id="rId54"/>
    <p:sldId id="302" r:id="rId55"/>
    <p:sldId id="349" r:id="rId56"/>
    <p:sldId id="351" r:id="rId57"/>
    <p:sldId id="350" r:id="rId58"/>
    <p:sldId id="352" r:id="rId59"/>
    <p:sldId id="353" r:id="rId60"/>
    <p:sldId id="354" r:id="rId61"/>
    <p:sldId id="355" r:id="rId62"/>
    <p:sldId id="305" r:id="rId63"/>
    <p:sldId id="303" r:id="rId64"/>
    <p:sldId id="306" r:id="rId65"/>
    <p:sldId id="307" r:id="rId66"/>
    <p:sldId id="338" r:id="rId67"/>
    <p:sldId id="337" r:id="rId68"/>
    <p:sldId id="356" r:id="rId69"/>
    <p:sldId id="339" r:id="rId70"/>
    <p:sldId id="321" r:id="rId71"/>
    <p:sldId id="323" r:id="rId72"/>
  </p:sldIdLst>
  <p:sldSz cx="9144000" cy="6858000" type="screen4x3"/>
  <p:notesSz cx="6667500" cy="9928225"/>
  <p:defaultTextStyle>
    <a:defPPr>
      <a:defRPr lang="zh-TW"/>
    </a:defPPr>
    <a:lvl1pPr algn="l" rtl="0" eaLnBrk="0" fontAlgn="base" hangingPunct="0">
      <a:spcBef>
        <a:spcPct val="0"/>
      </a:spcBef>
      <a:spcAft>
        <a:spcPct val="0"/>
      </a:spcAft>
      <a:defRPr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新細明體" pitchFamily="18" charset="-120"/>
        <a:cs typeface="+mn-cs"/>
      </a:defRPr>
    </a:lvl5pPr>
    <a:lvl6pPr marL="2286000" algn="l" defTabSz="914400" rtl="0" eaLnBrk="1" latinLnBrk="0" hangingPunct="1">
      <a:defRPr kern="1200">
        <a:solidFill>
          <a:schemeClr val="tx1"/>
        </a:solidFill>
        <a:latin typeface="Times New Roman" pitchFamily="18" charset="0"/>
        <a:ea typeface="新細明體" pitchFamily="18" charset="-120"/>
        <a:cs typeface="+mn-cs"/>
      </a:defRPr>
    </a:lvl6pPr>
    <a:lvl7pPr marL="2743200" algn="l" defTabSz="914400" rtl="0" eaLnBrk="1" latinLnBrk="0" hangingPunct="1">
      <a:defRPr kern="1200">
        <a:solidFill>
          <a:schemeClr val="tx1"/>
        </a:solidFill>
        <a:latin typeface="Times New Roman" pitchFamily="18" charset="0"/>
        <a:ea typeface="新細明體" pitchFamily="18" charset="-120"/>
        <a:cs typeface="+mn-cs"/>
      </a:defRPr>
    </a:lvl7pPr>
    <a:lvl8pPr marL="3200400" algn="l" defTabSz="914400" rtl="0" eaLnBrk="1" latinLnBrk="0" hangingPunct="1">
      <a:defRPr kern="1200">
        <a:solidFill>
          <a:schemeClr val="tx1"/>
        </a:solidFill>
        <a:latin typeface="Times New Roman" pitchFamily="18" charset="0"/>
        <a:ea typeface="新細明體" pitchFamily="18" charset="-120"/>
        <a:cs typeface="+mn-cs"/>
      </a:defRPr>
    </a:lvl8pPr>
    <a:lvl9pPr marL="3657600" algn="l" defTabSz="914400" rtl="0" eaLnBrk="1" latinLnBrk="0" hangingPunct="1">
      <a:defRPr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FA1"/>
    <a:srgbClr val="0C279C"/>
    <a:srgbClr val="008000"/>
    <a:srgbClr val="663300"/>
    <a:srgbClr val="FFCC66"/>
    <a:srgbClr val="996600"/>
    <a:srgbClr val="FFFFFF"/>
    <a:srgbClr val="6197D9"/>
    <a:srgbClr val="3C7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autoAdjust="0"/>
    <p:restoredTop sz="81889" autoAdjust="0"/>
  </p:normalViewPr>
  <p:slideViewPr>
    <p:cSldViewPr>
      <p:cViewPr varScale="1">
        <p:scale>
          <a:sx n="70" d="100"/>
          <a:sy n="70" d="100"/>
        </p:scale>
        <p:origin x="965" y="38"/>
      </p:cViewPr>
      <p:guideLst>
        <p:guide orient="horz" pos="2160"/>
        <p:guide pos="2880"/>
      </p:guideLst>
    </p:cSldViewPr>
  </p:slideViewPr>
  <p:notesTextViewPr>
    <p:cViewPr>
      <p:scale>
        <a:sx n="1" d="1"/>
        <a:sy n="1" d="1"/>
      </p:scale>
      <p:origin x="0" y="0"/>
    </p:cViewPr>
  </p:notesTextViewPr>
  <p:sorterViewPr>
    <p:cViewPr>
      <p:scale>
        <a:sx n="66" d="100"/>
        <a:sy n="66" d="100"/>
      </p:scale>
      <p:origin x="0" y="4416"/>
    </p:cViewPr>
  </p:sorterViewPr>
  <p:notesViewPr>
    <p:cSldViewPr>
      <p:cViewPr varScale="1">
        <p:scale>
          <a:sx n="62" d="100"/>
          <a:sy n="62" d="100"/>
        </p:scale>
        <p:origin x="2410" y="67"/>
      </p:cViewPr>
      <p:guideLst>
        <p:guide orient="horz" pos="2880"/>
        <p:guide pos="2160"/>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ara\Desktop\&#21839;&#21367;\103&#21839;&#21367;&#22577;&#21578;&#22294;&#27284;&#29983;&#25104;&#27284;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ltLang="zh-TW"/>
              <a:t>103</a:t>
            </a:r>
            <a:r>
              <a:rPr lang="zh-TW" altLang="en-US"/>
              <a:t>年</a:t>
            </a:r>
          </a:p>
        </c:rich>
      </c:tx>
      <c:layout>
        <c:manualLayout>
          <c:xMode val="edge"/>
          <c:yMode val="edge"/>
          <c:x val="5.8974182012108987E-2"/>
          <c:y val="7.9681274900398627E-2"/>
        </c:manualLayout>
      </c:layout>
      <c:overlay val="0"/>
    </c:title>
    <c:autoTitleDeleted val="0"/>
    <c:plotArea>
      <c:layout>
        <c:manualLayout>
          <c:layoutTarget val="inner"/>
          <c:xMode val="edge"/>
          <c:yMode val="edge"/>
          <c:x val="0.23022900523888687"/>
          <c:y val="0.15795139651368303"/>
          <c:w val="0.43197226840668868"/>
          <c:h val="0.71995378067781368"/>
        </c:manualLayout>
      </c:layout>
      <c:pieChart>
        <c:varyColors val="1"/>
        <c:ser>
          <c:idx val="0"/>
          <c:order val="0"/>
          <c:tx>
            <c:strRef>
              <c:f>臺中!$F$150</c:f>
              <c:strCache>
                <c:ptCount val="1"/>
                <c:pt idx="0">
                  <c:v>臺中區網</c:v>
                </c:pt>
              </c:strCache>
            </c:strRef>
          </c:tx>
          <c:dLbls>
            <c:dLbl>
              <c:idx val="0"/>
              <c:layout>
                <c:manualLayout>
                  <c:x val="-0.15427549643943986"/>
                  <c:y val="-0.18887076366450187"/>
                </c:manualLayout>
              </c:layout>
              <c:spPr/>
              <c:txPr>
                <a:bodyPr/>
                <a:lstStyle/>
                <a:p>
                  <a:pPr>
                    <a:defRPr sz="1000" b="1"/>
                  </a:pPr>
                  <a:endParaRPr lang="zh-TW"/>
                </a:p>
              </c:txPr>
              <c:showLegendKey val="0"/>
              <c:showVal val="0"/>
              <c:showCatName val="1"/>
              <c:showSerName val="0"/>
              <c:showPercent val="1"/>
              <c:showBubbleSize val="0"/>
              <c:extLst>
                <c:ext xmlns:c15="http://schemas.microsoft.com/office/drawing/2012/chart" uri="{CE6537A1-D6FC-4f65-9D91-7224C49458BB}">
                  <c15:layout/>
                </c:ext>
              </c:extLst>
            </c:dLbl>
            <c:dLbl>
              <c:idx val="1"/>
              <c:spPr/>
              <c:txPr>
                <a:bodyPr/>
                <a:lstStyle/>
                <a:p>
                  <a:pPr>
                    <a:defRPr sz="1000" b="1"/>
                  </a:pPr>
                  <a:endParaRPr lang="zh-TW"/>
                </a:p>
              </c:txPr>
              <c:showLegendKey val="0"/>
              <c:showVal val="0"/>
              <c:showCatName val="1"/>
              <c:showSerName val="0"/>
              <c:showPercent val="1"/>
              <c:showBubbleSize val="0"/>
            </c:dLbl>
            <c:dLbl>
              <c:idx val="2"/>
              <c:layout>
                <c:manualLayout>
                  <c:x val="0.36565988016438222"/>
                  <c:y val="0.57102404032165299"/>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37898031186810688"/>
                  <c:y val="0.288097618783098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40934724205532824"/>
                  <c:y val="0.42040004814279897"/>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36514791228785698"/>
                  <c:y val="0.72008501427361515"/>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b="0"/>
                </a:pPr>
                <a:endParaRPr lang="zh-TW"/>
              </a:p>
            </c:txPr>
            <c:showLegendKey val="0"/>
            <c:showVal val="0"/>
            <c:showCatName val="1"/>
            <c:showSerName val="0"/>
            <c:showPercent val="1"/>
            <c:showBubbleSize val="0"/>
            <c:showLeaderLines val="0"/>
            <c:extLst>
              <c:ext xmlns:c15="http://schemas.microsoft.com/office/drawing/2012/chart" uri="{CE6537A1-D6FC-4f65-9D91-7224C49458BB}"/>
            </c:extLst>
          </c:dLbls>
          <c:cat>
            <c:strRef>
              <c:f>臺中!$E$151:$E$156</c:f>
              <c:strCache>
                <c:ptCount val="6"/>
                <c:pt idx="0">
                  <c:v>非常滿意</c:v>
                </c:pt>
                <c:pt idx="1">
                  <c:v>滿意</c:v>
                </c:pt>
                <c:pt idx="2">
                  <c:v>普通</c:v>
                </c:pt>
                <c:pt idx="3">
                  <c:v>不滿意</c:v>
                </c:pt>
                <c:pt idx="4">
                  <c:v>非常不滿意</c:v>
                </c:pt>
                <c:pt idx="5">
                  <c:v>其他</c:v>
                </c:pt>
              </c:strCache>
            </c:strRef>
          </c:cat>
          <c:val>
            <c:numRef>
              <c:f>臺中!$F$151:$F$156</c:f>
              <c:numCache>
                <c:formatCode>0.00%</c:formatCode>
                <c:ptCount val="6"/>
                <c:pt idx="0">
                  <c:v>0.75000000000000178</c:v>
                </c:pt>
                <c:pt idx="1">
                  <c:v>0.25</c:v>
                </c:pt>
                <c:pt idx="2">
                  <c:v>0</c:v>
                </c:pt>
                <c:pt idx="3">
                  <c:v>0</c:v>
                </c:pt>
                <c:pt idx="4">
                  <c:v>0</c:v>
                </c:pt>
                <c:pt idx="5">
                  <c:v>0</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776707" y="0"/>
            <a:ext cx="2889250" cy="49641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F3D6B424-9BA2-4FAB-AF3A-FF59501D81D0}" type="datetimeFigureOut">
              <a:rPr lang="zh-TW" altLang="en-US"/>
              <a:pPr>
                <a:defRPr/>
              </a:pPr>
              <a:t>2014/12/3</a:t>
            </a:fld>
            <a:endParaRPr lang="zh-TW" altLang="en-US"/>
          </a:p>
        </p:txBody>
      </p:sp>
      <p:sp>
        <p:nvSpPr>
          <p:cNvPr id="4" name="頁尾版面配置區 3"/>
          <p:cNvSpPr>
            <a:spLocks noGrp="1"/>
          </p:cNvSpPr>
          <p:nvPr>
            <p:ph type="ftr" sz="quarter" idx="2"/>
          </p:nvPr>
        </p:nvSpPr>
        <p:spPr>
          <a:xfrm>
            <a:off x="0" y="9430091"/>
            <a:ext cx="2889250"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776707" y="9430091"/>
            <a:ext cx="2889250"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0FE9AD3-ACD6-46D8-BB51-6CEB8909731A}" type="slidenum">
              <a:rPr lang="zh-TW" altLang="en-US"/>
              <a:pPr/>
              <a:t>‹#›</a:t>
            </a:fld>
            <a:endParaRPr lang="zh-TW" altLang="en-US"/>
          </a:p>
        </p:txBody>
      </p:sp>
    </p:spTree>
    <p:extLst>
      <p:ext uri="{BB962C8B-B14F-4D97-AF65-F5344CB8AC3E}">
        <p14:creationId xmlns:p14="http://schemas.microsoft.com/office/powerpoint/2010/main" val="24042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776707" y="0"/>
            <a:ext cx="2889250" cy="49641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8FDA31CF-5866-44B4-9B1F-5EDF80B557E5}" type="datetimeFigureOut">
              <a:rPr lang="zh-TW" altLang="en-US"/>
              <a:pPr>
                <a:defRPr/>
              </a:pPr>
              <a:t>2014/12/3</a:t>
            </a:fld>
            <a:endParaRPr lang="zh-TW" altLang="en-US"/>
          </a:p>
        </p:txBody>
      </p:sp>
      <p:sp>
        <p:nvSpPr>
          <p:cNvPr id="4" name="投影片圖像版面配置區 3"/>
          <p:cNvSpPr>
            <a:spLocks noGrp="1" noRot="1" noChangeAspect="1"/>
          </p:cNvSpPr>
          <p:nvPr>
            <p:ph type="sldImg" idx="2"/>
          </p:nvPr>
        </p:nvSpPr>
        <p:spPr>
          <a:xfrm>
            <a:off x="852488"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66750" y="4715907"/>
            <a:ext cx="5334000" cy="4467701"/>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30091"/>
            <a:ext cx="2889250"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776707" y="9430091"/>
            <a:ext cx="2889250"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CEA1E6BF-44CC-416C-8FBF-450E8338FBAC}" type="slidenum">
              <a:rPr lang="zh-TW" altLang="en-US"/>
              <a:pPr/>
              <a:t>‹#›</a:t>
            </a:fld>
            <a:endParaRPr lang="zh-TW" altLang="en-US"/>
          </a:p>
        </p:txBody>
      </p:sp>
    </p:spTree>
    <p:extLst>
      <p:ext uri="{BB962C8B-B14F-4D97-AF65-F5344CB8AC3E}">
        <p14:creationId xmlns:p14="http://schemas.microsoft.com/office/powerpoint/2010/main" val="198013730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4</a:t>
            </a:fld>
            <a:endParaRPr lang="zh-TW" altLang="en-US"/>
          </a:p>
        </p:txBody>
      </p:sp>
    </p:spTree>
    <p:extLst>
      <p:ext uri="{BB962C8B-B14F-4D97-AF65-F5344CB8AC3E}">
        <p14:creationId xmlns:p14="http://schemas.microsoft.com/office/powerpoint/2010/main" val="618827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32345591-B4B0-4E68-8249-BEFB760979BD}" type="slidenum">
              <a:rPr lang="zh-TW" altLang="en-US">
                <a:latin typeface="Calibri" pitchFamily="34" charset="0"/>
              </a:rPr>
              <a:pPr/>
              <a:t>16</a:t>
            </a:fld>
            <a:endParaRPr lang="zh-TW" altLang="en-US">
              <a:latin typeface="Calibri" pitchFamily="34" charset="0"/>
            </a:endParaRPr>
          </a:p>
        </p:txBody>
      </p:sp>
    </p:spTree>
    <p:extLst>
      <p:ext uri="{BB962C8B-B14F-4D97-AF65-F5344CB8AC3E}">
        <p14:creationId xmlns:p14="http://schemas.microsoft.com/office/powerpoint/2010/main" val="69507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17</a:t>
            </a:fld>
            <a:endParaRPr lang="zh-TW" altLang="en-US"/>
          </a:p>
        </p:txBody>
      </p:sp>
    </p:spTree>
    <p:extLst>
      <p:ext uri="{BB962C8B-B14F-4D97-AF65-F5344CB8AC3E}">
        <p14:creationId xmlns:p14="http://schemas.microsoft.com/office/powerpoint/2010/main" val="200692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21</a:t>
            </a:fld>
            <a:endParaRPr lang="zh-TW" altLang="en-US"/>
          </a:p>
        </p:txBody>
      </p:sp>
    </p:spTree>
    <p:extLst>
      <p:ext uri="{BB962C8B-B14F-4D97-AF65-F5344CB8AC3E}">
        <p14:creationId xmlns:p14="http://schemas.microsoft.com/office/powerpoint/2010/main" val="404337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29</a:t>
            </a:fld>
            <a:endParaRPr lang="zh-TW" altLang="en-US"/>
          </a:p>
        </p:txBody>
      </p:sp>
    </p:spTree>
    <p:extLst>
      <p:ext uri="{BB962C8B-B14F-4D97-AF65-F5344CB8AC3E}">
        <p14:creationId xmlns:p14="http://schemas.microsoft.com/office/powerpoint/2010/main" val="202307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30</a:t>
            </a:fld>
            <a:endParaRPr lang="zh-TW" altLang="en-US"/>
          </a:p>
        </p:txBody>
      </p:sp>
    </p:spTree>
    <p:extLst>
      <p:ext uri="{BB962C8B-B14F-4D97-AF65-F5344CB8AC3E}">
        <p14:creationId xmlns:p14="http://schemas.microsoft.com/office/powerpoint/2010/main" val="128065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32</a:t>
            </a:fld>
            <a:endParaRPr lang="zh-TW" altLang="en-US"/>
          </a:p>
        </p:txBody>
      </p:sp>
    </p:spTree>
    <p:extLst>
      <p:ext uri="{BB962C8B-B14F-4D97-AF65-F5344CB8AC3E}">
        <p14:creationId xmlns:p14="http://schemas.microsoft.com/office/powerpoint/2010/main" val="302760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33</a:t>
            </a:fld>
            <a:endParaRPr lang="zh-TW" altLang="en-US"/>
          </a:p>
        </p:txBody>
      </p:sp>
    </p:spTree>
    <p:extLst>
      <p:ext uri="{BB962C8B-B14F-4D97-AF65-F5344CB8AC3E}">
        <p14:creationId xmlns:p14="http://schemas.microsoft.com/office/powerpoint/2010/main" val="291206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34</a:t>
            </a:fld>
            <a:endParaRPr lang="zh-TW" altLang="en-US"/>
          </a:p>
        </p:txBody>
      </p:sp>
    </p:spTree>
    <p:extLst>
      <p:ext uri="{BB962C8B-B14F-4D97-AF65-F5344CB8AC3E}">
        <p14:creationId xmlns:p14="http://schemas.microsoft.com/office/powerpoint/2010/main" val="78447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809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F263A47D-F829-43A4-888F-C2F13CD79014}" type="slidenum">
              <a:rPr lang="zh-TW" altLang="en-US">
                <a:latin typeface="Calibri" pitchFamily="34" charset="0"/>
              </a:rPr>
              <a:pPr/>
              <a:t>38</a:t>
            </a:fld>
            <a:endParaRPr lang="zh-TW" altLang="en-US">
              <a:latin typeface="Calibri" pitchFamily="34" charset="0"/>
            </a:endParaRPr>
          </a:p>
        </p:txBody>
      </p:sp>
    </p:spTree>
    <p:extLst>
      <p:ext uri="{BB962C8B-B14F-4D97-AF65-F5344CB8AC3E}">
        <p14:creationId xmlns:p14="http://schemas.microsoft.com/office/powerpoint/2010/main" val="93526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809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F263A47D-F829-43A4-888F-C2F13CD79014}" type="slidenum">
              <a:rPr lang="zh-TW" altLang="en-US">
                <a:latin typeface="Calibri" pitchFamily="34" charset="0"/>
              </a:rPr>
              <a:pPr/>
              <a:t>39</a:t>
            </a:fld>
            <a:endParaRPr lang="zh-TW" altLang="en-US">
              <a:latin typeface="Calibri" pitchFamily="34" charset="0"/>
            </a:endParaRPr>
          </a:p>
        </p:txBody>
      </p:sp>
    </p:spTree>
    <p:extLst>
      <p:ext uri="{BB962C8B-B14F-4D97-AF65-F5344CB8AC3E}">
        <p14:creationId xmlns:p14="http://schemas.microsoft.com/office/powerpoint/2010/main" val="93526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6</a:t>
            </a:fld>
            <a:endParaRPr lang="zh-TW" altLang="en-US"/>
          </a:p>
        </p:txBody>
      </p:sp>
    </p:spTree>
    <p:extLst>
      <p:ext uri="{BB962C8B-B14F-4D97-AF65-F5344CB8AC3E}">
        <p14:creationId xmlns:p14="http://schemas.microsoft.com/office/powerpoint/2010/main" val="140549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5B164A29-F30F-41EF-851F-1BA73BD0873B}" type="slidenum">
              <a:rPr lang="zh-TW" altLang="en-US">
                <a:latin typeface="Calibri" pitchFamily="34" charset="0"/>
              </a:rPr>
              <a:pPr/>
              <a:t>40</a:t>
            </a:fld>
            <a:endParaRPr lang="zh-TW" altLang="en-US">
              <a:latin typeface="Calibri" pitchFamily="34" charset="0"/>
            </a:endParaRPr>
          </a:p>
        </p:txBody>
      </p:sp>
    </p:spTree>
    <p:extLst>
      <p:ext uri="{BB962C8B-B14F-4D97-AF65-F5344CB8AC3E}">
        <p14:creationId xmlns:p14="http://schemas.microsoft.com/office/powerpoint/2010/main" val="97236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44</a:t>
            </a:fld>
            <a:endParaRPr lang="zh-TW" altLang="en-US"/>
          </a:p>
        </p:txBody>
      </p:sp>
    </p:spTree>
    <p:extLst>
      <p:ext uri="{BB962C8B-B14F-4D97-AF65-F5344CB8AC3E}">
        <p14:creationId xmlns:p14="http://schemas.microsoft.com/office/powerpoint/2010/main" val="2573329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51</a:t>
            </a:fld>
            <a:endParaRPr lang="zh-TW" altLang="en-US"/>
          </a:p>
        </p:txBody>
      </p:sp>
    </p:spTree>
    <p:extLst>
      <p:ext uri="{BB962C8B-B14F-4D97-AF65-F5344CB8AC3E}">
        <p14:creationId xmlns:p14="http://schemas.microsoft.com/office/powerpoint/2010/main" val="4171033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53</a:t>
            </a:fld>
            <a:endParaRPr lang="zh-TW" altLang="en-US"/>
          </a:p>
        </p:txBody>
      </p:sp>
    </p:spTree>
    <p:extLst>
      <p:ext uri="{BB962C8B-B14F-4D97-AF65-F5344CB8AC3E}">
        <p14:creationId xmlns:p14="http://schemas.microsoft.com/office/powerpoint/2010/main" val="133661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54</a:t>
            </a:fld>
            <a:endParaRPr lang="zh-TW" altLang="en-US"/>
          </a:p>
        </p:txBody>
      </p:sp>
    </p:spTree>
    <p:extLst>
      <p:ext uri="{BB962C8B-B14F-4D97-AF65-F5344CB8AC3E}">
        <p14:creationId xmlns:p14="http://schemas.microsoft.com/office/powerpoint/2010/main" val="1799660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58</a:t>
            </a:fld>
            <a:endParaRPr lang="zh-TW" altLang="en-US"/>
          </a:p>
        </p:txBody>
      </p:sp>
    </p:spTree>
    <p:extLst>
      <p:ext uri="{BB962C8B-B14F-4D97-AF65-F5344CB8AC3E}">
        <p14:creationId xmlns:p14="http://schemas.microsoft.com/office/powerpoint/2010/main" val="3798527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59</a:t>
            </a:fld>
            <a:endParaRPr lang="zh-TW" altLang="en-US"/>
          </a:p>
        </p:txBody>
      </p:sp>
    </p:spTree>
    <p:extLst>
      <p:ext uri="{BB962C8B-B14F-4D97-AF65-F5344CB8AC3E}">
        <p14:creationId xmlns:p14="http://schemas.microsoft.com/office/powerpoint/2010/main" val="1690935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62</a:t>
            </a:fld>
            <a:endParaRPr lang="zh-TW" altLang="en-US"/>
          </a:p>
        </p:txBody>
      </p:sp>
    </p:spTree>
    <p:extLst>
      <p:ext uri="{BB962C8B-B14F-4D97-AF65-F5344CB8AC3E}">
        <p14:creationId xmlns:p14="http://schemas.microsoft.com/office/powerpoint/2010/main" val="385030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A1E6BF-44CC-416C-8FBF-450E8338FBAC}" type="slidenum">
              <a:rPr lang="zh-TW" altLang="en-US" smtClean="0"/>
              <a:pPr/>
              <a:t>7</a:t>
            </a:fld>
            <a:endParaRPr lang="zh-TW" altLang="en-US"/>
          </a:p>
        </p:txBody>
      </p:sp>
    </p:spTree>
    <p:extLst>
      <p:ext uri="{BB962C8B-B14F-4D97-AF65-F5344CB8AC3E}">
        <p14:creationId xmlns:p14="http://schemas.microsoft.com/office/powerpoint/2010/main" val="378431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0DD011F1-087D-4B05-884F-1E1F39270961}" type="slidenum">
              <a:rPr lang="zh-TW" altLang="en-US">
                <a:latin typeface="Calibri" pitchFamily="34" charset="0"/>
              </a:rPr>
              <a:pPr/>
              <a:t>9</a:t>
            </a:fld>
            <a:endParaRPr lang="zh-TW" altLang="en-US">
              <a:latin typeface="Calibri" pitchFamily="34" charset="0"/>
            </a:endParaRPr>
          </a:p>
        </p:txBody>
      </p:sp>
    </p:spTree>
    <p:extLst>
      <p:ext uri="{BB962C8B-B14F-4D97-AF65-F5344CB8AC3E}">
        <p14:creationId xmlns:p14="http://schemas.microsoft.com/office/powerpoint/2010/main" val="152339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39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FA72CAC2-1D0D-4A42-8081-4AA265EF116D}" type="slidenum">
              <a:rPr lang="zh-TW" altLang="en-US">
                <a:latin typeface="Calibri" pitchFamily="34" charset="0"/>
              </a:rPr>
              <a:pPr/>
              <a:t>10</a:t>
            </a:fld>
            <a:endParaRPr lang="zh-TW" altLang="en-US">
              <a:latin typeface="Calibri" pitchFamily="34" charset="0"/>
            </a:endParaRPr>
          </a:p>
        </p:txBody>
      </p:sp>
    </p:spTree>
    <p:extLst>
      <p:ext uri="{BB962C8B-B14F-4D97-AF65-F5344CB8AC3E}">
        <p14:creationId xmlns:p14="http://schemas.microsoft.com/office/powerpoint/2010/main" val="240223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1C134AE3-55D6-4E89-86B8-04CDC8D69D80}" type="slidenum">
              <a:rPr lang="zh-TW" altLang="en-US">
                <a:latin typeface="Calibri" pitchFamily="34" charset="0"/>
              </a:rPr>
              <a:pPr/>
              <a:t>11</a:t>
            </a:fld>
            <a:endParaRPr lang="zh-TW" altLang="en-US">
              <a:latin typeface="Calibri" pitchFamily="34" charset="0"/>
            </a:endParaRPr>
          </a:p>
        </p:txBody>
      </p:sp>
    </p:spTree>
    <p:extLst>
      <p:ext uri="{BB962C8B-B14F-4D97-AF65-F5344CB8AC3E}">
        <p14:creationId xmlns:p14="http://schemas.microsoft.com/office/powerpoint/2010/main" val="104734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88906A44-95EC-4554-BBF2-2807674F0F04}" type="slidenum">
              <a:rPr lang="zh-TW" altLang="en-US">
                <a:latin typeface="Calibri" pitchFamily="34" charset="0"/>
              </a:rPr>
              <a:pPr/>
              <a:t>12</a:t>
            </a:fld>
            <a:endParaRPr lang="zh-TW" altLang="en-US">
              <a:latin typeface="Calibri" pitchFamily="34" charset="0"/>
            </a:endParaRPr>
          </a:p>
        </p:txBody>
      </p:sp>
    </p:spTree>
    <p:extLst>
      <p:ext uri="{BB962C8B-B14F-4D97-AF65-F5344CB8AC3E}">
        <p14:creationId xmlns:p14="http://schemas.microsoft.com/office/powerpoint/2010/main" val="223100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35872016-236E-43EC-A1A6-F6454AE74C26}" type="slidenum">
              <a:rPr lang="zh-TW" altLang="en-US">
                <a:latin typeface="Calibri" pitchFamily="34" charset="0"/>
              </a:rPr>
              <a:pPr/>
              <a:t>13</a:t>
            </a:fld>
            <a:endParaRPr lang="zh-TW" altLang="en-US">
              <a:latin typeface="Calibri" pitchFamily="34" charset="0"/>
            </a:endParaRPr>
          </a:p>
        </p:txBody>
      </p:sp>
    </p:spTree>
    <p:extLst>
      <p:ext uri="{BB962C8B-B14F-4D97-AF65-F5344CB8AC3E}">
        <p14:creationId xmlns:p14="http://schemas.microsoft.com/office/powerpoint/2010/main" val="260273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fld id="{4988DA16-6CF6-4931-BD99-06087EF20840}" type="slidenum">
              <a:rPr lang="zh-TW" altLang="en-US">
                <a:latin typeface="Calibri" pitchFamily="34" charset="0"/>
              </a:rPr>
              <a:pPr/>
              <a:t>14</a:t>
            </a:fld>
            <a:endParaRPr lang="zh-TW" altLang="en-US">
              <a:latin typeface="Calibri" pitchFamily="34" charset="0"/>
            </a:endParaRPr>
          </a:p>
        </p:txBody>
      </p:sp>
    </p:spTree>
    <p:extLst>
      <p:ext uri="{BB962C8B-B14F-4D97-AF65-F5344CB8AC3E}">
        <p14:creationId xmlns:p14="http://schemas.microsoft.com/office/powerpoint/2010/main" val="2162656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訂版面配置">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ctrTitle"/>
          </p:nvPr>
        </p:nvSpPr>
        <p:spPr>
          <a:xfrm>
            <a:off x="1979712" y="2492896"/>
            <a:ext cx="6444208" cy="945059"/>
          </a:xfrm>
          <a:prstGeom prst="rect">
            <a:avLst/>
          </a:prstGeom>
        </p:spPr>
        <p:txBody>
          <a:bodyPr/>
          <a:lstStyle>
            <a:lvl1pPr>
              <a:defRPr sz="4800" b="1">
                <a:solidFill>
                  <a:schemeClr val="bg1"/>
                </a:solidFill>
                <a:effectLst>
                  <a:outerShdw blurRad="38100" dist="38100" dir="2700000" algn="tl">
                    <a:srgbClr val="000000">
                      <a:alpha val="43137"/>
                    </a:srgbClr>
                  </a:outerShdw>
                </a:effectLst>
              </a:defRPr>
            </a:lvl1pPr>
          </a:lstStyle>
          <a:p>
            <a:endParaRPr lang="zh-TW" altLang="en-US" dirty="0"/>
          </a:p>
        </p:txBody>
      </p:sp>
    </p:spTree>
    <p:extLst>
      <p:ext uri="{BB962C8B-B14F-4D97-AF65-F5344CB8AC3E}">
        <p14:creationId xmlns:p14="http://schemas.microsoft.com/office/powerpoint/2010/main" val="3377104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4" name="標題 1"/>
          <p:cNvSpPr>
            <a:spLocks noGrp="1"/>
          </p:cNvSpPr>
          <p:nvPr>
            <p:ph type="title"/>
          </p:nvPr>
        </p:nvSpPr>
        <p:spPr>
          <a:xfrm>
            <a:off x="2195736" y="260648"/>
            <a:ext cx="6624736" cy="648072"/>
          </a:xfrm>
          <a:prstGeom prst="rect">
            <a:avLst/>
          </a:prstGeom>
        </p:spPr>
        <p:txBody>
          <a:bodyPr>
            <a:normAutofit/>
          </a:bodyPr>
          <a:lstStyle>
            <a:lvl1pPr algn="l">
              <a:defRPr sz="3200" b="1">
                <a:solidFill>
                  <a:schemeClr val="accent3">
                    <a:lumMod val="50000"/>
                  </a:schemeClr>
                </a:solidFill>
                <a:latin typeface="+mj-ea"/>
                <a:ea typeface="+mj-ea"/>
              </a:defRPr>
            </a:lvl1pPr>
          </a:lstStyle>
          <a:p>
            <a:r>
              <a:rPr lang="zh-TW" altLang="en-US" smtClean="0"/>
              <a:t>按一下以編輯母片標題樣式</a:t>
            </a:r>
            <a:endParaRPr lang="zh-TW" altLang="en-US" dirty="0"/>
          </a:p>
        </p:txBody>
      </p:sp>
      <p:sp>
        <p:nvSpPr>
          <p:cNvPr id="5" name="內容版面配置區 2"/>
          <p:cNvSpPr>
            <a:spLocks noGrp="1"/>
          </p:cNvSpPr>
          <p:nvPr>
            <p:ph sz="half" idx="1"/>
          </p:nvPr>
        </p:nvSpPr>
        <p:spPr>
          <a:xfrm>
            <a:off x="2195736" y="1124744"/>
            <a:ext cx="6624736" cy="5040560"/>
          </a:xfrm>
          <a:prstGeom prst="rect">
            <a:avLst/>
          </a:prstGeom>
        </p:spPr>
        <p:txBody>
          <a:bodyPr vert="eaVert"/>
          <a:lstStyle>
            <a:lvl1pPr marL="342900" indent="-342900">
              <a:buSzPct val="14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75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Tree>
    <p:extLst>
      <p:ext uri="{BB962C8B-B14F-4D97-AF65-F5344CB8AC3E}">
        <p14:creationId xmlns:p14="http://schemas.microsoft.com/office/powerpoint/2010/main" val="339019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標題 1"/>
          <p:cNvSpPr txBox="1">
            <a:spLocks/>
          </p:cNvSpPr>
          <p:nvPr userDrawn="1"/>
        </p:nvSpPr>
        <p:spPr>
          <a:xfrm>
            <a:off x="8243888" y="193675"/>
            <a:ext cx="792162" cy="6096000"/>
          </a:xfrm>
          <a:prstGeom prst="rect">
            <a:avLst/>
          </a:prstGeom>
        </p:spPr>
        <p:txBody>
          <a:bodyPr vert="eaVert" anchor="ctr">
            <a:normAutofit/>
          </a:bodyPr>
          <a:lstStyle>
            <a:lvl1pPr algn="l" defTabSz="914400" rtl="0" eaLnBrk="1" latinLnBrk="0" hangingPunct="1">
              <a:spcBef>
                <a:spcPct val="0"/>
              </a:spcBef>
              <a:buNone/>
              <a:defRPr sz="3200" b="1" kern="1200">
                <a:solidFill>
                  <a:srgbClr val="002060"/>
                </a:solidFill>
                <a:latin typeface="+mj-ea"/>
                <a:ea typeface="+mj-ea"/>
                <a:cs typeface="+mj-cs"/>
              </a:defRPr>
            </a:lvl1pPr>
          </a:lstStyle>
          <a:p>
            <a:pPr fontAlgn="auto">
              <a:spcAft>
                <a:spcPts val="0"/>
              </a:spcAft>
              <a:defRPr/>
            </a:pPr>
            <a:r>
              <a:rPr lang="zh-TW" altLang="en-US" dirty="0" smtClean="0">
                <a:solidFill>
                  <a:schemeClr val="accent3">
                    <a:lumMod val="50000"/>
                  </a:schemeClr>
                </a:solidFill>
              </a:rPr>
              <a:t>一</a:t>
            </a:r>
            <a:r>
              <a:rPr lang="zh-TW" altLang="en-US" dirty="0" smtClean="0">
                <a:solidFill>
                  <a:schemeClr val="accent3">
                    <a:lumMod val="50000"/>
                  </a:schemeClr>
                </a:solidFill>
                <a:latin typeface="+mn-ea"/>
                <a:ea typeface="+mn-ea"/>
              </a:rPr>
              <a:t>、</a:t>
            </a:r>
            <a:r>
              <a:rPr lang="en-US" altLang="zh-TW" dirty="0" smtClean="0">
                <a:solidFill>
                  <a:schemeClr val="accent3">
                    <a:lumMod val="50000"/>
                  </a:schemeClr>
                </a:solidFill>
              </a:rPr>
              <a:t> </a:t>
            </a:r>
            <a:r>
              <a:rPr lang="zh-TW" altLang="en-US" dirty="0" smtClean="0">
                <a:solidFill>
                  <a:schemeClr val="accent3">
                    <a:lumMod val="50000"/>
                  </a:schemeClr>
                </a:solidFill>
              </a:rPr>
              <a:t>標題</a:t>
            </a:r>
            <a:endParaRPr lang="zh-TW" altLang="en-US" dirty="0">
              <a:solidFill>
                <a:schemeClr val="accent3">
                  <a:lumMod val="50000"/>
                </a:schemeClr>
              </a:solidFill>
            </a:endParaRPr>
          </a:p>
        </p:txBody>
      </p:sp>
      <p:sp>
        <p:nvSpPr>
          <p:cNvPr id="7" name="內容版面配置區 2"/>
          <p:cNvSpPr>
            <a:spLocks noGrp="1"/>
          </p:cNvSpPr>
          <p:nvPr>
            <p:ph sz="half" idx="1"/>
          </p:nvPr>
        </p:nvSpPr>
        <p:spPr>
          <a:xfrm>
            <a:off x="2267743" y="476672"/>
            <a:ext cx="5955005" cy="5688632"/>
          </a:xfrm>
          <a:prstGeom prst="rect">
            <a:avLst/>
          </a:prstGeom>
        </p:spPr>
        <p:txBody>
          <a:bodyPr vert="eaVert"/>
          <a:lstStyle>
            <a:lvl1pPr marL="342900" indent="-342900">
              <a:buSzPct val="14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75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Tree>
    <p:extLst>
      <p:ext uri="{BB962C8B-B14F-4D97-AF65-F5344CB8AC3E}">
        <p14:creationId xmlns:p14="http://schemas.microsoft.com/office/powerpoint/2010/main" val="128006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圓角矩形 1"/>
          <p:cNvSpPr/>
          <p:nvPr userDrawn="1"/>
        </p:nvSpPr>
        <p:spPr>
          <a:xfrm>
            <a:off x="179512" y="1527409"/>
            <a:ext cx="8352928" cy="4709903"/>
          </a:xfrm>
          <a:prstGeom prst="round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接點 3"/>
          <p:cNvCxnSpPr/>
          <p:nvPr userDrawn="1"/>
        </p:nvCxnSpPr>
        <p:spPr>
          <a:xfrm>
            <a:off x="541338" y="1341438"/>
            <a:ext cx="7702550" cy="0"/>
          </a:xfrm>
          <a:prstGeom prst="line">
            <a:avLst/>
          </a:prstGeom>
          <a:ln w="28575">
            <a:prstDash val="sysDot"/>
          </a:ln>
        </p:spPr>
        <p:style>
          <a:lnRef idx="1">
            <a:schemeClr val="accent5"/>
          </a:lnRef>
          <a:fillRef idx="0">
            <a:schemeClr val="accent5"/>
          </a:fillRef>
          <a:effectRef idx="0">
            <a:schemeClr val="accent5"/>
          </a:effectRef>
          <a:fontRef idx="minor">
            <a:schemeClr val="tx1"/>
          </a:fontRef>
        </p:style>
      </p:cxnSp>
      <p:sp>
        <p:nvSpPr>
          <p:cNvPr id="5" name="內容版面配置區 2"/>
          <p:cNvSpPr>
            <a:spLocks noGrp="1"/>
          </p:cNvSpPr>
          <p:nvPr>
            <p:ph sz="half" idx="1"/>
          </p:nvPr>
        </p:nvSpPr>
        <p:spPr>
          <a:xfrm>
            <a:off x="541334" y="1527409"/>
            <a:ext cx="7703074" cy="4709903"/>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
        <p:nvSpPr>
          <p:cNvPr id="6" name="標題版面配置區 1"/>
          <p:cNvSpPr>
            <a:spLocks noGrp="1"/>
          </p:cNvSpPr>
          <p:nvPr>
            <p:ph type="title"/>
          </p:nvPr>
        </p:nvSpPr>
        <p:spPr>
          <a:xfrm>
            <a:off x="541334" y="404664"/>
            <a:ext cx="6912768" cy="634082"/>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zh-TW" altLang="en-US" sz="3200" b="1" kern="1200" dirty="0">
                <a:ln w="9525" cap="rnd">
                  <a:noFill/>
                </a:ln>
                <a:solidFill>
                  <a:schemeClr val="accent3">
                    <a:lumMod val="50000"/>
                  </a:schemeClr>
                </a:solidFill>
                <a:effectLst>
                  <a:outerShdw blurRad="50800" dist="38100" dir="5400000" algn="t" rotWithShape="0">
                    <a:prstClr val="black">
                      <a:alpha val="16000"/>
                    </a:prstClr>
                  </a:outerShdw>
                </a:effectLst>
                <a:latin typeface="+mj-ea"/>
                <a:ea typeface="+mj-ea"/>
                <a:cs typeface="+mj-cs"/>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1896525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3" name="標題 1"/>
          <p:cNvSpPr txBox="1">
            <a:spLocks/>
          </p:cNvSpPr>
          <p:nvPr userDrawn="1"/>
        </p:nvSpPr>
        <p:spPr>
          <a:xfrm>
            <a:off x="2195513" y="5732463"/>
            <a:ext cx="6624637" cy="649287"/>
          </a:xfrm>
          <a:prstGeom prst="rect">
            <a:avLst/>
          </a:prstGeom>
        </p:spPr>
        <p:txBody>
          <a:bodyPr anchor="ctr">
            <a:normAutofit/>
          </a:bodyPr>
          <a:lstStyle>
            <a:lvl1pPr algn="l" defTabSz="914400" rtl="0" eaLnBrk="1" latinLnBrk="0" hangingPunct="1">
              <a:spcBef>
                <a:spcPct val="0"/>
              </a:spcBef>
              <a:buNone/>
              <a:defRPr sz="3200" b="1" kern="1200">
                <a:solidFill>
                  <a:schemeClr val="accent3">
                    <a:lumMod val="50000"/>
                  </a:schemeClr>
                </a:solidFill>
                <a:latin typeface="+mj-ea"/>
                <a:ea typeface="+mj-ea"/>
                <a:cs typeface="+mj-cs"/>
              </a:defRPr>
            </a:lvl1pPr>
          </a:lstStyle>
          <a:p>
            <a:pPr fontAlgn="auto">
              <a:spcAft>
                <a:spcPts val="0"/>
              </a:spcAft>
              <a:defRPr/>
            </a:pPr>
            <a:r>
              <a:rPr lang="zh-TW" altLang="en-US" dirty="0" smtClean="0"/>
              <a:t>一、標題</a:t>
            </a:r>
            <a:endParaRPr lang="zh-TW" altLang="en-US" dirty="0"/>
          </a:p>
        </p:txBody>
      </p:sp>
      <p:sp>
        <p:nvSpPr>
          <p:cNvPr id="5" name="內容版面配置區 2"/>
          <p:cNvSpPr>
            <a:spLocks noGrp="1"/>
          </p:cNvSpPr>
          <p:nvPr>
            <p:ph sz="half" idx="1"/>
          </p:nvPr>
        </p:nvSpPr>
        <p:spPr>
          <a:xfrm>
            <a:off x="2195736" y="260648"/>
            <a:ext cx="6624736" cy="5328592"/>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Tree>
    <p:extLst>
      <p:ext uri="{BB962C8B-B14F-4D97-AF65-F5344CB8AC3E}">
        <p14:creationId xmlns:p14="http://schemas.microsoft.com/office/powerpoint/2010/main" val="1270416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5" name="標題 1"/>
          <p:cNvSpPr>
            <a:spLocks noGrp="1"/>
          </p:cNvSpPr>
          <p:nvPr>
            <p:ph type="title"/>
          </p:nvPr>
        </p:nvSpPr>
        <p:spPr>
          <a:xfrm>
            <a:off x="2195736" y="260648"/>
            <a:ext cx="6696744" cy="648072"/>
          </a:xfrm>
          <a:prstGeom prst="rect">
            <a:avLst/>
          </a:prstGeom>
        </p:spPr>
        <p:txBody>
          <a:bodyPr>
            <a:normAutofit/>
          </a:bodyPr>
          <a:lstStyle>
            <a:lvl1pPr algn="l">
              <a:defRPr sz="3200" b="1">
                <a:solidFill>
                  <a:schemeClr val="accent3">
                    <a:lumMod val="50000"/>
                  </a:schemeClr>
                </a:solidFill>
                <a:latin typeface="+mj-ea"/>
                <a:ea typeface="+mj-ea"/>
              </a:defRPr>
            </a:lvl1pPr>
          </a:lstStyle>
          <a:p>
            <a:r>
              <a:rPr lang="zh-TW" altLang="en-US" smtClean="0"/>
              <a:t>按一下以編輯母片標題樣式</a:t>
            </a:r>
            <a:endParaRPr lang="zh-TW" altLang="en-US" dirty="0"/>
          </a:p>
        </p:txBody>
      </p:sp>
      <p:sp>
        <p:nvSpPr>
          <p:cNvPr id="6" name="內容版面配置區 2"/>
          <p:cNvSpPr>
            <a:spLocks noGrp="1"/>
          </p:cNvSpPr>
          <p:nvPr>
            <p:ph sz="half" idx="1"/>
          </p:nvPr>
        </p:nvSpPr>
        <p:spPr>
          <a:xfrm>
            <a:off x="2195736" y="1124744"/>
            <a:ext cx="3240360" cy="5040560"/>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
        <p:nvSpPr>
          <p:cNvPr id="7" name="內容版面配置區 2"/>
          <p:cNvSpPr>
            <a:spLocks noGrp="1"/>
          </p:cNvSpPr>
          <p:nvPr>
            <p:ph sz="half" idx="10"/>
          </p:nvPr>
        </p:nvSpPr>
        <p:spPr>
          <a:xfrm>
            <a:off x="5652120" y="1124744"/>
            <a:ext cx="3240360" cy="5040560"/>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Tree>
    <p:extLst>
      <p:ext uri="{BB962C8B-B14F-4D97-AF65-F5344CB8AC3E}">
        <p14:creationId xmlns:p14="http://schemas.microsoft.com/office/powerpoint/2010/main" val="302927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5708342" y="1196752"/>
            <a:ext cx="3112130" cy="674658"/>
          </a:xfrm>
          <a:prstGeom prst="rect">
            <a:avLst/>
          </a:prstGeom>
        </p:spPr>
        <p:txBody>
          <a:bodyPr anchor="b"/>
          <a:lstStyle>
            <a:lvl1pPr marL="0" indent="0">
              <a:buNone/>
              <a:defRPr sz="2400" b="1">
                <a:solidFill>
                  <a:srgbClr val="072FA1"/>
                </a:solidFill>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7" name="標題 1"/>
          <p:cNvSpPr>
            <a:spLocks noGrp="1"/>
          </p:cNvSpPr>
          <p:nvPr>
            <p:ph type="title"/>
          </p:nvPr>
        </p:nvSpPr>
        <p:spPr>
          <a:xfrm>
            <a:off x="2195736" y="260648"/>
            <a:ext cx="6624736" cy="648072"/>
          </a:xfrm>
          <a:prstGeom prst="rect">
            <a:avLst/>
          </a:prstGeom>
        </p:spPr>
        <p:txBody>
          <a:bodyPr>
            <a:normAutofit/>
          </a:bodyPr>
          <a:lstStyle>
            <a:lvl1pPr algn="l">
              <a:defRPr sz="3200" b="1">
                <a:solidFill>
                  <a:schemeClr val="accent3">
                    <a:lumMod val="50000"/>
                  </a:schemeClr>
                </a:solidFill>
                <a:latin typeface="+mj-ea"/>
                <a:ea typeface="+mj-ea"/>
              </a:defRPr>
            </a:lvl1pPr>
          </a:lstStyle>
          <a:p>
            <a:r>
              <a:rPr lang="zh-TW" altLang="en-US" smtClean="0"/>
              <a:t>按一下以編輯母片標題樣式</a:t>
            </a:r>
            <a:endParaRPr lang="zh-TW" altLang="en-US" dirty="0"/>
          </a:p>
        </p:txBody>
      </p:sp>
      <p:sp>
        <p:nvSpPr>
          <p:cNvPr id="8" name="內容版面配置區 2"/>
          <p:cNvSpPr>
            <a:spLocks noGrp="1"/>
          </p:cNvSpPr>
          <p:nvPr>
            <p:ph sz="half" idx="11"/>
          </p:nvPr>
        </p:nvSpPr>
        <p:spPr>
          <a:xfrm>
            <a:off x="5724128" y="1988840"/>
            <a:ext cx="3096344" cy="4176464"/>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
        <p:nvSpPr>
          <p:cNvPr id="9" name="文字版面配置區 2"/>
          <p:cNvSpPr>
            <a:spLocks noGrp="1"/>
          </p:cNvSpPr>
          <p:nvPr>
            <p:ph type="body" idx="12"/>
          </p:nvPr>
        </p:nvSpPr>
        <p:spPr>
          <a:xfrm>
            <a:off x="2323966" y="1196752"/>
            <a:ext cx="3112130" cy="674658"/>
          </a:xfrm>
          <a:prstGeom prst="rect">
            <a:avLst/>
          </a:prstGeom>
        </p:spPr>
        <p:txBody>
          <a:bodyPr anchor="b"/>
          <a:lstStyle>
            <a:lvl1pPr marL="0" indent="0">
              <a:buNone/>
              <a:defRPr sz="2400" b="1">
                <a:solidFill>
                  <a:srgbClr val="072FA1"/>
                </a:solidFill>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0" name="內容版面配置區 2"/>
          <p:cNvSpPr>
            <a:spLocks noGrp="1"/>
          </p:cNvSpPr>
          <p:nvPr>
            <p:ph sz="half" idx="13"/>
          </p:nvPr>
        </p:nvSpPr>
        <p:spPr>
          <a:xfrm>
            <a:off x="2339752" y="1988840"/>
            <a:ext cx="3096344" cy="4176464"/>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Tree>
    <p:extLst>
      <p:ext uri="{BB962C8B-B14F-4D97-AF65-F5344CB8AC3E}">
        <p14:creationId xmlns:p14="http://schemas.microsoft.com/office/powerpoint/2010/main" val="290520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標題 1"/>
          <p:cNvSpPr>
            <a:spLocks noGrp="1"/>
          </p:cNvSpPr>
          <p:nvPr>
            <p:ph type="title"/>
          </p:nvPr>
        </p:nvSpPr>
        <p:spPr>
          <a:xfrm>
            <a:off x="2195736" y="260648"/>
            <a:ext cx="6624736" cy="648072"/>
          </a:xfrm>
          <a:prstGeom prst="rect">
            <a:avLst/>
          </a:prstGeom>
        </p:spPr>
        <p:txBody>
          <a:bodyPr>
            <a:normAutofit/>
          </a:bodyPr>
          <a:lstStyle>
            <a:lvl1pPr algn="l">
              <a:defRPr sz="3200" b="1">
                <a:solidFill>
                  <a:schemeClr val="accent3">
                    <a:lumMod val="50000"/>
                  </a:schemeClr>
                </a:solidFill>
                <a:latin typeface="+mj-ea"/>
                <a:ea typeface="+mj-ea"/>
              </a:defRPr>
            </a:lvl1pPr>
          </a:lstStyle>
          <a:p>
            <a:r>
              <a:rPr lang="zh-TW" altLang="en-US" smtClean="0"/>
              <a:t>按一下以編輯母片標題樣式</a:t>
            </a:r>
            <a:endParaRPr lang="zh-TW" altLang="en-US" dirty="0"/>
          </a:p>
        </p:txBody>
      </p:sp>
    </p:spTree>
    <p:extLst>
      <p:ext uri="{BB962C8B-B14F-4D97-AF65-F5344CB8AC3E}">
        <p14:creationId xmlns:p14="http://schemas.microsoft.com/office/powerpoint/2010/main" val="28375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1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267745" y="1124744"/>
            <a:ext cx="2232248" cy="5040560"/>
          </a:xfrm>
          <a:prstGeom prst="rect">
            <a:avLst/>
          </a:prstGeom>
        </p:spPr>
        <p:txBody>
          <a:bodyPr/>
          <a:lstStyle>
            <a:lvl1pPr marL="0" indent="0">
              <a:buNone/>
              <a:defRPr sz="1400">
                <a:solidFill>
                  <a:srgbClr val="072F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5" name="標題 1"/>
          <p:cNvSpPr>
            <a:spLocks noGrp="1"/>
          </p:cNvSpPr>
          <p:nvPr>
            <p:ph type="title"/>
          </p:nvPr>
        </p:nvSpPr>
        <p:spPr>
          <a:xfrm>
            <a:off x="2195736" y="260648"/>
            <a:ext cx="6624736" cy="648072"/>
          </a:xfrm>
          <a:prstGeom prst="rect">
            <a:avLst/>
          </a:prstGeom>
        </p:spPr>
        <p:txBody>
          <a:bodyPr>
            <a:normAutofit/>
          </a:bodyPr>
          <a:lstStyle>
            <a:lvl1pPr algn="l">
              <a:defRPr sz="3200" b="1">
                <a:solidFill>
                  <a:schemeClr val="accent3">
                    <a:lumMod val="50000"/>
                  </a:schemeClr>
                </a:solidFill>
                <a:latin typeface="+mj-ea"/>
                <a:ea typeface="+mj-ea"/>
              </a:defRPr>
            </a:lvl1pPr>
          </a:lstStyle>
          <a:p>
            <a:r>
              <a:rPr lang="zh-TW" altLang="en-US" smtClean="0"/>
              <a:t>按一下以編輯母片標題樣式</a:t>
            </a:r>
            <a:endParaRPr lang="zh-TW" altLang="en-US" dirty="0"/>
          </a:p>
        </p:txBody>
      </p:sp>
      <p:sp>
        <p:nvSpPr>
          <p:cNvPr id="6" name="內容版面配置區 2"/>
          <p:cNvSpPr>
            <a:spLocks noGrp="1"/>
          </p:cNvSpPr>
          <p:nvPr>
            <p:ph sz="half" idx="1"/>
          </p:nvPr>
        </p:nvSpPr>
        <p:spPr>
          <a:xfrm>
            <a:off x="4716016" y="1124744"/>
            <a:ext cx="4104456" cy="5040560"/>
          </a:xfrm>
          <a:prstGeom prst="rect">
            <a:avLst/>
          </a:prstGeom>
        </p:spPr>
        <p:txBody>
          <a:bodyPr/>
          <a:lstStyle>
            <a:lvl1pPr marL="342900" indent="-342900">
              <a:buSzPct val="120000"/>
              <a:buFontTx/>
              <a:buBlip>
                <a:blip r:embed="rId2"/>
              </a:buBlip>
              <a:defRPr lang="zh-TW" altLang="en-US" sz="2800" kern="1200" dirty="0" smtClean="0">
                <a:solidFill>
                  <a:schemeClr val="accent4">
                    <a:lumMod val="75000"/>
                  </a:schemeClr>
                </a:solidFill>
                <a:latin typeface="+mj-ea"/>
                <a:ea typeface="+mj-ea"/>
                <a:cs typeface="+mn-cs"/>
              </a:defRPr>
            </a:lvl1pPr>
            <a:lvl2pPr>
              <a:defRPr lang="zh-TW" altLang="en-US" sz="2400" kern="1200" dirty="0" smtClean="0">
                <a:solidFill>
                  <a:schemeClr val="accent3">
                    <a:lumMod val="50000"/>
                  </a:schemeClr>
                </a:solidFill>
                <a:latin typeface="+mj-ea"/>
                <a:ea typeface="+mj-ea"/>
                <a:cs typeface="+mn-cs"/>
              </a:defRPr>
            </a:lvl2pPr>
            <a:lvl3pPr marL="1144588" indent="-342900">
              <a:defRPr lang="zh-TW" altLang="en-US" sz="2000" kern="1200" dirty="0" smtClean="0">
                <a:solidFill>
                  <a:schemeClr val="accent6">
                    <a:lumMod val="75000"/>
                  </a:schemeClr>
                </a:solidFill>
                <a:latin typeface="+mj-ea"/>
                <a:ea typeface="+mj-ea"/>
                <a:cs typeface="+mn-cs"/>
              </a:defRPr>
            </a:lvl3pPr>
            <a:lvl4pPr>
              <a:defRPr lang="zh-TW" altLang="en-US" sz="1800" kern="1200" dirty="0" smtClean="0">
                <a:solidFill>
                  <a:schemeClr val="accent2">
                    <a:lumMod val="75000"/>
                  </a:schemeClr>
                </a:solidFill>
                <a:latin typeface="+mj-ea"/>
                <a:ea typeface="+mj-ea"/>
                <a:cs typeface="+mn-cs"/>
              </a:defRPr>
            </a:lvl4pPr>
            <a:lvl5pPr>
              <a:defRPr lang="en-US" altLang="zh-TW" sz="1800" kern="1200" dirty="0" smtClean="0">
                <a:solidFill>
                  <a:schemeClr val="tx2">
                    <a:lumMod val="75000"/>
                  </a:schemeClr>
                </a:solidFill>
                <a:latin typeface="+mj-ea"/>
                <a:ea typeface="+mj-ea"/>
                <a:cs typeface="+mn-cs"/>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a:p>
            <a:pPr lvl="0"/>
            <a:endParaRPr lang="zh-TW" altLang="en-US" dirty="0"/>
          </a:p>
        </p:txBody>
      </p:sp>
    </p:spTree>
    <p:extLst>
      <p:ext uri="{BB962C8B-B14F-4D97-AF65-F5344CB8AC3E}">
        <p14:creationId xmlns:p14="http://schemas.microsoft.com/office/powerpoint/2010/main" val="218740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3" name="圖片版面配置區 2"/>
          <p:cNvSpPr>
            <a:spLocks noGrp="1"/>
          </p:cNvSpPr>
          <p:nvPr>
            <p:ph type="pic" idx="1"/>
          </p:nvPr>
        </p:nvSpPr>
        <p:spPr>
          <a:xfrm>
            <a:off x="2483768" y="332656"/>
            <a:ext cx="6120680" cy="36724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dirty="0"/>
          </a:p>
        </p:txBody>
      </p:sp>
      <p:sp>
        <p:nvSpPr>
          <p:cNvPr id="4" name="文字版面配置區 3"/>
          <p:cNvSpPr>
            <a:spLocks noGrp="1"/>
          </p:cNvSpPr>
          <p:nvPr>
            <p:ph type="body" sz="half" idx="2"/>
          </p:nvPr>
        </p:nvSpPr>
        <p:spPr>
          <a:xfrm>
            <a:off x="2483768" y="4797152"/>
            <a:ext cx="6120680" cy="1230013"/>
          </a:xfrm>
          <a:prstGeom prst="rect">
            <a:avLst/>
          </a:prstGeom>
        </p:spPr>
        <p:txBody>
          <a:bodyPr>
            <a:normAutofit/>
          </a:bodyPr>
          <a:lstStyle>
            <a:lvl1pPr marL="0" indent="0">
              <a:buNone/>
              <a:defRPr sz="1600">
                <a:solidFill>
                  <a:schemeClr val="tx1">
                    <a:lumMod val="75000"/>
                    <a:lumOff val="25000"/>
                  </a:schemeClr>
                </a:solidFill>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標題 1"/>
          <p:cNvSpPr>
            <a:spLocks noGrp="1"/>
          </p:cNvSpPr>
          <p:nvPr>
            <p:ph type="title"/>
          </p:nvPr>
        </p:nvSpPr>
        <p:spPr>
          <a:xfrm>
            <a:off x="2455168" y="4005064"/>
            <a:ext cx="6185626" cy="770313"/>
          </a:xfrm>
          <a:prstGeom prst="rect">
            <a:avLst/>
          </a:prstGeom>
        </p:spPr>
        <p:txBody>
          <a:bodyPr>
            <a:normAutofit/>
          </a:bodyPr>
          <a:lstStyle>
            <a:lvl1pPr algn="l">
              <a:defRPr sz="2400" b="1">
                <a:solidFill>
                  <a:srgbClr val="002060"/>
                </a:solidFill>
                <a:latin typeface="+mj-ea"/>
                <a:ea typeface="+mj-ea"/>
              </a:defRPr>
            </a:lvl1pPr>
          </a:lstStyle>
          <a:p>
            <a:r>
              <a:rPr lang="zh-TW" altLang="en-US" smtClean="0"/>
              <a:t>按一下以編輯母片標題樣式</a:t>
            </a:r>
            <a:endParaRPr lang="zh-TW" altLang="en-US" dirty="0"/>
          </a:p>
        </p:txBody>
      </p:sp>
    </p:spTree>
    <p:extLst>
      <p:ext uri="{BB962C8B-B14F-4D97-AF65-F5344CB8AC3E}">
        <p14:creationId xmlns:p14="http://schemas.microsoft.com/office/powerpoint/2010/main" val="368940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8" name="投影片編號版面配置區 5"/>
          <p:cNvSpPr txBox="1">
            <a:spLocks/>
          </p:cNvSpPr>
          <p:nvPr userDrawn="1"/>
        </p:nvSpPr>
        <p:spPr>
          <a:xfrm>
            <a:off x="3924300" y="6308725"/>
            <a:ext cx="1008063" cy="365125"/>
          </a:xfrm>
          <a:prstGeom prst="rect">
            <a:avLst/>
          </a:prstGeom>
        </p:spPr>
        <p:txBody>
          <a:bodyPr/>
          <a:lstStyle>
            <a:lvl1pPr>
              <a:defRPr>
                <a:solidFill>
                  <a:schemeClr val="tx1"/>
                </a:solidFill>
                <a:latin typeface="Times New Roman" pitchFamily="18" charset="0"/>
                <a:ea typeface="新細明體" pitchFamily="18" charset="-120"/>
              </a:defRPr>
            </a:lvl1pPr>
            <a:lvl2pPr marL="742950" indent="-285750">
              <a:defRPr>
                <a:solidFill>
                  <a:schemeClr val="tx1"/>
                </a:solidFill>
                <a:latin typeface="Times New Roman" pitchFamily="18" charset="0"/>
                <a:ea typeface="新細明體" pitchFamily="18" charset="-120"/>
              </a:defRPr>
            </a:lvl2pPr>
            <a:lvl3pPr marL="1143000" indent="-228600">
              <a:defRPr>
                <a:solidFill>
                  <a:schemeClr val="tx1"/>
                </a:solidFill>
                <a:latin typeface="Times New Roman" pitchFamily="18" charset="0"/>
                <a:ea typeface="新細明體" pitchFamily="18" charset="-120"/>
              </a:defRPr>
            </a:lvl3pPr>
            <a:lvl4pPr marL="1600200" indent="-228600">
              <a:defRPr>
                <a:solidFill>
                  <a:schemeClr val="tx1"/>
                </a:solidFill>
                <a:latin typeface="Times New Roman" pitchFamily="18" charset="0"/>
                <a:ea typeface="新細明體" pitchFamily="18" charset="-120"/>
              </a:defRPr>
            </a:lvl4pPr>
            <a:lvl5pPr marL="2057400" indent="-228600">
              <a:defRPr>
                <a:solidFill>
                  <a:schemeClr val="tx1"/>
                </a:solidFill>
                <a:latin typeface="Times New Roman" pitchFamily="18" charset="0"/>
                <a:ea typeface="新細明體" pitchFamily="18" charset="-120"/>
              </a:defRPr>
            </a:lvl5pPr>
            <a:lvl6pPr marL="2514600" indent="-228600" fontAlgn="base">
              <a:spcBef>
                <a:spcPct val="0"/>
              </a:spcBef>
              <a:spcAft>
                <a:spcPct val="0"/>
              </a:spcAft>
              <a:defRPr>
                <a:solidFill>
                  <a:schemeClr val="tx1"/>
                </a:solidFill>
                <a:latin typeface="Times New Roman" pitchFamily="18" charset="0"/>
                <a:ea typeface="新細明體" pitchFamily="18" charset="-120"/>
              </a:defRPr>
            </a:lvl6pPr>
            <a:lvl7pPr marL="2971800" indent="-228600" fontAlgn="base">
              <a:spcBef>
                <a:spcPct val="0"/>
              </a:spcBef>
              <a:spcAft>
                <a:spcPct val="0"/>
              </a:spcAft>
              <a:defRPr>
                <a:solidFill>
                  <a:schemeClr val="tx1"/>
                </a:solidFill>
                <a:latin typeface="Times New Roman" pitchFamily="18" charset="0"/>
                <a:ea typeface="新細明體" pitchFamily="18" charset="-120"/>
              </a:defRPr>
            </a:lvl7pPr>
            <a:lvl8pPr marL="3429000" indent="-228600" fontAlgn="base">
              <a:spcBef>
                <a:spcPct val="0"/>
              </a:spcBef>
              <a:spcAft>
                <a:spcPct val="0"/>
              </a:spcAft>
              <a:defRPr>
                <a:solidFill>
                  <a:schemeClr val="tx1"/>
                </a:solidFill>
                <a:latin typeface="Times New Roman" pitchFamily="18" charset="0"/>
                <a:ea typeface="新細明體" pitchFamily="18" charset="-120"/>
              </a:defRPr>
            </a:lvl8pPr>
            <a:lvl9pPr marL="3886200" indent="-228600" fontAlgn="base">
              <a:spcBef>
                <a:spcPct val="0"/>
              </a:spcBef>
              <a:spcAft>
                <a:spcPct val="0"/>
              </a:spcAft>
              <a:defRPr>
                <a:solidFill>
                  <a:schemeClr val="tx1"/>
                </a:solidFill>
                <a:latin typeface="Times New Roman" pitchFamily="18" charset="0"/>
                <a:ea typeface="新細明體" pitchFamily="18" charset="-120"/>
              </a:defRPr>
            </a:lvl9pPr>
          </a:lstStyle>
          <a:p>
            <a:pPr algn="ctr" eaLnBrk="1" hangingPunct="1"/>
            <a:fld id="{A65FF7FB-F84C-4CF4-B5D4-DC204951DDC0}" type="slidenum">
              <a:rPr lang="zh-TW" altLang="en-US" sz="2400">
                <a:solidFill>
                  <a:srgbClr val="604A7B"/>
                </a:solidFill>
                <a:latin typeface="Arial Black" pitchFamily="34" charset="0"/>
                <a:ea typeface="Arial Unicode MS" pitchFamily="34" charset="-120"/>
                <a:cs typeface="Arial Unicode MS" pitchFamily="34" charset="-120"/>
              </a:rPr>
              <a:pPr algn="ctr" eaLnBrk="1" hangingPunct="1"/>
              <a:t>‹#›</a:t>
            </a:fld>
            <a:endParaRPr lang="zh-TW" altLang="en-US" sz="2400">
              <a:solidFill>
                <a:srgbClr val="604A7B"/>
              </a:solidFill>
              <a:latin typeface="Arial Black"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66" r:id="rId4"/>
    <p:sldLayoutId id="2147483667" r:id="rId5"/>
    <p:sldLayoutId id="2147483668" r:id="rId6"/>
    <p:sldLayoutId id="2147483669" r:id="rId7"/>
    <p:sldLayoutId id="2147483670" r:id="rId8"/>
    <p:sldLayoutId id="2147483671" r:id="rId9"/>
    <p:sldLayoutId id="2147483672" r:id="rId10"/>
    <p:sldLayoutId id="2147483676"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Impact" pitchFamily="34" charset="0"/>
          <a:ea typeface="微軟正黑體" pitchFamily="34" charset="-120"/>
        </a:defRPr>
      </a:lvl2pPr>
      <a:lvl3pPr algn="ctr" rtl="0" fontAlgn="base">
        <a:spcBef>
          <a:spcPct val="0"/>
        </a:spcBef>
        <a:spcAft>
          <a:spcPct val="0"/>
        </a:spcAft>
        <a:defRPr sz="4400">
          <a:solidFill>
            <a:schemeClr val="tx1"/>
          </a:solidFill>
          <a:latin typeface="Impact" pitchFamily="34" charset="0"/>
          <a:ea typeface="微軟正黑體" pitchFamily="34" charset="-120"/>
        </a:defRPr>
      </a:lvl3pPr>
      <a:lvl4pPr algn="ctr" rtl="0" fontAlgn="base">
        <a:spcBef>
          <a:spcPct val="0"/>
        </a:spcBef>
        <a:spcAft>
          <a:spcPct val="0"/>
        </a:spcAft>
        <a:defRPr sz="4400">
          <a:solidFill>
            <a:schemeClr val="tx1"/>
          </a:solidFill>
          <a:latin typeface="Impact" pitchFamily="34" charset="0"/>
          <a:ea typeface="微軟正黑體" pitchFamily="34" charset="-120"/>
        </a:defRPr>
      </a:lvl4pPr>
      <a:lvl5pPr algn="ctr" rtl="0" fontAlgn="base">
        <a:spcBef>
          <a:spcPct val="0"/>
        </a:spcBef>
        <a:spcAft>
          <a:spcPct val="0"/>
        </a:spcAft>
        <a:defRPr sz="4400">
          <a:solidFill>
            <a:schemeClr val="tx1"/>
          </a:solidFill>
          <a:latin typeface="Impact" pitchFamily="34" charset="0"/>
          <a:ea typeface="微軟正黑體" pitchFamily="34" charset="-120"/>
        </a:defRPr>
      </a:lvl5pPr>
      <a:lvl6pPr marL="457200" algn="ctr" rtl="0" fontAlgn="base">
        <a:spcBef>
          <a:spcPct val="0"/>
        </a:spcBef>
        <a:spcAft>
          <a:spcPct val="0"/>
        </a:spcAft>
        <a:defRPr sz="4400">
          <a:solidFill>
            <a:schemeClr val="tx1"/>
          </a:solidFill>
          <a:latin typeface="Impact" pitchFamily="34" charset="0"/>
          <a:ea typeface="微軟正黑體" pitchFamily="34" charset="-120"/>
        </a:defRPr>
      </a:lvl6pPr>
      <a:lvl7pPr marL="914400" algn="ctr" rtl="0" fontAlgn="base">
        <a:spcBef>
          <a:spcPct val="0"/>
        </a:spcBef>
        <a:spcAft>
          <a:spcPct val="0"/>
        </a:spcAft>
        <a:defRPr sz="4400">
          <a:solidFill>
            <a:schemeClr val="tx1"/>
          </a:solidFill>
          <a:latin typeface="Impact" pitchFamily="34" charset="0"/>
          <a:ea typeface="微軟正黑體" pitchFamily="34" charset="-120"/>
        </a:defRPr>
      </a:lvl7pPr>
      <a:lvl8pPr marL="1371600" algn="ctr" rtl="0" fontAlgn="base">
        <a:spcBef>
          <a:spcPct val="0"/>
        </a:spcBef>
        <a:spcAft>
          <a:spcPct val="0"/>
        </a:spcAft>
        <a:defRPr sz="4400">
          <a:solidFill>
            <a:schemeClr val="tx1"/>
          </a:solidFill>
          <a:latin typeface="Impact" pitchFamily="34" charset="0"/>
          <a:ea typeface="微軟正黑體" pitchFamily="34" charset="-120"/>
        </a:defRPr>
      </a:lvl8pPr>
      <a:lvl9pPr marL="1828800" algn="ctr" rtl="0" fontAlgn="base">
        <a:spcBef>
          <a:spcPct val="0"/>
        </a:spcBef>
        <a:spcAft>
          <a:spcPct val="0"/>
        </a:spcAft>
        <a:defRPr sz="4400">
          <a:solidFill>
            <a:schemeClr val="tx1"/>
          </a:solidFill>
          <a:latin typeface="Impact" pitchFamily="34" charset="0"/>
          <a:ea typeface="微軟正黑體" pitchFamily="34"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tcrc.edu.tw/unit/people.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pv6.tcrc.edu.t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crc.edu.tw/seminar.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tcrc.edu.tw/data103.html" TargetMode="External"/><Relationship Id="rId4" Type="http://schemas.openxmlformats.org/officeDocument/2006/relationships/hyperlink" Target="http://www.tcrc.edu.tw/pdp.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crc.edu.tw/seminar.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crc.edu.tw/seminar.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tcrc.edu.tw/pprofil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crc.edu.tw/pprofile.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tcrc.edu.tw/"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crc.edu.tw/rul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tcrc.edu.tw/tanetmeet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ctrTitle"/>
          </p:nvPr>
        </p:nvSpPr>
        <p:spPr>
          <a:xfrm>
            <a:off x="2051050" y="2060575"/>
            <a:ext cx="6445250" cy="1223963"/>
          </a:xfrm>
        </p:spPr>
        <p:txBody>
          <a:bodyPr/>
          <a:lstStyle>
            <a:lvl1pPr>
              <a:defRPr sz="4800" b="1">
                <a:solidFill>
                  <a:schemeClr val="bg1"/>
                </a:solidFill>
                <a:effectLst>
                  <a:outerShdw blurRad="38100" dist="38100" dir="2700000" algn="tl">
                    <a:srgbClr val="000000">
                      <a:alpha val="43137"/>
                    </a:srgbClr>
                  </a:outerShdw>
                </a:effectLst>
              </a:defRPr>
            </a:lvl1pPr>
          </a:lstStyle>
          <a:p>
            <a:pPr fontAlgn="auto">
              <a:spcAft>
                <a:spcPts val="0"/>
              </a:spcAft>
              <a:defRPr/>
            </a:pPr>
            <a:r>
              <a:rPr lang="zh-TW" altLang="en-US" sz="3600" dirty="0"/>
              <a:t>臺中區域網路中心 </a:t>
            </a:r>
            <a:br>
              <a:rPr lang="zh-TW" altLang="en-US" sz="3600" dirty="0"/>
            </a:br>
            <a:r>
              <a:rPr lang="en-US" altLang="zh-TW" sz="3600" b="0" dirty="0" smtClean="0"/>
              <a:t>103</a:t>
            </a:r>
            <a:r>
              <a:rPr lang="zh-TW" altLang="en-US" sz="3600" dirty="0" smtClean="0"/>
              <a:t>年度</a:t>
            </a:r>
            <a:r>
              <a:rPr lang="zh-TW" altLang="en-US" sz="3600" dirty="0"/>
              <a:t>維運成效</a:t>
            </a:r>
            <a:r>
              <a:rPr lang="zh-TW" altLang="en-US" sz="3600" dirty="0" smtClean="0"/>
              <a:t>報告</a:t>
            </a:r>
            <a:endParaRPr lang="zh-TW" altLang="en-US" sz="3600" dirty="0"/>
          </a:p>
        </p:txBody>
      </p:sp>
      <p:sp>
        <p:nvSpPr>
          <p:cNvPr id="4" name="矩形 3"/>
          <p:cNvSpPr/>
          <p:nvPr/>
        </p:nvSpPr>
        <p:spPr>
          <a:xfrm>
            <a:off x="1476375" y="3500438"/>
            <a:ext cx="7448550" cy="461962"/>
          </a:xfrm>
          <a:prstGeom prst="rect">
            <a:avLst/>
          </a:prstGeom>
          <a:noFill/>
          <a:effectLst/>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TW" altLang="en-US" sz="2400" b="1" dirty="0" smtClean="0">
                <a:ln w="12700">
                  <a:noFill/>
                  <a:prstDash val="solid"/>
                </a:ln>
                <a:solidFill>
                  <a:schemeClr val="bg1">
                    <a:lumMod val="95000"/>
                  </a:schemeClr>
                </a:solidFill>
                <a:latin typeface="微軟正黑體" panose="020B0604030504040204" pitchFamily="34" charset="-120"/>
                <a:ea typeface="微軟正黑體" panose="020B0604030504040204" pitchFamily="34" charset="-120"/>
              </a:rPr>
              <a:t>主講人：中興大學計資中心研發組　朱彥</a:t>
            </a:r>
            <a:r>
              <a:rPr lang="zh-TW" altLang="en-US" sz="2400" b="1" dirty="0">
                <a:ln w="12700">
                  <a:noFill/>
                  <a:prstDash val="solid"/>
                </a:ln>
                <a:solidFill>
                  <a:schemeClr val="bg1">
                    <a:lumMod val="95000"/>
                  </a:schemeClr>
                </a:solidFill>
                <a:latin typeface="微軟正黑體" panose="020B0604030504040204" pitchFamily="34" charset="-120"/>
                <a:ea typeface="微軟正黑體" panose="020B0604030504040204" pitchFamily="34" charset="-120"/>
              </a:rPr>
              <a:t>煒</a:t>
            </a:r>
            <a:r>
              <a:rPr lang="zh-TW" altLang="en-US" sz="2400" b="1" dirty="0" smtClean="0">
                <a:ln w="12700">
                  <a:noFill/>
                  <a:prstDash val="solid"/>
                </a:ln>
                <a:solidFill>
                  <a:schemeClr val="bg1">
                    <a:lumMod val="95000"/>
                  </a:schemeClr>
                </a:solidFill>
                <a:latin typeface="微軟正黑體" panose="020B0604030504040204" pitchFamily="34" charset="-120"/>
                <a:ea typeface="微軟正黑體" panose="020B0604030504040204" pitchFamily="34" charset="-120"/>
              </a:rPr>
              <a:t> 組長</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300038"/>
            <a:ext cx="6707187" cy="1011237"/>
          </a:xfrm>
        </p:spPr>
        <p:txBody>
          <a:bodyPr>
            <a:normAutofit fontScale="90000"/>
          </a:bodyPr>
          <a:lstStyle/>
          <a:p>
            <a:pPr fontAlgn="auto">
              <a:spcAft>
                <a:spcPts val="0"/>
              </a:spcAft>
              <a:defRPr/>
            </a:pPr>
            <a:r>
              <a:rPr altLang="zh-TW" sz="4000" smtClean="0"/>
              <a:t>網路中心運作情形</a:t>
            </a:r>
            <a:r>
              <a:rPr sz="3600" smtClean="0"/>
              <a:t> </a:t>
            </a:r>
            <a:r>
              <a:rPr lang="en-US" altLang="zh-TW" sz="3600" smtClean="0"/>
              <a:t>(</a:t>
            </a:r>
            <a:r>
              <a:rPr sz="3600" smtClean="0"/>
              <a:t>二</a:t>
            </a:r>
            <a:r>
              <a:rPr lang="en-US" altLang="zh-TW" sz="3600" smtClean="0"/>
              <a:t>)</a:t>
            </a:r>
            <a:br>
              <a:rPr lang="en-US" altLang="zh-TW" sz="3600" smtClean="0"/>
            </a:br>
            <a:r>
              <a:rPr altLang="zh-TW" smtClean="0">
                <a:solidFill>
                  <a:srgbClr val="FF0000"/>
                </a:solidFill>
              </a:rPr>
              <a:t>區網中心與連線單位互動</a:t>
            </a:r>
            <a:r>
              <a:rPr lang="en-US" altLang="zh-TW" smtClean="0">
                <a:solidFill>
                  <a:srgbClr val="FF0000"/>
                </a:solidFill>
              </a:rPr>
              <a:t>(1/4)</a:t>
            </a:r>
            <a:endParaRPr altLang="zh-TW">
              <a:solidFill>
                <a:srgbClr val="FF0000"/>
              </a:solidFill>
            </a:endParaRPr>
          </a:p>
        </p:txBody>
      </p:sp>
      <p:sp>
        <p:nvSpPr>
          <p:cNvPr id="7" name="內容版面配置區 6"/>
          <p:cNvSpPr>
            <a:spLocks noGrp="1"/>
          </p:cNvSpPr>
          <p:nvPr>
            <p:ph sz="half" idx="1"/>
          </p:nvPr>
        </p:nvSpPr>
        <p:spPr>
          <a:xfrm>
            <a:off x="395536" y="1412777"/>
            <a:ext cx="8653461" cy="4824512"/>
          </a:xfrm>
        </p:spPr>
        <p:txBody>
          <a:bodyPr/>
          <a:lstStyle/>
          <a:p>
            <a:pPr fontAlgn="auto">
              <a:spcAft>
                <a:spcPts val="0"/>
              </a:spcAft>
              <a:defRPr/>
            </a:pPr>
            <a:r>
              <a:rPr altLang="zh-TW" dirty="0"/>
              <a:t>召開區域網路中心管理會議 </a:t>
            </a:r>
            <a:r>
              <a:rPr lang="en-US" altLang="zh-TW" b="1" dirty="0">
                <a:solidFill>
                  <a:srgbClr val="00B050"/>
                </a:solidFill>
                <a:latin typeface="Tw Cen MT" pitchFamily="34" charset="0"/>
              </a:rPr>
              <a:t>3</a:t>
            </a:r>
            <a:r>
              <a:rPr lang="en-US" altLang="zh-TW" dirty="0"/>
              <a:t> </a:t>
            </a:r>
            <a:r>
              <a:rPr altLang="zh-TW" dirty="0" smtClean="0"/>
              <a:t>次。</a:t>
            </a:r>
            <a:r>
              <a:rPr altLang="zh-TW" dirty="0" err="1"/>
              <a:t>平均出席率</a:t>
            </a:r>
            <a:r>
              <a:rPr altLang="zh-TW" dirty="0"/>
              <a:t> </a:t>
            </a:r>
            <a:r>
              <a:rPr lang="en-US" altLang="zh-TW" b="1" dirty="0" smtClean="0">
                <a:solidFill>
                  <a:srgbClr val="00B050"/>
                </a:solidFill>
                <a:latin typeface="Tw Cen MT" pitchFamily="34" charset="0"/>
              </a:rPr>
              <a:t>67</a:t>
            </a:r>
            <a:r>
              <a:rPr lang="en-US" altLang="zh-TW" dirty="0" smtClean="0"/>
              <a:t> </a:t>
            </a:r>
            <a:r>
              <a:rPr lang="en-US" altLang="zh-TW" dirty="0"/>
              <a:t>%</a:t>
            </a:r>
          </a:p>
          <a:p>
            <a:pPr lvl="1" fontAlgn="auto">
              <a:spcAft>
                <a:spcPts val="0"/>
              </a:spcAft>
              <a:buFont typeface="Arial" pitchFamily="34" charset="0"/>
              <a:buChar char="–"/>
              <a:defRPr/>
            </a:pPr>
            <a:r>
              <a:rPr altLang="zh-TW" dirty="0"/>
              <a:t>第</a:t>
            </a:r>
            <a:r>
              <a:rPr lang="en-US" altLang="zh-TW" b="1" dirty="0" smtClean="0">
                <a:solidFill>
                  <a:srgbClr val="00B050"/>
                </a:solidFill>
                <a:latin typeface="Tw Cen MT" pitchFamily="34" charset="0"/>
              </a:rPr>
              <a:t>49</a:t>
            </a:r>
            <a:r>
              <a:rPr altLang="zh-TW" dirty="0" smtClean="0"/>
              <a:t>次</a:t>
            </a:r>
            <a:r>
              <a:rPr lang="en-US" altLang="zh-TW" dirty="0"/>
              <a:t>,</a:t>
            </a:r>
            <a:r>
              <a:rPr lang="en-US" altLang="zh-TW" b="1" dirty="0" smtClean="0">
                <a:solidFill>
                  <a:srgbClr val="00B050"/>
                </a:solidFill>
                <a:latin typeface="Tw Cen MT" pitchFamily="34" charset="0"/>
              </a:rPr>
              <a:t>103.5.5</a:t>
            </a:r>
            <a:r>
              <a:rPr lang="en-US" altLang="zh-TW" dirty="0" smtClean="0"/>
              <a:t>,</a:t>
            </a:r>
            <a:r>
              <a:rPr lang="zh-TW" altLang="en-US" dirty="0"/>
              <a:t>在中興大學計資</a:t>
            </a:r>
            <a:r>
              <a:rPr lang="zh-TW" altLang="en-US" dirty="0" smtClean="0"/>
              <a:t>中心</a:t>
            </a:r>
            <a:r>
              <a:rPr lang="en-US" altLang="zh-TW" dirty="0" smtClean="0"/>
              <a:t>B1</a:t>
            </a:r>
            <a:r>
              <a:rPr lang="zh-TW" altLang="en-US" dirty="0" smtClean="0"/>
              <a:t>致平廳召開</a:t>
            </a:r>
            <a:r>
              <a:rPr altLang="zh-TW" dirty="0" smtClean="0"/>
              <a:t>。</a:t>
            </a:r>
            <a:endParaRPr lang="en-US" altLang="zh-TW" dirty="0"/>
          </a:p>
          <a:p>
            <a:pPr lvl="1" fontAlgn="auto">
              <a:spcAft>
                <a:spcPts val="0"/>
              </a:spcAft>
              <a:buFont typeface="Arial" pitchFamily="34" charset="0"/>
              <a:buChar char="–"/>
              <a:defRPr/>
            </a:pPr>
            <a:r>
              <a:rPr altLang="zh-TW" dirty="0" smtClean="0"/>
              <a:t>第</a:t>
            </a:r>
            <a:r>
              <a:rPr lang="en-US" altLang="zh-TW" b="1" dirty="0" smtClean="0">
                <a:solidFill>
                  <a:srgbClr val="00B050"/>
                </a:solidFill>
                <a:latin typeface="Tw Cen MT" pitchFamily="34" charset="0"/>
              </a:rPr>
              <a:t>50</a:t>
            </a:r>
            <a:r>
              <a:rPr altLang="zh-TW" dirty="0" smtClean="0"/>
              <a:t>次</a:t>
            </a:r>
            <a:r>
              <a:rPr lang="en-US" altLang="zh-TW" dirty="0"/>
              <a:t>,</a:t>
            </a:r>
            <a:r>
              <a:rPr lang="en-US" altLang="zh-TW" b="1" dirty="0" smtClean="0">
                <a:solidFill>
                  <a:srgbClr val="00B050"/>
                </a:solidFill>
                <a:latin typeface="Tw Cen MT" pitchFamily="34" charset="0"/>
              </a:rPr>
              <a:t>103.8.13</a:t>
            </a:r>
            <a:r>
              <a:rPr lang="en-US" altLang="zh-TW" dirty="0" smtClean="0"/>
              <a:t>,</a:t>
            </a:r>
            <a:r>
              <a:rPr altLang="zh-TW" dirty="0"/>
              <a:t>在</a:t>
            </a:r>
            <a:r>
              <a:rPr dirty="0"/>
              <a:t>中興大學計資中心第三</a:t>
            </a:r>
            <a:r>
              <a:rPr lang="en-US" altLang="zh-TW" dirty="0"/>
              <a:t>PC</a:t>
            </a:r>
            <a:r>
              <a:rPr dirty="0"/>
              <a:t>教室</a:t>
            </a:r>
            <a:r>
              <a:rPr altLang="zh-TW" dirty="0"/>
              <a:t>召開</a:t>
            </a:r>
            <a:r>
              <a:rPr altLang="zh-TW" dirty="0" smtClean="0"/>
              <a:t>。</a:t>
            </a:r>
            <a:endParaRPr lang="en-US" altLang="zh-TW" dirty="0" smtClean="0"/>
          </a:p>
          <a:p>
            <a:pPr lvl="1" fontAlgn="auto">
              <a:spcAft>
                <a:spcPts val="0"/>
              </a:spcAft>
              <a:buFont typeface="Arial" pitchFamily="34" charset="0"/>
              <a:buChar char="–"/>
              <a:defRPr/>
            </a:pPr>
            <a:r>
              <a:rPr lang="zh-TW" altLang="en-US" dirty="0"/>
              <a:t>第</a:t>
            </a:r>
            <a:r>
              <a:rPr lang="en-US" altLang="zh-TW" b="1" dirty="0" smtClean="0">
                <a:solidFill>
                  <a:srgbClr val="00B050"/>
                </a:solidFill>
                <a:latin typeface="Tw Cen MT" pitchFamily="34" charset="0"/>
              </a:rPr>
              <a:t>51</a:t>
            </a:r>
            <a:r>
              <a:rPr lang="zh-TW" altLang="en-US" dirty="0" smtClean="0"/>
              <a:t>次</a:t>
            </a:r>
            <a:r>
              <a:rPr lang="en-US" altLang="zh-TW" dirty="0"/>
              <a:t>,</a:t>
            </a:r>
            <a:r>
              <a:rPr lang="en-US" altLang="zh-TW" b="1" dirty="0" smtClean="0">
                <a:solidFill>
                  <a:srgbClr val="00B050"/>
                </a:solidFill>
                <a:latin typeface="Tw Cen MT" pitchFamily="34" charset="0"/>
              </a:rPr>
              <a:t>103.11.20</a:t>
            </a:r>
            <a:r>
              <a:rPr lang="en-US" altLang="zh-TW" dirty="0" smtClean="0"/>
              <a:t>,</a:t>
            </a:r>
            <a:r>
              <a:rPr lang="zh-TW" altLang="en-US" dirty="0" smtClean="0"/>
              <a:t>在</a:t>
            </a:r>
            <a:r>
              <a:rPr lang="zh-TW" altLang="zh-TW" dirty="0" smtClean="0"/>
              <a:t>臺</a:t>
            </a:r>
            <a:r>
              <a:rPr lang="zh-TW" altLang="zh-TW" dirty="0"/>
              <a:t>中教育</a:t>
            </a:r>
            <a:r>
              <a:rPr lang="zh-TW" altLang="zh-TW" dirty="0" smtClean="0"/>
              <a:t>大學求</a:t>
            </a:r>
            <a:r>
              <a:rPr lang="zh-TW" altLang="zh-TW" dirty="0"/>
              <a:t>真樓</a:t>
            </a:r>
            <a:r>
              <a:rPr lang="en-US" altLang="zh-TW" dirty="0"/>
              <a:t>1</a:t>
            </a:r>
            <a:r>
              <a:rPr lang="zh-TW" altLang="zh-TW" dirty="0"/>
              <a:t>樓演講廳</a:t>
            </a:r>
            <a:r>
              <a:rPr lang="zh-TW" altLang="en-US" dirty="0" smtClean="0"/>
              <a:t>召開</a:t>
            </a:r>
            <a:r>
              <a:rPr lang="zh-TW" altLang="en-US" dirty="0"/>
              <a:t>。</a:t>
            </a:r>
          </a:p>
          <a:p>
            <a:pPr lvl="1" fontAlgn="auto">
              <a:spcAft>
                <a:spcPts val="0"/>
              </a:spcAft>
              <a:buFont typeface="Arial" pitchFamily="34" charset="0"/>
              <a:buChar char="–"/>
              <a:defRPr/>
            </a:pPr>
            <a:endParaRPr dirty="0"/>
          </a:p>
        </p:txBody>
      </p:sp>
      <p:pic>
        <p:nvPicPr>
          <p:cNvPr id="8" name="圖片 7" descr="50th.JPG"/>
          <p:cNvPicPr>
            <a:picLocks noChangeAspect="1"/>
          </p:cNvPicPr>
          <p:nvPr/>
        </p:nvPicPr>
        <p:blipFill>
          <a:blip r:embed="rId3" cstate="print"/>
          <a:stretch>
            <a:fillRect/>
          </a:stretch>
        </p:blipFill>
        <p:spPr>
          <a:xfrm>
            <a:off x="251520" y="3284984"/>
            <a:ext cx="4594112" cy="3068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圖片 8" descr="51th.JPG"/>
          <p:cNvPicPr>
            <a:picLocks noChangeAspect="1"/>
          </p:cNvPicPr>
          <p:nvPr/>
        </p:nvPicPr>
        <p:blipFill>
          <a:blip r:embed="rId4" cstate="print"/>
          <a:stretch>
            <a:fillRect/>
          </a:stretch>
        </p:blipFill>
        <p:spPr>
          <a:xfrm>
            <a:off x="4572000" y="3284984"/>
            <a:ext cx="4572000" cy="305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第十屆優良網管照片3.JPG"/>
          <p:cNvPicPr>
            <a:picLocks noChangeAspect="1"/>
          </p:cNvPicPr>
          <p:nvPr/>
        </p:nvPicPr>
        <p:blipFill>
          <a:blip r:embed="rId3" cstate="print"/>
          <a:stretch>
            <a:fillRect/>
          </a:stretch>
        </p:blipFill>
        <p:spPr>
          <a:xfrm>
            <a:off x="4984263" y="3717032"/>
            <a:ext cx="4159736" cy="2906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標題 1"/>
          <p:cNvSpPr>
            <a:spLocks noGrp="1"/>
          </p:cNvSpPr>
          <p:nvPr>
            <p:ph type="title"/>
          </p:nvPr>
        </p:nvSpPr>
        <p:spPr>
          <a:xfrm>
            <a:off x="404813" y="311150"/>
            <a:ext cx="6707187" cy="1009650"/>
          </a:xfrm>
        </p:spPr>
        <p:txBody>
          <a:bodyPr>
            <a:normAutofit fontScale="90000"/>
          </a:bodyPr>
          <a:lstStyle/>
          <a:p>
            <a:pPr fontAlgn="auto">
              <a:spcAft>
                <a:spcPts val="0"/>
              </a:spcAft>
              <a:defRPr/>
            </a:pPr>
            <a:r>
              <a:rPr altLang="zh-TW" sz="4000" dirty="0" err="1" smtClean="0"/>
              <a:t>網路中心運作情形</a:t>
            </a:r>
            <a:r>
              <a:rPr sz="4000" dirty="0" smtClean="0"/>
              <a:t> </a:t>
            </a:r>
            <a:r>
              <a:rPr lang="en-US" altLang="zh-TW" sz="3600" dirty="0" smtClean="0"/>
              <a:t>(</a:t>
            </a:r>
            <a:r>
              <a:rPr sz="3600" dirty="0" smtClean="0"/>
              <a:t>二</a:t>
            </a:r>
            <a:r>
              <a:rPr lang="en-US" altLang="zh-TW" sz="3600" dirty="0" smtClean="0"/>
              <a:t>)</a:t>
            </a:r>
            <a:br>
              <a:rPr lang="en-US" altLang="zh-TW" sz="3600" dirty="0" smtClean="0"/>
            </a:br>
            <a:r>
              <a:rPr altLang="zh-TW" dirty="0" err="1" smtClean="0">
                <a:solidFill>
                  <a:srgbClr val="FF0000"/>
                </a:solidFill>
              </a:rPr>
              <a:t>區網中心與連線單位互動</a:t>
            </a:r>
            <a:r>
              <a:rPr lang="en-US" altLang="zh-TW" dirty="0" smtClean="0">
                <a:solidFill>
                  <a:srgbClr val="FF0000"/>
                </a:solidFill>
              </a:rPr>
              <a:t>(2/4)</a:t>
            </a:r>
            <a:endParaRPr altLang="zh-TW" dirty="0">
              <a:solidFill>
                <a:srgbClr val="FF0000"/>
              </a:solidFill>
            </a:endParaRPr>
          </a:p>
        </p:txBody>
      </p:sp>
      <p:sp>
        <p:nvSpPr>
          <p:cNvPr id="7" name="內容版面配置區 6"/>
          <p:cNvSpPr>
            <a:spLocks noGrp="1"/>
          </p:cNvSpPr>
          <p:nvPr>
            <p:ph sz="half" idx="1"/>
          </p:nvPr>
        </p:nvSpPr>
        <p:spPr>
          <a:xfrm>
            <a:off x="468313" y="1412875"/>
            <a:ext cx="8424862" cy="4968875"/>
          </a:xfrm>
        </p:spPr>
        <p:txBody>
          <a:bodyPr>
            <a:normAutofit/>
          </a:bodyPr>
          <a:lstStyle/>
          <a:p>
            <a:pPr fontAlgn="auto">
              <a:spcAft>
                <a:spcPts val="0"/>
              </a:spcAft>
              <a:defRPr/>
            </a:pPr>
            <a:r>
              <a:rPr altLang="zh-TW" sz="2400" dirty="0" smtClean="0"/>
              <a:t>舉辦第</a:t>
            </a:r>
            <a:r>
              <a:rPr lang="en-US" altLang="zh-TW" sz="2400" dirty="0" smtClean="0"/>
              <a:t>10</a:t>
            </a:r>
            <a:r>
              <a:rPr altLang="zh-TW" sz="2400" dirty="0" smtClean="0"/>
              <a:t>屆</a:t>
            </a:r>
            <a:r>
              <a:rPr sz="2400" dirty="0" smtClean="0"/>
              <a:t>臺</a:t>
            </a:r>
            <a:r>
              <a:rPr altLang="zh-TW" sz="2400" dirty="0" smtClean="0"/>
              <a:t>中區網優良網管選拔</a:t>
            </a:r>
            <a:r>
              <a:rPr sz="2400" dirty="0"/>
              <a:t>。</a:t>
            </a:r>
            <a:endParaRPr lang="en-US" altLang="zh-TW" sz="2400" dirty="0"/>
          </a:p>
          <a:p>
            <a:pPr lvl="1" fontAlgn="auto">
              <a:spcAft>
                <a:spcPts val="0"/>
              </a:spcAft>
              <a:buFont typeface="Arial" pitchFamily="34" charset="0"/>
              <a:buChar char="–"/>
              <a:defRPr/>
            </a:pPr>
            <a:r>
              <a:rPr altLang="zh-TW" sz="2000" dirty="0"/>
              <a:t>選出</a:t>
            </a:r>
            <a:r>
              <a:rPr lang="en-US" altLang="zh-TW" sz="2000" dirty="0"/>
              <a:t>3</a:t>
            </a:r>
            <a:r>
              <a:rPr altLang="zh-TW" sz="2000" dirty="0"/>
              <a:t>名優秀網管人員</a:t>
            </a:r>
            <a:r>
              <a:rPr sz="2000" dirty="0" smtClean="0"/>
              <a:t>：</a:t>
            </a:r>
            <a:r>
              <a:rPr lang="zh-TW" altLang="zh-TW" sz="2000" dirty="0"/>
              <a:t>劉興憲</a:t>
            </a:r>
            <a:r>
              <a:rPr lang="en-US" altLang="zh-TW" sz="2000" dirty="0"/>
              <a:t>(</a:t>
            </a:r>
            <a:r>
              <a:rPr lang="zh-TW" altLang="zh-TW" sz="2000" dirty="0"/>
              <a:t>彰化師範大學</a:t>
            </a:r>
            <a:r>
              <a:rPr lang="en-US" altLang="zh-TW" sz="2000" dirty="0"/>
              <a:t>)</a:t>
            </a:r>
            <a:r>
              <a:rPr lang="zh-TW" altLang="zh-TW" sz="2000" dirty="0"/>
              <a:t>、梁瑞崧</a:t>
            </a:r>
            <a:r>
              <a:rPr lang="en-US" altLang="zh-TW" sz="2000" dirty="0"/>
              <a:t>(</a:t>
            </a:r>
            <a:r>
              <a:rPr lang="zh-TW" altLang="zh-TW" sz="2000" dirty="0"/>
              <a:t>逢甲大學</a:t>
            </a:r>
            <a:r>
              <a:rPr lang="en-US" altLang="zh-TW" sz="2000" dirty="0"/>
              <a:t>)</a:t>
            </a:r>
            <a:r>
              <a:rPr lang="zh-TW" altLang="zh-TW" sz="2000" dirty="0"/>
              <a:t>、蘇仕朋</a:t>
            </a:r>
            <a:r>
              <a:rPr lang="en-US" altLang="zh-TW" sz="2000" dirty="0"/>
              <a:t>(</a:t>
            </a:r>
            <a:r>
              <a:rPr lang="zh-TW" altLang="zh-TW" sz="2000" dirty="0"/>
              <a:t>建國科技大學</a:t>
            </a:r>
            <a:r>
              <a:rPr lang="en-US" altLang="zh-TW" sz="2000" dirty="0" smtClean="0"/>
              <a:t>)</a:t>
            </a:r>
            <a:r>
              <a:rPr altLang="zh-TW" sz="2000" dirty="0" smtClean="0"/>
              <a:t>。</a:t>
            </a:r>
            <a:endParaRPr lang="en-US" altLang="zh-TW" dirty="0"/>
          </a:p>
          <a:p>
            <a:pPr fontAlgn="auto">
              <a:spcAft>
                <a:spcPts val="0"/>
              </a:spcAft>
              <a:buFontTx/>
              <a:buNone/>
              <a:defRPr/>
            </a:pPr>
            <a:endParaRPr dirty="0"/>
          </a:p>
        </p:txBody>
      </p:sp>
      <p:pic>
        <p:nvPicPr>
          <p:cNvPr id="11" name="圖片 10" descr="第十屆優良網管照片1.JPG"/>
          <p:cNvPicPr>
            <a:picLocks noChangeAspect="1"/>
          </p:cNvPicPr>
          <p:nvPr/>
        </p:nvPicPr>
        <p:blipFill>
          <a:blip r:embed="rId4" cstate="print"/>
          <a:stretch>
            <a:fillRect/>
          </a:stretch>
        </p:blipFill>
        <p:spPr>
          <a:xfrm>
            <a:off x="-1" y="3645024"/>
            <a:ext cx="4311725"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圖片 7" descr="水晶獎牌.jpg"/>
          <p:cNvPicPr>
            <a:picLocks noChangeAspect="1"/>
          </p:cNvPicPr>
          <p:nvPr/>
        </p:nvPicPr>
        <p:blipFill>
          <a:blip r:embed="rId5" cstate="print"/>
          <a:stretch>
            <a:fillRect/>
          </a:stretch>
        </p:blipFill>
        <p:spPr>
          <a:xfrm>
            <a:off x="3275856" y="2492896"/>
            <a:ext cx="2736304" cy="271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90513"/>
            <a:ext cx="6707187" cy="1009650"/>
          </a:xfrm>
        </p:spPr>
        <p:txBody>
          <a:bodyPr>
            <a:noAutofit/>
          </a:bodyPr>
          <a:lstStyle/>
          <a:p>
            <a:pPr fontAlgn="auto">
              <a:spcAft>
                <a:spcPts val="0"/>
              </a:spcAft>
              <a:defRPr/>
            </a:pPr>
            <a:r>
              <a:rPr altLang="zh-TW" sz="3600" dirty="0" err="1" smtClean="0"/>
              <a:t>網路中心運作情形</a:t>
            </a:r>
            <a:r>
              <a:rPr sz="3600" dirty="0" smtClean="0"/>
              <a:t> </a:t>
            </a:r>
            <a:r>
              <a:rPr lang="en-US" altLang="zh-TW" dirty="0" smtClean="0"/>
              <a:t>(</a:t>
            </a:r>
            <a:r>
              <a:rPr dirty="0" smtClean="0"/>
              <a:t>二</a:t>
            </a:r>
            <a:r>
              <a:rPr lang="en-US" altLang="zh-TW" dirty="0" smtClean="0"/>
              <a:t>)</a:t>
            </a:r>
            <a:r>
              <a:rPr lang="en-US" altLang="zh-TW" sz="3600" dirty="0" smtClean="0"/>
              <a:t/>
            </a:r>
            <a:br>
              <a:rPr lang="en-US" altLang="zh-TW" sz="3600" dirty="0" smtClean="0"/>
            </a:br>
            <a:r>
              <a:rPr altLang="zh-TW" sz="2900" dirty="0" err="1" smtClean="0">
                <a:solidFill>
                  <a:srgbClr val="FF0000"/>
                </a:solidFill>
              </a:rPr>
              <a:t>區網中心與連線單位互動</a:t>
            </a:r>
            <a:r>
              <a:rPr lang="en-US" altLang="zh-TW" sz="2900" dirty="0" smtClean="0">
                <a:solidFill>
                  <a:srgbClr val="FF0000"/>
                </a:solidFill>
              </a:rPr>
              <a:t>(3/4)</a:t>
            </a:r>
            <a:endParaRPr altLang="zh-TW" sz="2900" dirty="0">
              <a:solidFill>
                <a:srgbClr val="FF0000"/>
              </a:solidFill>
            </a:endParaRPr>
          </a:p>
        </p:txBody>
      </p:sp>
      <p:sp>
        <p:nvSpPr>
          <p:cNvPr id="7" name="內容版面配置區 6"/>
          <p:cNvSpPr>
            <a:spLocks noGrp="1"/>
          </p:cNvSpPr>
          <p:nvPr>
            <p:ph sz="half" idx="1"/>
          </p:nvPr>
        </p:nvSpPr>
        <p:spPr>
          <a:xfrm>
            <a:off x="480188" y="1294509"/>
            <a:ext cx="8424862" cy="4752975"/>
          </a:xfrm>
        </p:spPr>
        <p:txBody>
          <a:bodyPr>
            <a:normAutofit/>
          </a:bodyPr>
          <a:lstStyle/>
          <a:p>
            <a:pPr fontAlgn="auto">
              <a:spcAft>
                <a:spcPts val="0"/>
              </a:spcAft>
              <a:defRPr/>
            </a:pPr>
            <a:r>
              <a:rPr lang="en-US" altLang="zh-TW" dirty="0" smtClean="0"/>
              <a:t>103.11</a:t>
            </a:r>
            <a:r>
              <a:rPr dirty="0"/>
              <a:t>教育部資科司</a:t>
            </a:r>
            <a:r>
              <a:rPr altLang="zh-TW" dirty="0"/>
              <a:t>對連線單位做滿意度調查</a:t>
            </a:r>
          </a:p>
          <a:p>
            <a:pPr fontAlgn="auto">
              <a:spcAft>
                <a:spcPts val="0"/>
              </a:spcAft>
              <a:defRPr/>
            </a:pPr>
            <a:r>
              <a:rPr lang="zh-TW" altLang="en-US" sz="2400" dirty="0"/>
              <a:t>臺中區</a:t>
            </a:r>
            <a:r>
              <a:rPr lang="zh-TW" altLang="en-US" sz="2400" dirty="0" smtClean="0"/>
              <a:t>網綜合</a:t>
            </a:r>
            <a:r>
              <a:rPr altLang="zh-TW" sz="2400" dirty="0" err="1" smtClean="0"/>
              <a:t>滿意度調查結果</a:t>
            </a:r>
            <a:r>
              <a:rPr altLang="zh-TW" sz="2400" dirty="0" smtClean="0"/>
              <a:t>：</a:t>
            </a:r>
            <a:endParaRPr lang="en-US" altLang="zh-TW" sz="2400" dirty="0">
              <a:solidFill>
                <a:schemeClr val="accent6">
                  <a:lumMod val="75000"/>
                </a:schemeClr>
              </a:solidFill>
            </a:endParaRPr>
          </a:p>
          <a:p>
            <a:pPr lvl="1" fontAlgn="auto">
              <a:spcAft>
                <a:spcPts val="0"/>
              </a:spcAft>
              <a:buFont typeface="Arial" pitchFamily="34" charset="0"/>
              <a:buChar char="–"/>
              <a:defRPr/>
            </a:pPr>
            <a:r>
              <a:rPr altLang="zh-TW" sz="2200" dirty="0"/>
              <a:t>非常滿意：</a:t>
            </a:r>
            <a:r>
              <a:rPr lang="en-US" altLang="zh-TW" sz="2200" b="1" dirty="0" smtClean="0">
                <a:solidFill>
                  <a:srgbClr val="00B050"/>
                </a:solidFill>
              </a:rPr>
              <a:t>75</a:t>
            </a:r>
            <a:r>
              <a:rPr lang="en-US" altLang="zh-TW" sz="2200" dirty="0" smtClean="0"/>
              <a:t> </a:t>
            </a:r>
            <a:r>
              <a:rPr lang="en-US" altLang="zh-TW" sz="2200" dirty="0"/>
              <a:t>%</a:t>
            </a:r>
          </a:p>
          <a:p>
            <a:pPr lvl="1" fontAlgn="auto">
              <a:spcAft>
                <a:spcPts val="0"/>
              </a:spcAft>
              <a:buFont typeface="Arial" pitchFamily="34" charset="0"/>
              <a:buChar char="–"/>
              <a:defRPr/>
            </a:pPr>
            <a:r>
              <a:rPr altLang="zh-TW" sz="2200" dirty="0"/>
              <a:t>滿意：</a:t>
            </a:r>
            <a:r>
              <a:rPr lang="en-US" altLang="zh-TW" sz="2200" b="1" dirty="0" smtClean="0">
                <a:solidFill>
                  <a:srgbClr val="00B050"/>
                </a:solidFill>
              </a:rPr>
              <a:t>25</a:t>
            </a:r>
            <a:r>
              <a:rPr lang="en-US" altLang="zh-TW" sz="2200" dirty="0" smtClean="0"/>
              <a:t> </a:t>
            </a:r>
            <a:r>
              <a:rPr lang="en-US" altLang="zh-TW" sz="2200" dirty="0"/>
              <a:t>%</a:t>
            </a:r>
          </a:p>
          <a:p>
            <a:pPr lvl="1" fontAlgn="auto">
              <a:spcAft>
                <a:spcPts val="0"/>
              </a:spcAft>
              <a:buFont typeface="Arial" pitchFamily="34" charset="0"/>
              <a:buChar char="–"/>
              <a:defRPr/>
            </a:pPr>
            <a:r>
              <a:rPr altLang="zh-TW" sz="2200" dirty="0" err="1" smtClean="0"/>
              <a:t>普通</a:t>
            </a:r>
            <a:r>
              <a:rPr lang="en-US" altLang="zh-TW" sz="2200" dirty="0" smtClean="0"/>
              <a:t>+</a:t>
            </a:r>
            <a:r>
              <a:rPr lang="zh-TW" altLang="en-US" sz="2200" dirty="0" smtClean="0"/>
              <a:t>不</a:t>
            </a:r>
            <a:r>
              <a:rPr lang="zh-TW" altLang="en-US" sz="2200" dirty="0"/>
              <a:t>滿意</a:t>
            </a:r>
            <a:r>
              <a:rPr lang="en-US" altLang="zh-TW" sz="2200" dirty="0"/>
              <a:t>+</a:t>
            </a:r>
            <a:r>
              <a:rPr lang="zh-TW" altLang="en-US" sz="2200" dirty="0"/>
              <a:t>非常不滿意：</a:t>
            </a:r>
            <a:r>
              <a:rPr lang="en-US" altLang="zh-TW" sz="2200" b="1" dirty="0">
                <a:solidFill>
                  <a:srgbClr val="00B050"/>
                </a:solidFill>
              </a:rPr>
              <a:t>0</a:t>
            </a:r>
            <a:r>
              <a:rPr lang="zh-TW" altLang="en-US" sz="2200" dirty="0"/>
              <a:t> </a:t>
            </a:r>
            <a:r>
              <a:rPr lang="en-US" altLang="zh-TW" sz="2200" dirty="0"/>
              <a:t>%</a:t>
            </a:r>
          </a:p>
          <a:p>
            <a:pPr fontAlgn="auto">
              <a:spcAft>
                <a:spcPts val="0"/>
              </a:spcAft>
              <a:defRPr/>
            </a:pPr>
            <a:r>
              <a:rPr lang="zh-TW" altLang="en-US" sz="2400" dirty="0" smtClean="0"/>
              <a:t>相對於整體區網的滿意度比較</a:t>
            </a:r>
            <a:r>
              <a:rPr sz="2400" dirty="0" smtClean="0"/>
              <a:t>：</a:t>
            </a:r>
            <a:endParaRPr lang="en-US" altLang="zh-TW" sz="2400" dirty="0"/>
          </a:p>
        </p:txBody>
      </p:sp>
      <p:graphicFrame>
        <p:nvGraphicFramePr>
          <p:cNvPr id="6" name="圖表 5"/>
          <p:cNvGraphicFramePr/>
          <p:nvPr/>
        </p:nvGraphicFramePr>
        <p:xfrm>
          <a:off x="5508104" y="1844824"/>
          <a:ext cx="3456384" cy="2016224"/>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cstate="print"/>
          <a:srcRect/>
          <a:stretch>
            <a:fillRect/>
          </a:stretch>
        </p:blipFill>
        <p:spPr bwMode="auto">
          <a:xfrm>
            <a:off x="5508104" y="4077072"/>
            <a:ext cx="3465959" cy="2160240"/>
          </a:xfrm>
          <a:prstGeom prst="rect">
            <a:avLst/>
          </a:prstGeom>
          <a:noFill/>
          <a:ln w="9525">
            <a:noFill/>
            <a:miter lim="800000"/>
            <a:headEnd/>
            <a:tailEnd/>
          </a:ln>
        </p:spPr>
      </p:pic>
      <p:pic>
        <p:nvPicPr>
          <p:cNvPr id="11" name="圖片 10"/>
          <p:cNvPicPr/>
          <p:nvPr/>
        </p:nvPicPr>
        <p:blipFill>
          <a:blip r:embed="rId5" cstate="print"/>
          <a:srcRect/>
          <a:stretch>
            <a:fillRect/>
          </a:stretch>
        </p:blipFill>
        <p:spPr bwMode="auto">
          <a:xfrm>
            <a:off x="611560" y="3876279"/>
            <a:ext cx="4596765" cy="2767965"/>
          </a:xfrm>
          <a:prstGeom prst="rect">
            <a:avLst/>
          </a:prstGeom>
          <a:noFill/>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90513"/>
            <a:ext cx="6707187" cy="1009650"/>
          </a:xfrm>
        </p:spPr>
        <p:txBody>
          <a:bodyPr>
            <a:normAutofit fontScale="90000"/>
          </a:bodyPr>
          <a:lstStyle/>
          <a:p>
            <a:pPr fontAlgn="auto">
              <a:spcAft>
                <a:spcPts val="0"/>
              </a:spcAft>
              <a:defRPr/>
            </a:pPr>
            <a:r>
              <a:rPr altLang="zh-TW" sz="4000" dirty="0" err="1" smtClean="0"/>
              <a:t>網路中心運作情形</a:t>
            </a:r>
            <a:r>
              <a:rPr sz="4000" dirty="0" smtClean="0"/>
              <a:t> </a:t>
            </a:r>
            <a:r>
              <a:rPr lang="en-US" altLang="zh-TW" sz="3600" dirty="0" smtClean="0"/>
              <a:t>(</a:t>
            </a:r>
            <a:r>
              <a:rPr sz="3600" dirty="0" smtClean="0"/>
              <a:t>二</a:t>
            </a:r>
            <a:r>
              <a:rPr lang="en-US" altLang="zh-TW" sz="3600" dirty="0" smtClean="0"/>
              <a:t>)</a:t>
            </a:r>
            <a:br>
              <a:rPr lang="en-US" altLang="zh-TW" sz="3600" dirty="0" smtClean="0"/>
            </a:br>
            <a:r>
              <a:rPr altLang="zh-TW" dirty="0" err="1" smtClean="0">
                <a:solidFill>
                  <a:srgbClr val="FF0000"/>
                </a:solidFill>
              </a:rPr>
              <a:t>區網中心與連線單位互動</a:t>
            </a:r>
            <a:r>
              <a:rPr lang="en-US" altLang="zh-TW" dirty="0" smtClean="0">
                <a:solidFill>
                  <a:srgbClr val="FF0000"/>
                </a:solidFill>
              </a:rPr>
              <a:t>(4/4)</a:t>
            </a:r>
            <a:endParaRPr altLang="zh-TW" dirty="0">
              <a:solidFill>
                <a:srgbClr val="FF0000"/>
              </a:solidFill>
            </a:endParaRPr>
          </a:p>
        </p:txBody>
      </p:sp>
      <p:sp>
        <p:nvSpPr>
          <p:cNvPr id="7" name="內容版面配置區 6"/>
          <p:cNvSpPr>
            <a:spLocks noGrp="1"/>
          </p:cNvSpPr>
          <p:nvPr>
            <p:ph sz="half" idx="1"/>
          </p:nvPr>
        </p:nvSpPr>
        <p:spPr>
          <a:xfrm>
            <a:off x="468313" y="1412875"/>
            <a:ext cx="8424862" cy="4752975"/>
          </a:xfrm>
        </p:spPr>
        <p:txBody>
          <a:bodyPr>
            <a:normAutofit/>
          </a:bodyPr>
          <a:lstStyle/>
          <a:p>
            <a:pPr fontAlgn="auto">
              <a:spcAft>
                <a:spcPts val="0"/>
              </a:spcAft>
              <a:defRPr/>
            </a:pPr>
            <a:r>
              <a:rPr lang="en-US" altLang="zh-TW" sz="2400" dirty="0" smtClean="0"/>
              <a:t>103.11</a:t>
            </a:r>
            <a:r>
              <a:rPr sz="2400" dirty="0"/>
              <a:t>教育部資科司</a:t>
            </a:r>
            <a:r>
              <a:rPr altLang="zh-TW" sz="2400" dirty="0"/>
              <a:t>對連線單位做滿意度調查</a:t>
            </a:r>
          </a:p>
          <a:p>
            <a:pPr marL="342900" lvl="1" indent="-342900" fontAlgn="auto">
              <a:spcAft>
                <a:spcPts val="0"/>
              </a:spcAft>
              <a:buSzPct val="100000"/>
              <a:buFont typeface="Arial" pitchFamily="34" charset="0"/>
              <a:buBlip>
                <a:blip r:embed="rId3"/>
              </a:buBlip>
              <a:defRPr/>
            </a:pPr>
            <a:r>
              <a:rPr sz="2200" dirty="0"/>
              <a:t>回</a:t>
            </a:r>
            <a:r>
              <a:rPr altLang="zh-TW" sz="2200" dirty="0"/>
              <a:t>收份數：</a:t>
            </a:r>
            <a:r>
              <a:rPr lang="en-US" altLang="zh-TW" sz="2200" b="1" dirty="0" smtClean="0">
                <a:solidFill>
                  <a:srgbClr val="00B050"/>
                </a:solidFill>
              </a:rPr>
              <a:t>32</a:t>
            </a:r>
            <a:r>
              <a:rPr lang="en-US" altLang="zh-TW" sz="2200" dirty="0" smtClean="0"/>
              <a:t> </a:t>
            </a:r>
            <a:r>
              <a:rPr altLang="zh-TW" sz="2200" dirty="0"/>
              <a:t>份</a:t>
            </a:r>
            <a:r>
              <a:rPr lang="en-US" altLang="zh-TW" sz="2200" dirty="0"/>
              <a:t>(</a:t>
            </a:r>
            <a:r>
              <a:rPr sz="2200" dirty="0" smtClean="0"/>
              <a:t>回收率</a:t>
            </a:r>
            <a:r>
              <a:rPr lang="en-US" altLang="zh-TW" sz="2200" dirty="0" smtClean="0"/>
              <a:t>68.09</a:t>
            </a:r>
            <a:r>
              <a:rPr lang="en-US" altLang="zh-TW" sz="2200" dirty="0"/>
              <a:t>%) </a:t>
            </a:r>
            <a:r>
              <a:rPr lang="zh-TW" altLang="en-US" sz="2200" dirty="0"/>
              <a:t>，在</a:t>
            </a:r>
            <a:r>
              <a:rPr lang="zh-TW" altLang="en-US" sz="2200" dirty="0" smtClean="0"/>
              <a:t>平均值之上</a:t>
            </a:r>
            <a:r>
              <a:rPr lang="zh-TW" altLang="en-US" sz="2200" dirty="0"/>
              <a:t>。</a:t>
            </a:r>
            <a:endParaRPr lang="en-US" altLang="zh-TW" sz="2200" dirty="0"/>
          </a:p>
        </p:txBody>
      </p:sp>
      <p:pic>
        <p:nvPicPr>
          <p:cNvPr id="9" name="圖片 8" descr="滿意度調查10.jpg"/>
          <p:cNvPicPr>
            <a:picLocks noChangeAspect="1"/>
          </p:cNvPicPr>
          <p:nvPr/>
        </p:nvPicPr>
        <p:blipFill>
          <a:blip r:embed="rId4" cstate="print"/>
          <a:stretch>
            <a:fillRect/>
          </a:stretch>
        </p:blipFill>
        <p:spPr>
          <a:xfrm>
            <a:off x="179512" y="2348880"/>
            <a:ext cx="4891154" cy="3528392"/>
          </a:xfrm>
          <a:prstGeom prst="rect">
            <a:avLst/>
          </a:prstGeom>
        </p:spPr>
      </p:pic>
      <p:pic>
        <p:nvPicPr>
          <p:cNvPr id="10" name="圖片 9" descr="滿意度調查4.jpg"/>
          <p:cNvPicPr>
            <a:picLocks noChangeAspect="1"/>
          </p:cNvPicPr>
          <p:nvPr/>
        </p:nvPicPr>
        <p:blipFill>
          <a:blip r:embed="rId5" cstate="print"/>
          <a:stretch>
            <a:fillRect/>
          </a:stretch>
        </p:blipFill>
        <p:spPr>
          <a:xfrm>
            <a:off x="4067944" y="2780928"/>
            <a:ext cx="4824536" cy="3469915"/>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00038"/>
            <a:ext cx="6707187" cy="1011237"/>
          </a:xfrm>
        </p:spPr>
        <p:txBody>
          <a:bodyPr>
            <a:normAutofit fontScale="90000"/>
          </a:bodyPr>
          <a:lstStyle/>
          <a:p>
            <a:pPr fontAlgn="auto">
              <a:spcAft>
                <a:spcPts val="0"/>
              </a:spcAft>
              <a:defRPr/>
            </a:pPr>
            <a:r>
              <a:rPr altLang="zh-TW" sz="4000" smtClean="0"/>
              <a:t>網路中心運作情形</a:t>
            </a:r>
            <a:r>
              <a:rPr sz="4000" smtClean="0"/>
              <a:t> </a:t>
            </a:r>
            <a:r>
              <a:rPr lang="en-US" altLang="zh-TW" sz="3600" smtClean="0"/>
              <a:t>(</a:t>
            </a:r>
            <a:r>
              <a:rPr sz="3600" smtClean="0"/>
              <a:t>三</a:t>
            </a:r>
            <a:r>
              <a:rPr lang="en-US" altLang="zh-TW" sz="3600" smtClean="0"/>
              <a:t>)</a:t>
            </a:r>
            <a:br>
              <a:rPr lang="en-US" altLang="zh-TW" sz="3600" smtClean="0"/>
            </a:br>
            <a:r>
              <a:rPr altLang="zh-TW" smtClean="0">
                <a:solidFill>
                  <a:srgbClr val="FF0000"/>
                </a:solidFill>
              </a:rPr>
              <a:t>建立連線單位通訊資訊有效性</a:t>
            </a:r>
            <a:endParaRPr altLang="zh-TW">
              <a:solidFill>
                <a:srgbClr val="FF0000"/>
              </a:solidFill>
            </a:endParaRPr>
          </a:p>
        </p:txBody>
      </p:sp>
      <p:sp>
        <p:nvSpPr>
          <p:cNvPr id="7" name="內容版面配置區 6"/>
          <p:cNvSpPr>
            <a:spLocks noGrp="1"/>
          </p:cNvSpPr>
          <p:nvPr>
            <p:ph sz="half" idx="1"/>
          </p:nvPr>
        </p:nvSpPr>
        <p:spPr>
          <a:xfrm>
            <a:off x="468313" y="1412875"/>
            <a:ext cx="8424862" cy="4752975"/>
          </a:xfrm>
        </p:spPr>
        <p:txBody>
          <a:bodyPr>
            <a:normAutofit/>
          </a:bodyPr>
          <a:lstStyle/>
          <a:p>
            <a:pPr fontAlgn="auto">
              <a:spcAft>
                <a:spcPts val="0"/>
              </a:spcAft>
              <a:defRPr/>
            </a:pPr>
            <a:r>
              <a:rPr altLang="zh-TW" sz="1800" dirty="0"/>
              <a:t>連線單位網管人員連絡清冊，最近更動日期為</a:t>
            </a:r>
            <a:r>
              <a:rPr lang="en-US" altLang="zh-TW" sz="1800" dirty="0" smtClean="0"/>
              <a:t>103</a:t>
            </a:r>
            <a:r>
              <a:rPr altLang="zh-TW" sz="1800" dirty="0" smtClean="0"/>
              <a:t>年</a:t>
            </a:r>
            <a:r>
              <a:rPr lang="en-US" altLang="zh-TW" sz="1800" dirty="0"/>
              <a:t>11</a:t>
            </a:r>
            <a:r>
              <a:rPr altLang="zh-TW" sz="1800" dirty="0"/>
              <a:t>月</a:t>
            </a:r>
            <a:r>
              <a:rPr lang="en-US" altLang="zh-TW" sz="1800" dirty="0" smtClean="0"/>
              <a:t>25</a:t>
            </a:r>
            <a:r>
              <a:rPr altLang="zh-TW" sz="1800" dirty="0" smtClean="0"/>
              <a:t>，</a:t>
            </a:r>
            <a:endParaRPr lang="en-US" altLang="zh-TW" sz="1800" dirty="0"/>
          </a:p>
          <a:p>
            <a:pPr fontAlgn="auto">
              <a:spcAft>
                <a:spcPts val="0"/>
              </a:spcAft>
              <a:buFontTx/>
              <a:buNone/>
              <a:defRPr/>
            </a:pPr>
            <a:r>
              <a:rPr sz="1800" dirty="0"/>
              <a:t>      </a:t>
            </a:r>
            <a:r>
              <a:rPr altLang="zh-TW" sz="1800" dirty="0" err="1"/>
              <a:t>網址：</a:t>
            </a:r>
            <a:r>
              <a:rPr lang="en-US" altLang="zh-TW" sz="1800" dirty="0" err="1">
                <a:hlinkClick r:id="rId3"/>
              </a:rPr>
              <a:t>http</a:t>
            </a:r>
            <a:r>
              <a:rPr lang="en-US" altLang="zh-TW" sz="1800" dirty="0">
                <a:hlinkClick r:id="rId3"/>
              </a:rPr>
              <a:t>://</a:t>
            </a:r>
            <a:r>
              <a:rPr lang="en-US" altLang="zh-TW" sz="1800" dirty="0" err="1">
                <a:hlinkClick r:id="rId3"/>
              </a:rPr>
              <a:t>www.tcrc.edu.tw</a:t>
            </a:r>
            <a:r>
              <a:rPr lang="en-US" altLang="zh-TW" sz="1800" dirty="0">
                <a:hlinkClick r:id="rId3"/>
              </a:rPr>
              <a:t>/unit/</a:t>
            </a:r>
            <a:r>
              <a:rPr lang="en-US" altLang="zh-TW" sz="1800" dirty="0" err="1">
                <a:hlinkClick r:id="rId3"/>
              </a:rPr>
              <a:t>people.php</a:t>
            </a:r>
            <a:r>
              <a:rPr lang="en-US" altLang="zh-TW" sz="1800" dirty="0"/>
              <a:t>   (</a:t>
            </a:r>
            <a:r>
              <a:rPr lang="en-US" altLang="zh-TW" sz="1800" dirty="0" err="1"/>
              <a:t>有帳號、密碼保護</a:t>
            </a:r>
            <a:r>
              <a:rPr lang="en-US" altLang="zh-TW" sz="1800" dirty="0"/>
              <a:t>)</a:t>
            </a:r>
            <a:endParaRPr sz="1800" dirty="0"/>
          </a:p>
        </p:txBody>
      </p:sp>
      <p:pic>
        <p:nvPicPr>
          <p:cNvPr id="5" name="圖片 4" descr="區網連線單位連絡人.jpg"/>
          <p:cNvPicPr>
            <a:picLocks noChangeAspect="1"/>
          </p:cNvPicPr>
          <p:nvPr/>
        </p:nvPicPr>
        <p:blipFill>
          <a:blip r:embed="rId4" cstate="print"/>
          <a:stretch>
            <a:fillRect/>
          </a:stretch>
        </p:blipFill>
        <p:spPr>
          <a:xfrm>
            <a:off x="467544" y="2060847"/>
            <a:ext cx="8496944" cy="4693987"/>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65000"/>
                  </a:schemeClr>
                </a:solidFill>
                <a:latin typeface="+mn-lt"/>
                <a:ea typeface="標楷體" pitchFamily="65" charset="-120"/>
                <a:cs typeface="Tahoma" pitchFamily="34" charset="0"/>
              </a:rPr>
              <a:t>-3</a:t>
            </a:r>
            <a:endParaRPr sz="3600" dirty="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dirty="0" smtClean="0">
                <a:solidFill>
                  <a:schemeClr val="bg1">
                    <a:lumMod val="65000"/>
                  </a:schemeClr>
                </a:solidFill>
              </a:rPr>
              <a:t>網路</a:t>
            </a:r>
            <a:r>
              <a:rPr lang="zh-TW" altLang="en-US" dirty="0">
                <a:solidFill>
                  <a:schemeClr val="bg1">
                    <a:lumMod val="65000"/>
                  </a:schemeClr>
                </a:solidFill>
              </a:rPr>
              <a:t>中心運作</a:t>
            </a:r>
            <a:r>
              <a:rPr lang="zh-TW" altLang="en-US" dirty="0" smtClean="0">
                <a:solidFill>
                  <a:schemeClr val="bg1">
                    <a:lumMod val="65000"/>
                  </a:schemeClr>
                </a:solidFill>
              </a:rPr>
              <a:t>情形</a:t>
            </a:r>
            <a:endParaRPr lang="en-US" altLang="zh-TW" dirty="0" smtClean="0">
              <a:solidFill>
                <a:schemeClr val="bg1">
                  <a:lumMod val="65000"/>
                </a:schemeClr>
              </a:solidFill>
            </a:endParaRPr>
          </a:p>
          <a:p>
            <a:pPr fontAlgn="auto">
              <a:spcAft>
                <a:spcPts val="0"/>
              </a:spcAft>
              <a:defRPr/>
            </a:pPr>
            <a:r>
              <a:rPr lang="zh-TW" altLang="en-US" sz="3200" dirty="0">
                <a:solidFill>
                  <a:srgbClr val="FF0000"/>
                </a:solidFill>
              </a:rPr>
              <a:t>資訊安全環境整備</a:t>
            </a:r>
          </a:p>
          <a:p>
            <a:pPr fontAlgn="auto">
              <a:spcAft>
                <a:spcPts val="0"/>
              </a:spcAft>
              <a:defRPr/>
            </a:pPr>
            <a:r>
              <a:rPr lang="zh-TW" altLang="en-US" dirty="0">
                <a:solidFill>
                  <a:schemeClr val="bg1">
                    <a:lumMod val="65000"/>
                  </a:schemeClr>
                </a:solidFill>
              </a:rPr>
              <a:t>推動網路資訊應用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dirty="0">
                <a:solidFill>
                  <a:schemeClr val="bg1">
                    <a:lumMod val="65000"/>
                  </a:schemeClr>
                </a:solidFill>
              </a:rPr>
              <a:t>綜合建議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4175" y="317500"/>
            <a:ext cx="6499225" cy="935038"/>
          </a:xfrm>
        </p:spPr>
        <p:txBody>
          <a:bodyPr>
            <a:normAutofit fontScale="90000"/>
          </a:bodyPr>
          <a:lstStyle/>
          <a:p>
            <a:pPr fontAlgn="auto">
              <a:spcAft>
                <a:spcPts val="0"/>
              </a:spcAft>
              <a:defRPr/>
            </a:pPr>
            <a:r>
              <a:rPr altLang="zh-TW" sz="4000" smtClean="0"/>
              <a:t>資訊安全環境整備</a:t>
            </a:r>
            <a:r>
              <a:rPr sz="4000" smtClean="0"/>
              <a:t> </a:t>
            </a:r>
            <a:r>
              <a:rPr lang="en-US" altLang="zh-TW" sz="3600" smtClean="0"/>
              <a:t>(</a:t>
            </a:r>
            <a:r>
              <a:rPr sz="3600" smtClean="0"/>
              <a:t>一</a:t>
            </a:r>
            <a:r>
              <a:rPr lang="en-US" altLang="zh-TW" sz="3600" smtClean="0"/>
              <a:t>)</a:t>
            </a:r>
            <a:r>
              <a:rPr altLang="zh-TW" sz="4000" smtClean="0">
                <a:solidFill>
                  <a:srgbClr val="FF0000"/>
                </a:solidFill>
              </a:rPr>
              <a:t/>
            </a:r>
            <a:br>
              <a:rPr altLang="zh-TW" sz="4000" smtClean="0">
                <a:solidFill>
                  <a:srgbClr val="FF0000"/>
                </a:solidFill>
              </a:rPr>
            </a:br>
            <a:r>
              <a:rPr altLang="zh-TW" smtClean="0">
                <a:solidFill>
                  <a:srgbClr val="FF0000"/>
                </a:solidFill>
              </a:rPr>
              <a:t>資安事件緊急通報處理之效率及通報率</a:t>
            </a:r>
            <a:endParaRPr>
              <a:solidFill>
                <a:srgbClr val="FF0000"/>
              </a:solidFill>
            </a:endParaRPr>
          </a:p>
        </p:txBody>
      </p:sp>
      <p:sp>
        <p:nvSpPr>
          <p:cNvPr id="3" name="內容版面配置區 2"/>
          <p:cNvSpPr>
            <a:spLocks noGrp="1"/>
          </p:cNvSpPr>
          <p:nvPr>
            <p:ph sz="half" idx="1"/>
          </p:nvPr>
        </p:nvSpPr>
        <p:spPr>
          <a:xfrm>
            <a:off x="420688" y="1695450"/>
            <a:ext cx="8424862" cy="4613275"/>
          </a:xfrm>
        </p:spPr>
        <p:txBody>
          <a:bodyPr>
            <a:noAutofit/>
          </a:bodyPr>
          <a:lstStyle/>
          <a:p>
            <a:pPr fontAlgn="auto">
              <a:spcAft>
                <a:spcPts val="0"/>
              </a:spcAft>
              <a:defRPr/>
            </a:pPr>
            <a:r>
              <a:rPr altLang="zh-TW" sz="3000" dirty="0" err="1"/>
              <a:t>連線單位</a:t>
            </a:r>
            <a:r>
              <a:rPr altLang="zh-TW" sz="3000" b="1" dirty="0" err="1">
                <a:solidFill>
                  <a:schemeClr val="tx1">
                    <a:lumMod val="85000"/>
                    <a:lumOff val="15000"/>
                  </a:schemeClr>
                </a:solidFill>
              </a:rPr>
              <a:t>自行提報</a:t>
            </a:r>
            <a:r>
              <a:rPr altLang="zh-TW" sz="3000" dirty="0" err="1"/>
              <a:t>資安事件量</a:t>
            </a:r>
            <a:r>
              <a:rPr altLang="zh-TW" sz="3000" dirty="0"/>
              <a:t>： </a:t>
            </a:r>
            <a:br>
              <a:rPr altLang="zh-TW" sz="3000" dirty="0"/>
            </a:br>
            <a:r>
              <a:rPr lang="en-US" altLang="zh-TW" sz="3000" dirty="0"/>
              <a:t>(1) 1</a:t>
            </a:r>
            <a:r>
              <a:rPr altLang="zh-TW" sz="3000" dirty="0"/>
              <a:t>級與</a:t>
            </a:r>
            <a:r>
              <a:rPr lang="en-US" altLang="zh-TW" sz="3000" dirty="0"/>
              <a:t>2</a:t>
            </a:r>
            <a:r>
              <a:rPr altLang="zh-TW" sz="3000" dirty="0"/>
              <a:t>級 </a:t>
            </a:r>
            <a:r>
              <a:rPr lang="en-US" altLang="zh-TW" sz="3000" b="1" dirty="0" smtClean="0">
                <a:solidFill>
                  <a:srgbClr val="00B050"/>
                </a:solidFill>
              </a:rPr>
              <a:t>25</a:t>
            </a:r>
            <a:r>
              <a:rPr lang="en-US" altLang="zh-TW" sz="3000" dirty="0" smtClean="0"/>
              <a:t> </a:t>
            </a:r>
            <a:r>
              <a:rPr altLang="zh-TW" sz="3000" dirty="0"/>
              <a:t>件</a:t>
            </a:r>
            <a:r>
              <a:rPr altLang="zh-TW" sz="2400" dirty="0"/>
              <a:t>。</a:t>
            </a:r>
            <a:r>
              <a:rPr lang="en-US" altLang="zh-TW" sz="2400" dirty="0"/>
              <a:t> (</a:t>
            </a:r>
            <a:r>
              <a:rPr sz="2400" dirty="0"/>
              <a:t>去年</a:t>
            </a:r>
            <a:r>
              <a:rPr lang="en-US" altLang="zh-TW" sz="2400" dirty="0" smtClean="0"/>
              <a:t>57</a:t>
            </a:r>
            <a:r>
              <a:rPr sz="2400" dirty="0" smtClean="0"/>
              <a:t>件</a:t>
            </a:r>
            <a:r>
              <a:rPr lang="en-US" altLang="zh-TW" sz="2400" dirty="0"/>
              <a:t>) </a:t>
            </a:r>
            <a:r>
              <a:rPr altLang="zh-TW" sz="3000" dirty="0"/>
              <a:t/>
            </a:r>
            <a:br>
              <a:rPr altLang="zh-TW" sz="3000" dirty="0"/>
            </a:br>
            <a:r>
              <a:rPr lang="en-US" altLang="zh-TW" sz="3000" dirty="0"/>
              <a:t>(2) 3</a:t>
            </a:r>
            <a:r>
              <a:rPr altLang="zh-TW" sz="3000" dirty="0"/>
              <a:t>級與</a:t>
            </a:r>
            <a:r>
              <a:rPr lang="en-US" altLang="zh-TW" sz="3000" dirty="0"/>
              <a:t>4</a:t>
            </a:r>
            <a:r>
              <a:rPr altLang="zh-TW" sz="3000" dirty="0"/>
              <a:t>級  </a:t>
            </a:r>
            <a:r>
              <a:rPr lang="en-US" altLang="zh-TW" sz="3000" b="1" dirty="0">
                <a:solidFill>
                  <a:srgbClr val="00B050"/>
                </a:solidFill>
              </a:rPr>
              <a:t>0</a:t>
            </a:r>
            <a:r>
              <a:rPr lang="en-US" altLang="zh-TW" sz="3000" dirty="0"/>
              <a:t>  </a:t>
            </a:r>
            <a:r>
              <a:rPr altLang="zh-TW" sz="3000" dirty="0"/>
              <a:t>件。</a:t>
            </a:r>
          </a:p>
          <a:p>
            <a:pPr fontAlgn="auto">
              <a:spcAft>
                <a:spcPts val="0"/>
              </a:spcAft>
              <a:defRPr/>
            </a:pPr>
            <a:r>
              <a:rPr altLang="zh-TW" sz="3000" dirty="0" err="1"/>
              <a:t>連線單位</a:t>
            </a:r>
            <a:r>
              <a:rPr altLang="zh-TW" sz="3000" b="1" dirty="0" err="1">
                <a:solidFill>
                  <a:schemeClr val="tx1">
                    <a:lumMod val="85000"/>
                    <a:lumOff val="15000"/>
                  </a:schemeClr>
                </a:solidFill>
              </a:rPr>
              <a:t>非自行提報</a:t>
            </a:r>
            <a:r>
              <a:rPr altLang="zh-TW" sz="3000" dirty="0" err="1"/>
              <a:t>資安事件量</a:t>
            </a:r>
            <a:r>
              <a:rPr altLang="zh-TW" sz="3000" dirty="0"/>
              <a:t>： </a:t>
            </a:r>
            <a:br>
              <a:rPr altLang="zh-TW" sz="3000" dirty="0"/>
            </a:br>
            <a:r>
              <a:rPr lang="en-US" altLang="zh-TW" sz="3000" dirty="0"/>
              <a:t>(1) 1</a:t>
            </a:r>
            <a:r>
              <a:rPr altLang="zh-TW" sz="3000" dirty="0"/>
              <a:t>級與</a:t>
            </a:r>
            <a:r>
              <a:rPr lang="en-US" altLang="zh-TW" sz="3000" dirty="0"/>
              <a:t>2</a:t>
            </a:r>
            <a:r>
              <a:rPr altLang="zh-TW" sz="3000" dirty="0"/>
              <a:t>級 </a:t>
            </a:r>
            <a:r>
              <a:rPr lang="en-US" altLang="zh-TW" sz="3000" b="1" dirty="0" smtClean="0">
                <a:solidFill>
                  <a:srgbClr val="FF0000"/>
                </a:solidFill>
              </a:rPr>
              <a:t>64</a:t>
            </a:r>
            <a:r>
              <a:rPr lang="en-US" altLang="zh-TW" sz="3000" dirty="0" smtClean="0"/>
              <a:t> </a:t>
            </a:r>
            <a:r>
              <a:rPr altLang="zh-TW" sz="3000" dirty="0"/>
              <a:t>件。</a:t>
            </a:r>
            <a:r>
              <a:rPr lang="en-US" altLang="zh-TW" sz="2400" dirty="0"/>
              <a:t>(</a:t>
            </a:r>
            <a:r>
              <a:rPr sz="2400" dirty="0"/>
              <a:t>去年</a:t>
            </a:r>
            <a:r>
              <a:rPr lang="en-US" altLang="zh-TW" sz="2400" dirty="0" smtClean="0"/>
              <a:t>126</a:t>
            </a:r>
            <a:r>
              <a:rPr sz="2400" dirty="0" smtClean="0"/>
              <a:t>、前年</a:t>
            </a:r>
            <a:r>
              <a:rPr lang="en-US" altLang="zh-TW" sz="2400" dirty="0" smtClean="0"/>
              <a:t>153</a:t>
            </a:r>
            <a:r>
              <a:rPr sz="2400" dirty="0" smtClean="0"/>
              <a:t>件</a:t>
            </a:r>
            <a:r>
              <a:rPr lang="en-US" altLang="zh-TW" sz="2400" dirty="0"/>
              <a:t>)</a:t>
            </a:r>
            <a:r>
              <a:rPr altLang="zh-TW" sz="3000" dirty="0"/>
              <a:t/>
            </a:r>
            <a:br>
              <a:rPr altLang="zh-TW" sz="3000" dirty="0"/>
            </a:br>
            <a:r>
              <a:rPr lang="en-US" altLang="zh-TW" sz="3000" dirty="0"/>
              <a:t>(2) 3</a:t>
            </a:r>
            <a:r>
              <a:rPr altLang="zh-TW" sz="3000" dirty="0"/>
              <a:t>級與</a:t>
            </a:r>
            <a:r>
              <a:rPr lang="en-US" altLang="zh-TW" sz="3000" dirty="0"/>
              <a:t>4</a:t>
            </a:r>
            <a:r>
              <a:rPr altLang="zh-TW" sz="3000" dirty="0"/>
              <a:t>級  </a:t>
            </a:r>
            <a:r>
              <a:rPr lang="en-US" altLang="zh-TW" sz="3000" b="1" dirty="0">
                <a:solidFill>
                  <a:srgbClr val="00B050"/>
                </a:solidFill>
              </a:rPr>
              <a:t>0</a:t>
            </a:r>
            <a:r>
              <a:rPr lang="en-US" altLang="zh-TW" sz="3000" dirty="0"/>
              <a:t>  </a:t>
            </a:r>
            <a:r>
              <a:rPr altLang="zh-TW" sz="3000" dirty="0"/>
              <a:t>件。</a:t>
            </a:r>
          </a:p>
          <a:p>
            <a:pPr fontAlgn="auto">
              <a:spcAft>
                <a:spcPts val="0"/>
              </a:spcAft>
              <a:defRPr/>
            </a:pPr>
            <a:r>
              <a:rPr altLang="zh-TW" dirty="0"/>
              <a:t>資安事件平均通報時數：</a:t>
            </a:r>
            <a:r>
              <a:rPr lang="en-US" altLang="zh-TW" b="1" dirty="0" smtClean="0">
                <a:solidFill>
                  <a:srgbClr val="00B050"/>
                </a:solidFill>
              </a:rPr>
              <a:t>2.39</a:t>
            </a:r>
            <a:r>
              <a:rPr b="1" dirty="0" smtClean="0">
                <a:solidFill>
                  <a:srgbClr val="00B050"/>
                </a:solidFill>
              </a:rPr>
              <a:t> </a:t>
            </a:r>
            <a:r>
              <a:rPr altLang="zh-TW" dirty="0" err="1"/>
              <a:t>小時</a:t>
            </a:r>
            <a:r>
              <a:rPr altLang="zh-TW" sz="3000" dirty="0"/>
              <a:t>。</a:t>
            </a:r>
            <a:r>
              <a:rPr lang="en-US" altLang="zh-TW" sz="2400" dirty="0"/>
              <a:t>(</a:t>
            </a:r>
            <a:r>
              <a:rPr sz="2400" dirty="0"/>
              <a:t>去年</a:t>
            </a:r>
            <a:r>
              <a:rPr lang="en-US" altLang="zh-TW" sz="2400" dirty="0" smtClean="0"/>
              <a:t>2.52</a:t>
            </a:r>
            <a:r>
              <a:rPr sz="2400" dirty="0" smtClean="0"/>
              <a:t>小時</a:t>
            </a:r>
            <a:r>
              <a:rPr lang="en-US" altLang="zh-TW" sz="2400" dirty="0"/>
              <a:t>)</a:t>
            </a:r>
            <a:endParaRPr altLang="zh-TW" sz="2400" dirty="0"/>
          </a:p>
          <a:p>
            <a:pPr fontAlgn="auto">
              <a:spcAft>
                <a:spcPts val="0"/>
              </a:spcAft>
              <a:defRPr/>
            </a:pPr>
            <a:r>
              <a:rPr altLang="zh-TW" sz="2600" dirty="0">
                <a:solidFill>
                  <a:schemeClr val="tx1">
                    <a:lumMod val="85000"/>
                    <a:lumOff val="15000"/>
                  </a:schemeClr>
                </a:solidFill>
              </a:rPr>
              <a:t>通報事件區網平均審核時數</a:t>
            </a:r>
            <a:r>
              <a:rPr altLang="zh-TW" sz="2600" dirty="0"/>
              <a:t>：</a:t>
            </a:r>
            <a:r>
              <a:rPr lang="en-US" altLang="zh-TW" b="1" dirty="0" smtClean="0">
                <a:solidFill>
                  <a:srgbClr val="FF0000"/>
                </a:solidFill>
              </a:rPr>
              <a:t>0.43</a:t>
            </a:r>
            <a:r>
              <a:rPr b="1" dirty="0" smtClean="0">
                <a:solidFill>
                  <a:srgbClr val="00B050"/>
                </a:solidFill>
              </a:rPr>
              <a:t> </a:t>
            </a:r>
            <a:r>
              <a:rPr altLang="zh-TW" sz="2600" dirty="0" err="1">
                <a:solidFill>
                  <a:schemeClr val="tx1">
                    <a:lumMod val="85000"/>
                    <a:lumOff val="15000"/>
                  </a:schemeClr>
                </a:solidFill>
              </a:rPr>
              <a:t>小時</a:t>
            </a:r>
            <a:r>
              <a:rPr altLang="zh-TW" sz="2600" dirty="0"/>
              <a:t>。</a:t>
            </a:r>
            <a:r>
              <a:rPr lang="en-US" altLang="zh-TW" sz="2600" dirty="0"/>
              <a:t> </a:t>
            </a:r>
            <a:r>
              <a:rPr lang="en-US" altLang="zh-TW" sz="2000" dirty="0"/>
              <a:t>(</a:t>
            </a:r>
            <a:r>
              <a:rPr sz="2000" dirty="0" smtClean="0"/>
              <a:t>去年</a:t>
            </a:r>
            <a:r>
              <a:rPr lang="en-US" sz="2000" dirty="0" smtClean="0"/>
              <a:t>0</a:t>
            </a:r>
            <a:r>
              <a:rPr lang="en-US" altLang="zh-TW" sz="2000" dirty="0" smtClean="0">
                <a:solidFill>
                  <a:schemeClr val="tx1">
                    <a:lumMod val="85000"/>
                    <a:lumOff val="15000"/>
                  </a:schemeClr>
                </a:solidFill>
              </a:rPr>
              <a:t>.54</a:t>
            </a:r>
            <a:r>
              <a:rPr sz="2000" dirty="0" smtClean="0"/>
              <a:t>小時</a:t>
            </a:r>
            <a:r>
              <a:rPr lang="en-US" altLang="zh-TW" sz="2000" dirty="0"/>
              <a:t>)</a:t>
            </a:r>
          </a:p>
          <a:p>
            <a:pPr fontAlgn="auto">
              <a:spcAft>
                <a:spcPts val="0"/>
              </a:spcAft>
              <a:defRPr/>
            </a:pPr>
            <a:r>
              <a:rPr altLang="zh-TW" dirty="0"/>
              <a:t>資安事件平均</a:t>
            </a:r>
            <a:r>
              <a:rPr dirty="0"/>
              <a:t>處理</a:t>
            </a:r>
            <a:r>
              <a:rPr altLang="zh-TW" dirty="0"/>
              <a:t>時數</a:t>
            </a:r>
            <a:r>
              <a:rPr lang="en-US" altLang="zh-TW" dirty="0" smtClean="0"/>
              <a:t>:</a:t>
            </a:r>
            <a:r>
              <a:rPr lang="en-US" altLang="zh-TW" b="1" dirty="0" smtClean="0">
                <a:solidFill>
                  <a:srgbClr val="00B050"/>
                </a:solidFill>
              </a:rPr>
              <a:t>8.68</a:t>
            </a:r>
            <a:r>
              <a:rPr altLang="zh-TW" dirty="0" smtClean="0"/>
              <a:t>小時</a:t>
            </a:r>
            <a:r>
              <a:rPr sz="2400" dirty="0"/>
              <a:t>。</a:t>
            </a:r>
            <a:r>
              <a:rPr lang="en-US" altLang="zh-TW" sz="2200" dirty="0"/>
              <a:t>(</a:t>
            </a:r>
            <a:r>
              <a:rPr sz="2200" dirty="0" smtClean="0"/>
              <a:t>去年</a:t>
            </a:r>
            <a:r>
              <a:rPr lang="en-US" altLang="zh-TW" sz="2200" dirty="0" smtClean="0"/>
              <a:t>24.58</a:t>
            </a:r>
            <a:r>
              <a:rPr sz="2200" dirty="0" smtClean="0"/>
              <a:t>小時</a:t>
            </a:r>
            <a:r>
              <a:rPr lang="en-US" altLang="zh-TW" sz="2200" dirty="0"/>
              <a:t>)</a:t>
            </a:r>
            <a:endParaRPr sz="2200" dirty="0"/>
          </a:p>
        </p:txBody>
      </p:sp>
      <p:pic>
        <p:nvPicPr>
          <p:cNvPr id="4" name="圖片 3"/>
          <p:cNvPicPr/>
          <p:nvPr/>
        </p:nvPicPr>
        <p:blipFill>
          <a:blip r:embed="rId3" cstate="print">
            <a:extLst>
              <a:ext uri="{28A0092B-C50C-407E-A947-70E740481C1C}">
                <a14:useLocalDpi xmlns:a14="http://schemas.microsoft.com/office/drawing/2010/main" val="0"/>
              </a:ext>
            </a:extLst>
          </a:blip>
          <a:stretch>
            <a:fillRect/>
          </a:stretch>
        </p:blipFill>
        <p:spPr>
          <a:xfrm>
            <a:off x="6588224" y="1556792"/>
            <a:ext cx="2088232" cy="17281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4338" y="317500"/>
            <a:ext cx="7918450" cy="935038"/>
          </a:xfrm>
        </p:spPr>
        <p:txBody>
          <a:bodyPr>
            <a:normAutofit fontScale="90000"/>
          </a:bodyPr>
          <a:lstStyle/>
          <a:p>
            <a:pPr fontAlgn="auto">
              <a:spcAft>
                <a:spcPts val="0"/>
              </a:spcAft>
              <a:defRPr/>
            </a:pPr>
            <a:r>
              <a:rPr altLang="zh-TW" sz="4000" smtClean="0"/>
              <a:t>資訊安全環境整備</a:t>
            </a:r>
            <a:r>
              <a:rPr sz="4000" smtClean="0"/>
              <a:t> </a:t>
            </a:r>
            <a:r>
              <a:rPr lang="en-US" altLang="zh-TW" sz="3600" smtClean="0"/>
              <a:t>(</a:t>
            </a:r>
            <a:r>
              <a:rPr sz="3600" smtClean="0"/>
              <a:t>二</a:t>
            </a:r>
            <a:r>
              <a:rPr lang="en-US" altLang="zh-TW" sz="3600" smtClean="0"/>
              <a:t>)</a:t>
            </a:r>
            <a:r>
              <a:rPr altLang="zh-TW" smtClean="0">
                <a:solidFill>
                  <a:srgbClr val="FF0000"/>
                </a:solidFill>
              </a:rPr>
              <a:t/>
            </a:r>
            <a:br>
              <a:rPr altLang="zh-TW" smtClean="0">
                <a:solidFill>
                  <a:srgbClr val="FF0000"/>
                </a:solidFill>
              </a:rPr>
            </a:br>
            <a:r>
              <a:rPr altLang="zh-TW" smtClean="0">
                <a:solidFill>
                  <a:srgbClr val="FF0000"/>
                </a:solidFill>
              </a:rPr>
              <a:t>區網中心配合教育部資安政策</a:t>
            </a:r>
            <a:endParaRPr>
              <a:solidFill>
                <a:srgbClr val="FF0000"/>
              </a:solidFill>
            </a:endParaRPr>
          </a:p>
        </p:txBody>
      </p:sp>
      <p:sp>
        <p:nvSpPr>
          <p:cNvPr id="3" name="內容版面配置區 2"/>
          <p:cNvSpPr>
            <a:spLocks noGrp="1"/>
          </p:cNvSpPr>
          <p:nvPr>
            <p:ph sz="half" idx="1"/>
          </p:nvPr>
        </p:nvSpPr>
        <p:spPr>
          <a:xfrm>
            <a:off x="468313" y="1412776"/>
            <a:ext cx="8424862" cy="5400774"/>
          </a:xfrm>
        </p:spPr>
        <p:txBody>
          <a:bodyPr>
            <a:noAutofit/>
          </a:bodyPr>
          <a:lstStyle/>
          <a:p>
            <a:pPr fontAlgn="auto">
              <a:spcAft>
                <a:spcPts val="0"/>
              </a:spcAft>
              <a:defRPr/>
            </a:pPr>
            <a:r>
              <a:rPr altLang="zh-TW" sz="2400" dirty="0"/>
              <a:t>已</a:t>
            </a:r>
            <a:r>
              <a:rPr sz="2400" dirty="0"/>
              <a:t>通過</a:t>
            </a:r>
            <a:r>
              <a:rPr altLang="zh-TW" sz="2400" b="1" dirty="0"/>
              <a:t>資安管理制度</a:t>
            </a:r>
            <a:r>
              <a:rPr altLang="zh-TW" sz="2400" dirty="0"/>
              <a:t>驗證</a:t>
            </a:r>
            <a:r>
              <a:rPr sz="2400" dirty="0"/>
              <a:t>，</a:t>
            </a:r>
            <a:r>
              <a:rPr altLang="zh-TW" sz="2400" dirty="0"/>
              <a:t>取得有效認證年數</a:t>
            </a:r>
            <a:r>
              <a:rPr altLang="zh-TW" sz="2400" dirty="0" smtClean="0"/>
              <a:t>：</a:t>
            </a:r>
            <a:r>
              <a:rPr lang="en-US" altLang="zh-TW" sz="2400" b="1" dirty="0" smtClean="0">
                <a:solidFill>
                  <a:srgbClr val="00B050"/>
                </a:solidFill>
              </a:rPr>
              <a:t>7</a:t>
            </a:r>
            <a:r>
              <a:rPr lang="en-US" altLang="zh-TW" sz="2400" dirty="0" smtClean="0"/>
              <a:t> </a:t>
            </a:r>
            <a:r>
              <a:rPr altLang="zh-TW" sz="2400" dirty="0" smtClean="0"/>
              <a:t>年</a:t>
            </a:r>
            <a:r>
              <a:rPr altLang="zh-TW" sz="2400" dirty="0"/>
              <a:t>。</a:t>
            </a:r>
            <a:endParaRPr lang="en-US" altLang="zh-TW" sz="2400" dirty="0"/>
          </a:p>
          <a:p>
            <a:pPr fontAlgn="auto">
              <a:spcAft>
                <a:spcPts val="0"/>
              </a:spcAft>
              <a:defRPr/>
            </a:pPr>
            <a:r>
              <a:rPr lang="en-US" altLang="zh-TW" sz="2400" b="1" dirty="0"/>
              <a:t>102.6.28</a:t>
            </a:r>
            <a:r>
              <a:rPr sz="2400" b="1" dirty="0"/>
              <a:t>全校行政</a:t>
            </a:r>
            <a:r>
              <a:rPr lang="en-US" altLang="zh-TW" sz="2400" b="1" dirty="0"/>
              <a:t>(</a:t>
            </a:r>
            <a:r>
              <a:rPr sz="2400" b="1" dirty="0">
                <a:solidFill>
                  <a:srgbClr val="00B050"/>
                </a:solidFill>
              </a:rPr>
              <a:t>含</a:t>
            </a:r>
            <a:r>
              <a:rPr sz="2400" b="1" dirty="0">
                <a:solidFill>
                  <a:srgbClr val="0C279C"/>
                </a:solidFill>
              </a:rPr>
              <a:t>臺中區網中心</a:t>
            </a:r>
            <a:r>
              <a:rPr lang="en-US" altLang="zh-TW" sz="2400" b="1" dirty="0"/>
              <a:t>)</a:t>
            </a:r>
            <a:r>
              <a:rPr sz="2400" b="1" dirty="0"/>
              <a:t>及教學單位通過</a:t>
            </a:r>
            <a:r>
              <a:rPr lang="en-US" altLang="zh-TW" sz="2400" b="1" dirty="0">
                <a:solidFill>
                  <a:srgbClr val="C00000"/>
                </a:solidFill>
              </a:rPr>
              <a:t>BS10012:2009</a:t>
            </a:r>
            <a:r>
              <a:rPr sz="2400" b="1" dirty="0">
                <a:solidFill>
                  <a:srgbClr val="00B050"/>
                </a:solidFill>
              </a:rPr>
              <a:t>個人資訊管理系統</a:t>
            </a:r>
            <a:r>
              <a:rPr sz="2400" b="1" dirty="0"/>
              <a:t>第三方驗證</a:t>
            </a:r>
            <a:r>
              <a:rPr sz="2400" dirty="0"/>
              <a:t>。</a:t>
            </a:r>
            <a:r>
              <a:rPr lang="en-US" altLang="zh-TW" sz="2000" dirty="0"/>
              <a:t/>
            </a:r>
            <a:br>
              <a:rPr lang="en-US" altLang="zh-TW" sz="2000" dirty="0"/>
            </a:br>
            <a:r>
              <a:rPr lang="en-US" altLang="zh-TW" sz="2400" b="1" dirty="0" smtClean="0"/>
              <a:t>103.6.9 </a:t>
            </a:r>
            <a:r>
              <a:rPr lang="zh-TW" altLang="en-US" sz="2000" b="1" dirty="0" smtClean="0"/>
              <a:t>全校再通過</a:t>
            </a:r>
            <a:r>
              <a:rPr lang="en-US" altLang="zh-TW" sz="2000" b="1" dirty="0" smtClean="0">
                <a:solidFill>
                  <a:srgbClr val="C00000"/>
                </a:solidFill>
              </a:rPr>
              <a:t>BS10012</a:t>
            </a:r>
            <a:r>
              <a:rPr lang="zh-TW" altLang="en-US" sz="2000" b="1" dirty="0"/>
              <a:t>個人資訊管理系統</a:t>
            </a:r>
            <a:r>
              <a:rPr lang="zh-TW" altLang="en-US" sz="2400" b="1" dirty="0">
                <a:solidFill>
                  <a:srgbClr val="00B050"/>
                </a:solidFill>
              </a:rPr>
              <a:t>追查稽核</a:t>
            </a:r>
            <a:r>
              <a:rPr lang="zh-TW" altLang="en-US" sz="2000" b="1" dirty="0"/>
              <a:t>。 </a:t>
            </a:r>
            <a:endParaRPr lang="en-US" altLang="zh-TW" sz="2000" dirty="0"/>
          </a:p>
          <a:p>
            <a:pPr fontAlgn="auto">
              <a:spcAft>
                <a:spcPts val="0"/>
              </a:spcAft>
              <a:defRPr/>
            </a:pPr>
            <a:r>
              <a:rPr altLang="zh-TW" sz="2000" dirty="0"/>
              <a:t>網路中心所屬學校及單位在教育機構資安通報平台的聯絡相關資訊完整度為 </a:t>
            </a:r>
            <a:r>
              <a:rPr lang="en-US" altLang="zh-TW" sz="2000" b="1" dirty="0">
                <a:solidFill>
                  <a:srgbClr val="00B050"/>
                </a:solidFill>
              </a:rPr>
              <a:t>100</a:t>
            </a:r>
            <a:r>
              <a:rPr lang="en-US" altLang="zh-TW" sz="2000" dirty="0"/>
              <a:t> %</a:t>
            </a:r>
            <a:r>
              <a:rPr altLang="zh-TW" sz="2000" dirty="0"/>
              <a:t>。</a:t>
            </a:r>
          </a:p>
          <a:p>
            <a:pPr fontAlgn="auto">
              <a:spcAft>
                <a:spcPts val="0"/>
              </a:spcAft>
              <a:defRPr/>
            </a:pPr>
            <a:r>
              <a:rPr altLang="zh-TW" sz="2000" dirty="0"/>
              <a:t>全計資中心取得符合</a:t>
            </a:r>
            <a:r>
              <a:rPr altLang="zh-TW" sz="2000" b="1" dirty="0"/>
              <a:t>資安專業證照</a:t>
            </a:r>
            <a:r>
              <a:rPr altLang="zh-TW" sz="2000" dirty="0"/>
              <a:t>人數 </a:t>
            </a:r>
            <a:r>
              <a:rPr lang="en-US" altLang="zh-TW" sz="2000" b="1" dirty="0">
                <a:solidFill>
                  <a:srgbClr val="00B050"/>
                </a:solidFill>
              </a:rPr>
              <a:t>6</a:t>
            </a:r>
            <a:r>
              <a:rPr lang="en-US" altLang="zh-TW" sz="2000" b="1" dirty="0"/>
              <a:t> </a:t>
            </a:r>
            <a:r>
              <a:rPr altLang="zh-TW" sz="2000" dirty="0"/>
              <a:t>人</a:t>
            </a:r>
            <a:r>
              <a:rPr sz="2000" dirty="0"/>
              <a:t>。</a:t>
            </a:r>
            <a:endParaRPr lang="en-US" altLang="zh-TW" sz="2000" dirty="0"/>
          </a:p>
          <a:p>
            <a:pPr fontAlgn="auto">
              <a:spcAft>
                <a:spcPts val="0"/>
              </a:spcAft>
              <a:defRPr/>
            </a:pPr>
            <a:r>
              <a:rPr altLang="zh-TW" sz="2000" dirty="0" err="1"/>
              <a:t>全計資中心取得</a:t>
            </a:r>
            <a:r>
              <a:rPr sz="2000" b="1" dirty="0" err="1">
                <a:solidFill>
                  <a:srgbClr val="FF0000"/>
                </a:solidFill>
              </a:rPr>
              <a:t>個</a:t>
            </a:r>
            <a:r>
              <a:rPr altLang="zh-TW" sz="2000" b="1" dirty="0" err="1">
                <a:solidFill>
                  <a:srgbClr val="FF0000"/>
                </a:solidFill>
              </a:rPr>
              <a:t>資</a:t>
            </a:r>
            <a:r>
              <a:rPr sz="2000" b="1" dirty="0" err="1">
                <a:solidFill>
                  <a:srgbClr val="FF0000"/>
                </a:solidFill>
              </a:rPr>
              <a:t>管理系統</a:t>
            </a:r>
            <a:r>
              <a:rPr altLang="zh-TW" sz="2000" b="1" dirty="0" err="1">
                <a:solidFill>
                  <a:srgbClr val="FF0000"/>
                </a:solidFill>
              </a:rPr>
              <a:t>專業證照</a:t>
            </a:r>
            <a:r>
              <a:rPr altLang="zh-TW" sz="2000" dirty="0" err="1"/>
              <a:t>人數</a:t>
            </a:r>
            <a:r>
              <a:rPr altLang="zh-TW" sz="2000" dirty="0">
                <a:solidFill>
                  <a:srgbClr val="FF0000"/>
                </a:solidFill>
              </a:rPr>
              <a:t> </a:t>
            </a:r>
            <a:r>
              <a:rPr lang="en-US" altLang="zh-TW" sz="2000" b="1" dirty="0" smtClean="0">
                <a:solidFill>
                  <a:srgbClr val="00B050"/>
                </a:solidFill>
              </a:rPr>
              <a:t>15</a:t>
            </a:r>
            <a:r>
              <a:rPr altLang="zh-TW" sz="2000" dirty="0" smtClean="0"/>
              <a:t>人</a:t>
            </a:r>
            <a:r>
              <a:rPr sz="2000" dirty="0"/>
              <a:t>。</a:t>
            </a:r>
            <a:endParaRPr lang="en-US" altLang="zh-TW" sz="2000" dirty="0"/>
          </a:p>
          <a:p>
            <a:pPr fontAlgn="auto">
              <a:spcAft>
                <a:spcPts val="0"/>
              </a:spcAft>
              <a:defRPr/>
            </a:pPr>
            <a:r>
              <a:rPr lang="zh-TW" altLang="en-US" sz="2000" dirty="0"/>
              <a:t>執行</a:t>
            </a:r>
            <a:r>
              <a:rPr lang="en-US" altLang="zh-TW" sz="2000" dirty="0"/>
              <a:t>103</a:t>
            </a:r>
            <a:r>
              <a:rPr lang="zh-TW" altLang="en-US" sz="2000" dirty="0"/>
              <a:t>年度</a:t>
            </a:r>
            <a:r>
              <a:rPr lang="en-US" altLang="zh-TW" sz="2000" dirty="0" err="1">
                <a:solidFill>
                  <a:srgbClr val="0C279C"/>
                </a:solidFill>
              </a:rPr>
              <a:t>TANet</a:t>
            </a:r>
            <a:r>
              <a:rPr lang="zh-TW" altLang="en-US" sz="2000" dirty="0">
                <a:solidFill>
                  <a:srgbClr val="0C279C"/>
                </a:solidFill>
              </a:rPr>
              <a:t>防範惡意電子郵件社交工程演練</a:t>
            </a:r>
            <a:r>
              <a:rPr lang="zh-TW" altLang="en-US" sz="2000" dirty="0"/>
              <a:t>榮獲教育部評比</a:t>
            </a:r>
            <a:r>
              <a:rPr lang="zh-TW" altLang="en-US" sz="2000" b="1" dirty="0">
                <a:solidFill>
                  <a:srgbClr val="FF0000"/>
                </a:solidFill>
              </a:rPr>
              <a:t>優良。 </a:t>
            </a:r>
            <a:r>
              <a:rPr lang="zh-TW" altLang="en-US" sz="2000" dirty="0" smtClean="0"/>
              <a:t>另</a:t>
            </a:r>
            <a:r>
              <a:rPr lang="zh-TW" altLang="en-US" sz="2000" dirty="0"/>
              <a:t>，前</a:t>
            </a:r>
            <a:r>
              <a:rPr lang="en-US" altLang="zh-TW" sz="2000" dirty="0"/>
              <a:t>10</a:t>
            </a:r>
            <a:r>
              <a:rPr lang="zh-TW" altLang="en-US" sz="2000" dirty="0"/>
              <a:t>名成績優良學校中有</a:t>
            </a:r>
            <a:r>
              <a:rPr lang="en-US" altLang="zh-TW" sz="2000" dirty="0">
                <a:solidFill>
                  <a:srgbClr val="FF0000"/>
                </a:solidFill>
              </a:rPr>
              <a:t>4</a:t>
            </a:r>
            <a:r>
              <a:rPr lang="zh-TW" altLang="en-US" sz="2000" dirty="0"/>
              <a:t>名為臺中區網連線單位</a:t>
            </a:r>
            <a:r>
              <a:rPr lang="zh-TW" altLang="en-US" sz="2000" dirty="0" smtClean="0"/>
              <a:t>。</a:t>
            </a:r>
            <a:endParaRPr lang="en-US" altLang="zh-TW" sz="2000" dirty="0" smtClean="0"/>
          </a:p>
          <a:p>
            <a:pPr fontAlgn="auto">
              <a:spcAft>
                <a:spcPts val="0"/>
              </a:spcAft>
              <a:defRPr/>
            </a:pPr>
            <a:r>
              <a:rPr lang="zh-TW" altLang="en-US" sz="2000" dirty="0"/>
              <a:t>執行</a:t>
            </a:r>
            <a:r>
              <a:rPr lang="en-US" altLang="zh-TW" sz="2000" dirty="0"/>
              <a:t>103</a:t>
            </a:r>
            <a:r>
              <a:rPr lang="zh-TW" altLang="en-US" sz="2000" dirty="0"/>
              <a:t>年度</a:t>
            </a:r>
            <a:r>
              <a:rPr lang="zh-TW" altLang="en-US" sz="2000" dirty="0">
                <a:solidFill>
                  <a:srgbClr val="0C279C"/>
                </a:solidFill>
              </a:rPr>
              <a:t>資安通報</a:t>
            </a:r>
            <a:r>
              <a:rPr lang="zh-TW" altLang="en-US" sz="2000" dirty="0" smtClean="0">
                <a:solidFill>
                  <a:srgbClr val="0C279C"/>
                </a:solidFill>
              </a:rPr>
              <a:t>演練</a:t>
            </a:r>
            <a:r>
              <a:rPr lang="zh-TW" altLang="en-US" sz="2000" dirty="0"/>
              <a:t>在</a:t>
            </a:r>
            <a:r>
              <a:rPr lang="zh-TW" altLang="en-US" sz="2000" dirty="0" smtClean="0">
                <a:solidFill>
                  <a:srgbClr val="FF0000"/>
                </a:solidFill>
              </a:rPr>
              <a:t>審核</a:t>
            </a:r>
            <a:r>
              <a:rPr lang="zh-TW" altLang="en-US" sz="2000" dirty="0">
                <a:solidFill>
                  <a:srgbClr val="FF0000"/>
                </a:solidFill>
              </a:rPr>
              <a:t>及時率</a:t>
            </a:r>
            <a:r>
              <a:rPr lang="zh-TW" altLang="en-US" sz="2000" dirty="0"/>
              <a:t>、</a:t>
            </a:r>
            <a:r>
              <a:rPr lang="zh-TW" altLang="en-US" sz="2000" dirty="0">
                <a:solidFill>
                  <a:srgbClr val="FF0000"/>
                </a:solidFill>
              </a:rPr>
              <a:t>通報完成率</a:t>
            </a:r>
            <a:r>
              <a:rPr lang="zh-TW" altLang="en-US" sz="2000" dirty="0"/>
              <a:t>、</a:t>
            </a:r>
            <a:r>
              <a:rPr lang="zh-TW" altLang="en-US" sz="2000" dirty="0">
                <a:solidFill>
                  <a:srgbClr val="FF0000"/>
                </a:solidFill>
              </a:rPr>
              <a:t>密碼更新率</a:t>
            </a:r>
            <a:r>
              <a:rPr lang="zh-TW" altLang="en-US" sz="2000" dirty="0"/>
              <a:t>均獲得滿分成績</a:t>
            </a:r>
            <a:r>
              <a:rPr lang="zh-TW" altLang="en-US" sz="2400" dirty="0"/>
              <a:t>。 </a:t>
            </a:r>
            <a:endParaRPr lang="en-US" altLang="zh-TW"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內容版面配置區 3" descr="BS10012證書縮圖_SGS.gif"/>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2656"/>
            <a:ext cx="7941618"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700" y="307975"/>
            <a:ext cx="7456488" cy="996950"/>
          </a:xfrm>
        </p:spPr>
        <p:txBody>
          <a:bodyPr>
            <a:normAutofit fontScale="90000"/>
          </a:bodyPr>
          <a:lstStyle/>
          <a:p>
            <a:pPr fontAlgn="auto">
              <a:spcAft>
                <a:spcPts val="0"/>
              </a:spcAft>
              <a:defRPr/>
            </a:pPr>
            <a:r>
              <a:rPr altLang="zh-TW" sz="4000" dirty="0" err="1" smtClean="0"/>
              <a:t>資訊安全環境整備</a:t>
            </a:r>
            <a:r>
              <a:rPr sz="4000" dirty="0" smtClean="0"/>
              <a:t> </a:t>
            </a:r>
            <a:r>
              <a:rPr lang="en-US" altLang="zh-TW" sz="3600" dirty="0" smtClean="0"/>
              <a:t>(</a:t>
            </a:r>
            <a:r>
              <a:rPr sz="3600" dirty="0" smtClean="0"/>
              <a:t>三</a:t>
            </a:r>
            <a:r>
              <a:rPr lang="en-US" altLang="zh-TW" sz="3600" dirty="0" smtClean="0"/>
              <a:t>)</a:t>
            </a:r>
            <a:r>
              <a:rPr altLang="zh-TW" dirty="0" smtClean="0">
                <a:solidFill>
                  <a:srgbClr val="FF0000"/>
                </a:solidFill>
              </a:rPr>
              <a:t/>
            </a:r>
            <a:br>
              <a:rPr altLang="zh-TW" dirty="0" smtClean="0">
                <a:solidFill>
                  <a:srgbClr val="FF0000"/>
                </a:solidFill>
              </a:rPr>
            </a:br>
            <a:r>
              <a:rPr altLang="zh-TW" dirty="0" err="1" smtClean="0">
                <a:solidFill>
                  <a:srgbClr val="FF0000"/>
                </a:solidFill>
              </a:rPr>
              <a:t>自辦資訊安全推廣活動</a:t>
            </a:r>
            <a:endParaRPr dirty="0">
              <a:solidFill>
                <a:srgbClr val="00B050"/>
              </a:solidFill>
            </a:endParaRPr>
          </a:p>
        </p:txBody>
      </p:sp>
      <p:graphicFrame>
        <p:nvGraphicFramePr>
          <p:cNvPr id="5" name="內容版面配置區 4"/>
          <p:cNvGraphicFramePr>
            <a:graphicFrameLocks noGrp="1"/>
          </p:cNvGraphicFramePr>
          <p:nvPr>
            <p:ph sz="half" idx="1"/>
            <p:extLst>
              <p:ext uri="{D42A27DB-BD31-4B8C-83A1-F6EECF244321}">
                <p14:modId xmlns:p14="http://schemas.microsoft.com/office/powerpoint/2010/main" val="1909591200"/>
              </p:ext>
            </p:extLst>
          </p:nvPr>
        </p:nvGraphicFramePr>
        <p:xfrm>
          <a:off x="468313" y="1484313"/>
          <a:ext cx="8402636" cy="4925436"/>
        </p:xfrm>
        <a:graphic>
          <a:graphicData uri="http://schemas.openxmlformats.org/drawingml/2006/table">
            <a:tbl>
              <a:tblPr firstRow="1" bandRow="1">
                <a:tableStyleId>{5C22544A-7EE6-4342-B048-85BDC9FD1C3A}</a:tableStyleId>
              </a:tblPr>
              <a:tblGrid>
                <a:gridCol w="562383"/>
                <a:gridCol w="4681335"/>
                <a:gridCol w="973777"/>
                <a:gridCol w="1543380"/>
                <a:gridCol w="641761"/>
              </a:tblGrid>
              <a:tr h="542409">
                <a:tc gridSpan="5">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dirty="0" smtClean="0">
                          <a:solidFill>
                            <a:schemeClr val="tx1">
                              <a:lumMod val="85000"/>
                              <a:lumOff val="15000"/>
                            </a:schemeClr>
                          </a:solidFill>
                          <a:latin typeface="+mj-ea"/>
                          <a:ea typeface="+mj-ea"/>
                        </a:rPr>
                        <a:t>自</a:t>
                      </a:r>
                      <a:r>
                        <a:rPr lang="zh-TW" altLang="zh-TW" sz="2400" dirty="0" smtClean="0">
                          <a:solidFill>
                            <a:schemeClr val="tx1">
                              <a:lumMod val="85000"/>
                              <a:lumOff val="15000"/>
                            </a:schemeClr>
                          </a:solidFill>
                          <a:latin typeface="+mj-ea"/>
                          <a:ea typeface="+mj-ea"/>
                        </a:rPr>
                        <a:t>辦場次： </a:t>
                      </a:r>
                      <a:r>
                        <a:rPr lang="en-US" altLang="zh-TW" sz="2400" dirty="0" smtClean="0">
                          <a:solidFill>
                            <a:srgbClr val="00B050"/>
                          </a:solidFill>
                          <a:latin typeface="+mj-ea"/>
                          <a:ea typeface="+mj-ea"/>
                        </a:rPr>
                        <a:t>25</a:t>
                      </a:r>
                      <a:r>
                        <a:rPr lang="zh-TW" altLang="en-US" sz="2400" dirty="0" smtClean="0">
                          <a:solidFill>
                            <a:schemeClr val="tx1">
                              <a:lumMod val="85000"/>
                              <a:lumOff val="15000"/>
                            </a:schemeClr>
                          </a:solidFill>
                          <a:latin typeface="+mj-ea"/>
                          <a:ea typeface="+mj-ea"/>
                        </a:rPr>
                        <a:t>，</a:t>
                      </a:r>
                      <a:r>
                        <a:rPr lang="zh-TW" altLang="zh-TW" sz="2400" dirty="0" smtClean="0">
                          <a:solidFill>
                            <a:schemeClr val="tx1">
                              <a:lumMod val="85000"/>
                              <a:lumOff val="15000"/>
                            </a:schemeClr>
                          </a:solidFill>
                          <a:latin typeface="+mj-ea"/>
                          <a:ea typeface="+mj-ea"/>
                        </a:rPr>
                        <a:t> 參加人次：</a:t>
                      </a:r>
                      <a:r>
                        <a:rPr lang="en-US" altLang="zh-TW" sz="2400" dirty="0" smtClean="0">
                          <a:solidFill>
                            <a:srgbClr val="00B050"/>
                          </a:solidFill>
                          <a:latin typeface="+mj-ea"/>
                          <a:ea typeface="+mj-ea"/>
                        </a:rPr>
                        <a:t>1349</a:t>
                      </a:r>
                      <a:r>
                        <a:rPr lang="zh-TW" altLang="zh-TW" sz="2400" dirty="0" smtClean="0">
                          <a:solidFill>
                            <a:schemeClr val="tx1"/>
                          </a:solidFill>
                          <a:latin typeface="+mj-ea"/>
                          <a:ea typeface="+mj-ea"/>
                        </a:rPr>
                        <a:t>。</a:t>
                      </a:r>
                    </a:p>
                  </a:txBody>
                  <a:tcPr marL="91426" marR="91426" marT="45731" marB="45731">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2409">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200" dirty="0" smtClean="0">
                          <a:solidFill>
                            <a:schemeClr val="tx1">
                              <a:lumMod val="75000"/>
                              <a:lumOff val="25000"/>
                            </a:schemeClr>
                          </a:solidFill>
                          <a:latin typeface="+mj-ea"/>
                          <a:ea typeface="+mj-ea"/>
                          <a:cs typeface="+mn-cs"/>
                        </a:rPr>
                        <a:t>「</a:t>
                      </a:r>
                      <a:r>
                        <a:rPr lang="en-US" altLang="zh-TW" sz="2800" b="1" kern="1200" dirty="0" smtClean="0">
                          <a:solidFill>
                            <a:schemeClr val="tx1">
                              <a:lumMod val="75000"/>
                              <a:lumOff val="25000"/>
                            </a:schemeClr>
                          </a:solidFill>
                          <a:latin typeface="+mj-ea"/>
                          <a:ea typeface="+mj-ea"/>
                          <a:cs typeface="+mn-cs"/>
                        </a:rPr>
                        <a:t>103</a:t>
                      </a:r>
                      <a:r>
                        <a:rPr lang="zh-TW" altLang="zh-TW" sz="2800" b="1" kern="1200" dirty="0" smtClean="0">
                          <a:solidFill>
                            <a:schemeClr val="tx1">
                              <a:lumMod val="75000"/>
                              <a:lumOff val="25000"/>
                            </a:schemeClr>
                          </a:solidFill>
                          <a:latin typeface="+mj-ea"/>
                          <a:ea typeface="+mj-ea"/>
                          <a:cs typeface="+mn-cs"/>
                        </a:rPr>
                        <a:t>年度台中區網資訊安全研討會」課程表 </a:t>
                      </a:r>
                      <a:endParaRPr lang="zh-TW" altLang="zh-TW" sz="2800" dirty="0" smtClean="0">
                        <a:solidFill>
                          <a:schemeClr val="tx1">
                            <a:lumMod val="75000"/>
                            <a:lumOff val="25000"/>
                          </a:schemeClr>
                        </a:solidFill>
                        <a:latin typeface="+mj-ea"/>
                        <a:ea typeface="+mj-ea"/>
                      </a:endParaRPr>
                    </a:p>
                  </a:txBody>
                  <a:tcPr marL="91426" marR="91426" marT="45731" marB="45731">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r>
              <a:tr h="548778">
                <a:tc>
                  <a:txBody>
                    <a:bodyPr/>
                    <a:lstStyle/>
                    <a:p>
                      <a:pPr algn="ctr" rtl="0" fontAlgn="t"/>
                      <a:r>
                        <a:rPr lang="zh-TW" sz="1800" b="1" dirty="0">
                          <a:latin typeface="+mj-ea"/>
                          <a:ea typeface="+mj-ea"/>
                        </a:rPr>
                        <a:t>場次</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研習課程主題</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講師</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職稱</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1800" b="1" dirty="0">
                          <a:latin typeface="+mj-ea"/>
                          <a:ea typeface="+mj-ea"/>
                        </a:rPr>
                        <a:t>參加人數</a:t>
                      </a:r>
                      <a:r>
                        <a:rPr lang="zh-TW" sz="1800" dirty="0">
                          <a:latin typeface="+mj-ea"/>
                          <a:ea typeface="+mj-ea"/>
                        </a:rPr>
                        <a:t> </a:t>
                      </a:r>
                    </a:p>
                  </a:txBody>
                  <a:tcPr marL="0" marR="0" marT="0" marB="0" anchor="ctr">
                    <a:solidFill>
                      <a:schemeClr val="accent1">
                        <a:alpha val="82000"/>
                      </a:schemeClr>
                    </a:solidFill>
                  </a:tcPr>
                </a:tc>
              </a:tr>
              <a:tr h="548640">
                <a:tc>
                  <a:txBody>
                    <a:bodyPr/>
                    <a:lstStyle/>
                    <a:p>
                      <a:pPr algn="ctr"/>
                      <a:r>
                        <a:rPr lang="en-US" altLang="zh-TW" sz="1800" b="1" dirty="0" smtClean="0">
                          <a:latin typeface="+mj-ea"/>
                          <a:ea typeface="+mj-ea"/>
                          <a:cs typeface="Arial" pitchFamily="34" charset="0"/>
                        </a:rPr>
                        <a:t>1</a:t>
                      </a:r>
                      <a:endParaRPr lang="zh-TW" altLang="en-US" sz="1800" b="1" dirty="0">
                        <a:latin typeface="+mj-ea"/>
                        <a:ea typeface="+mj-ea"/>
                        <a:cs typeface="Arial" pitchFamily="34" charset="0"/>
                      </a:endParaRPr>
                    </a:p>
                  </a:txBody>
                  <a:tcPr marL="91426" marR="91426" marT="45731" marB="45731" anchor="ctr"/>
                </a:tc>
                <a:tc>
                  <a:txBody>
                    <a:bodyPr/>
                    <a:lstStyle/>
                    <a:p>
                      <a:pPr algn="just">
                        <a:spcAft>
                          <a:spcPts val="0"/>
                        </a:spcAft>
                      </a:pPr>
                      <a:r>
                        <a:rPr lang="zh-TW" altLang="en-US" sz="1700" u="none" strike="noStrike" kern="100" dirty="0" smtClean="0">
                          <a:solidFill>
                            <a:schemeClr val="tx1"/>
                          </a:solidFill>
                          <a:latin typeface="+mj-ea"/>
                          <a:ea typeface="+mj-ea"/>
                          <a:cs typeface="Arial"/>
                        </a:rPr>
                        <a:t>個人資料管理系統內部稽核規劃與管理</a:t>
                      </a:r>
                      <a:r>
                        <a:rPr lang="en-US" altLang="zh-TW" sz="1700" u="none" strike="noStrike" kern="100" dirty="0" smtClean="0">
                          <a:solidFill>
                            <a:schemeClr val="tx1"/>
                          </a:solidFill>
                          <a:latin typeface="+mj-ea"/>
                          <a:ea typeface="+mj-ea"/>
                          <a:cs typeface="Arial"/>
                        </a:rPr>
                        <a:t>(I)</a:t>
                      </a:r>
                      <a:endParaRPr lang="zh-TW" altLang="en-US" sz="1700" u="none" strike="noStrike" kern="100" dirty="0" smtClean="0">
                        <a:solidFill>
                          <a:schemeClr val="tx1"/>
                        </a:solidFill>
                        <a:latin typeface="+mj-ea"/>
                        <a:ea typeface="+mj-ea"/>
                        <a:cs typeface="Arial"/>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8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mj-ea"/>
                          <a:ea typeface="+mj-ea"/>
                        </a:rPr>
                        <a:t>NII</a:t>
                      </a:r>
                      <a:r>
                        <a:rPr lang="zh-TW" altLang="en-US" sz="1800" dirty="0" smtClean="0">
                          <a:latin typeface="+mj-ea"/>
                          <a:ea typeface="+mj-ea"/>
                        </a:rPr>
                        <a:t> 經理</a:t>
                      </a:r>
                      <a:endParaRPr lang="zh-TW" altLang="en-US" sz="1800" dirty="0">
                        <a:latin typeface="+mj-ea"/>
                        <a:ea typeface="+mj-ea"/>
                      </a:endParaRPr>
                    </a:p>
                  </a:txBody>
                  <a:tcPr marL="91426" marR="91426" marT="45731" marB="45731" anchor="ctr"/>
                </a:tc>
                <a:tc>
                  <a:txBody>
                    <a:bodyPr/>
                    <a:lstStyle/>
                    <a:p>
                      <a:pPr algn="ctr"/>
                      <a:r>
                        <a:rPr lang="en-US" altLang="zh-TW" sz="1800" b="1" dirty="0" smtClean="0">
                          <a:latin typeface="+mj-ea"/>
                          <a:ea typeface="+mj-ea"/>
                          <a:cs typeface="Arial" pitchFamily="34" charset="0"/>
                        </a:rPr>
                        <a:t>70</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1" dirty="0" smtClean="0">
                          <a:latin typeface="+mj-ea"/>
                          <a:ea typeface="+mj-ea"/>
                          <a:cs typeface="Arial" pitchFamily="34" charset="0"/>
                        </a:rPr>
                        <a:t>2</a:t>
                      </a:r>
                      <a:endParaRPr lang="zh-TW" altLang="en-US" sz="1800" b="1"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700" u="none" strike="noStrike" kern="100" dirty="0" smtClean="0">
                          <a:solidFill>
                            <a:schemeClr val="tx1"/>
                          </a:solidFill>
                          <a:latin typeface="+mj-ea"/>
                          <a:ea typeface="+mn-ea"/>
                          <a:cs typeface="Arial"/>
                        </a:rPr>
                        <a:t>個人資料管理系統內部稽核規劃與管理</a:t>
                      </a:r>
                      <a:r>
                        <a:rPr lang="en-US" altLang="zh-TW" sz="1700" u="none" strike="noStrike" kern="100" dirty="0" smtClean="0">
                          <a:solidFill>
                            <a:schemeClr val="tx1"/>
                          </a:solidFill>
                          <a:latin typeface="+mj-ea"/>
                          <a:ea typeface="+mj-ea"/>
                          <a:cs typeface="Arial"/>
                        </a:rPr>
                        <a:t>(II)</a:t>
                      </a:r>
                      <a:endParaRPr lang="zh-TW" sz="1700" u="none" strike="noStrike" kern="100" dirty="0" smtClean="0">
                        <a:solidFill>
                          <a:schemeClr val="tx1"/>
                        </a:solidFill>
                        <a:latin typeface="+mj-ea"/>
                        <a:ea typeface="+mj-ea"/>
                        <a:cs typeface="Arial"/>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6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mj-ea"/>
                          <a:ea typeface="+mj-ea"/>
                        </a:rPr>
                        <a:t>NII</a:t>
                      </a:r>
                      <a:r>
                        <a:rPr lang="zh-TW" altLang="en-US" sz="1800" dirty="0" smtClean="0">
                          <a:latin typeface="+mj-ea"/>
                          <a:ea typeface="+mj-ea"/>
                        </a:rPr>
                        <a:t> 經理</a:t>
                      </a:r>
                      <a:endParaRPr lang="zh-TW" altLang="en-US" sz="1800" dirty="0">
                        <a:latin typeface="+mj-ea"/>
                        <a:ea typeface="+mj-ea"/>
                      </a:endParaRPr>
                    </a:p>
                  </a:txBody>
                  <a:tcPr marL="91426" marR="91426" marT="45731" marB="45731" anchor="ctr"/>
                </a:tc>
                <a:tc>
                  <a:txBody>
                    <a:bodyPr/>
                    <a:lstStyle/>
                    <a:p>
                      <a:pPr algn="ctr"/>
                      <a:r>
                        <a:rPr lang="en-US" altLang="zh-TW" sz="1800" b="1" dirty="0" smtClean="0">
                          <a:latin typeface="+mj-ea"/>
                          <a:ea typeface="+mj-ea"/>
                          <a:cs typeface="Arial" pitchFamily="34" charset="0"/>
                        </a:rPr>
                        <a:t>161</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1" dirty="0" smtClean="0">
                          <a:latin typeface="+mj-ea"/>
                          <a:ea typeface="+mj-ea"/>
                          <a:cs typeface="Arial" pitchFamily="34" charset="0"/>
                        </a:rPr>
                        <a:t>3</a:t>
                      </a:r>
                      <a:endParaRPr lang="zh-TW" altLang="en-US" sz="1800" b="1"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700" u="none" strike="noStrike" kern="100" dirty="0" smtClean="0">
                          <a:solidFill>
                            <a:schemeClr val="tx1"/>
                          </a:solidFill>
                          <a:latin typeface="+mj-ea"/>
                          <a:ea typeface="+mn-ea"/>
                          <a:cs typeface="Arial"/>
                        </a:rPr>
                        <a:t>電子郵件暨駭客社交工程攻擊與防禦</a:t>
                      </a:r>
                      <a:r>
                        <a:rPr lang="en-US" altLang="zh-TW" sz="1700" u="none" strike="noStrike" kern="100" dirty="0" smtClean="0">
                          <a:solidFill>
                            <a:schemeClr val="tx1"/>
                          </a:solidFill>
                          <a:latin typeface="+mj-ea"/>
                          <a:ea typeface="+mn-ea"/>
                          <a:cs typeface="Arial"/>
                        </a:rPr>
                        <a:t>(I)</a:t>
                      </a:r>
                      <a:endParaRPr lang="zh-TW" altLang="zh-TW" sz="1700" u="none" strike="noStrike" kern="100" dirty="0" smtClean="0">
                        <a:solidFill>
                          <a:schemeClr val="tx1"/>
                        </a:solidFill>
                        <a:latin typeface="+mj-ea"/>
                        <a:ea typeface="+mn-ea"/>
                        <a:cs typeface="Arial"/>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8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latin typeface="+mj-ea"/>
                          <a:ea typeface="+mj-ea"/>
                          <a:cs typeface="+mn-cs"/>
                        </a:rPr>
                        <a:t>NII</a:t>
                      </a:r>
                      <a:r>
                        <a:rPr lang="zh-TW" altLang="en-US" sz="1800" kern="1200" dirty="0" smtClean="0">
                          <a:solidFill>
                            <a:schemeClr val="dk1"/>
                          </a:solidFill>
                          <a:latin typeface="+mj-ea"/>
                          <a:ea typeface="+mj-ea"/>
                          <a:cs typeface="+mn-cs"/>
                        </a:rPr>
                        <a:t> 經理</a:t>
                      </a:r>
                      <a:endParaRPr lang="zh-TW" altLang="en-US" sz="1800" kern="1200" dirty="0">
                        <a:solidFill>
                          <a:schemeClr val="dk1"/>
                        </a:solidFill>
                        <a:latin typeface="+mj-ea"/>
                        <a:ea typeface="+mj-ea"/>
                        <a:cs typeface="+mn-cs"/>
                      </a:endParaRPr>
                    </a:p>
                  </a:txBody>
                  <a:tcPr marL="91426" marR="91426" marT="45731" marB="45731" anchor="ctr"/>
                </a:tc>
                <a:tc>
                  <a:txBody>
                    <a:bodyPr/>
                    <a:lstStyle/>
                    <a:p>
                      <a:pPr algn="ctr"/>
                      <a:r>
                        <a:rPr lang="en-US" altLang="zh-TW" sz="1800" b="1" dirty="0" smtClean="0">
                          <a:latin typeface="+mj-ea"/>
                          <a:ea typeface="+mj-ea"/>
                          <a:cs typeface="Arial" pitchFamily="34" charset="0"/>
                        </a:rPr>
                        <a:t>41</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1" dirty="0" smtClean="0">
                          <a:latin typeface="+mj-ea"/>
                          <a:ea typeface="+mj-ea"/>
                          <a:cs typeface="Arial" pitchFamily="34" charset="0"/>
                        </a:rPr>
                        <a:t>4</a:t>
                      </a:r>
                      <a:endParaRPr lang="zh-TW" altLang="en-US" sz="1800" b="1"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700" u="none" strike="noStrike" kern="100" dirty="0" smtClean="0">
                          <a:solidFill>
                            <a:schemeClr val="tx1"/>
                          </a:solidFill>
                          <a:latin typeface="+mj-ea"/>
                          <a:ea typeface="+mn-ea"/>
                          <a:cs typeface="Arial"/>
                        </a:rPr>
                        <a:t>電子郵件暨駭客社交工程攻擊與防禦</a:t>
                      </a:r>
                      <a:r>
                        <a:rPr lang="en-US" altLang="zh-TW" sz="1700" u="none" strike="noStrike" kern="100" dirty="0" smtClean="0">
                          <a:solidFill>
                            <a:schemeClr val="tx1"/>
                          </a:solidFill>
                          <a:latin typeface="+mj-ea"/>
                          <a:ea typeface="+mn-ea"/>
                          <a:cs typeface="Arial"/>
                        </a:rPr>
                        <a:t>(II)</a:t>
                      </a:r>
                      <a:endParaRPr lang="zh-TW" sz="1700" kern="100" dirty="0">
                        <a:solidFill>
                          <a:schemeClr val="tx1"/>
                        </a:solidFill>
                        <a:latin typeface="+mj-ea"/>
                        <a:ea typeface="+mj-ea"/>
                        <a:cs typeface="Times New Roman"/>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6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latin typeface="+mj-ea"/>
                          <a:ea typeface="+mj-ea"/>
                          <a:cs typeface="+mn-cs"/>
                        </a:rPr>
                        <a:t>NII</a:t>
                      </a:r>
                      <a:r>
                        <a:rPr lang="zh-TW" altLang="en-US" sz="1800" kern="1200" dirty="0" smtClean="0">
                          <a:solidFill>
                            <a:schemeClr val="dk1"/>
                          </a:solidFill>
                          <a:latin typeface="+mj-ea"/>
                          <a:ea typeface="+mj-ea"/>
                          <a:cs typeface="+mn-cs"/>
                        </a:rPr>
                        <a:t> 經理</a:t>
                      </a:r>
                      <a:endParaRPr lang="zh-TW" altLang="en-US" sz="1800" kern="1200" dirty="0">
                        <a:solidFill>
                          <a:schemeClr val="dk1"/>
                        </a:solidFill>
                        <a:latin typeface="+mj-ea"/>
                        <a:ea typeface="+mj-ea"/>
                        <a:cs typeface="+mn-cs"/>
                      </a:endParaRPr>
                    </a:p>
                  </a:txBody>
                  <a:tcPr marL="91426" marR="91426" marT="45731" marB="45731" anchor="ctr"/>
                </a:tc>
                <a:tc>
                  <a:txBody>
                    <a:bodyPr/>
                    <a:lstStyle/>
                    <a:p>
                      <a:pPr algn="ctr"/>
                      <a:r>
                        <a:rPr lang="en-US" altLang="zh-TW" sz="1800" b="1" dirty="0" smtClean="0">
                          <a:latin typeface="+mj-ea"/>
                          <a:ea typeface="+mj-ea"/>
                          <a:cs typeface="Arial" pitchFamily="34" charset="0"/>
                        </a:rPr>
                        <a:t>84</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1" dirty="0" smtClean="0">
                          <a:latin typeface="+mj-ea"/>
                          <a:ea typeface="+mj-ea"/>
                          <a:cs typeface="Arial" pitchFamily="34" charset="0"/>
                        </a:rPr>
                        <a:t>5</a:t>
                      </a:r>
                      <a:endParaRPr lang="zh-TW" altLang="en-US" sz="1800" b="1" dirty="0">
                        <a:latin typeface="+mj-ea"/>
                        <a:ea typeface="+mj-ea"/>
                        <a:cs typeface="Arial" pitchFamily="34" charset="0"/>
                      </a:endParaRPr>
                    </a:p>
                  </a:txBody>
                  <a:tcPr marL="91426" marR="91426" marT="45731" marB="45731" anchor="ctr"/>
                </a:tc>
                <a:tc>
                  <a:txBody>
                    <a:bodyPr/>
                    <a:lstStyle/>
                    <a:p>
                      <a:pPr marL="0" algn="just" defTabSz="914400" rtl="0" eaLnBrk="1" latinLnBrk="0" hangingPunct="1">
                        <a:spcAft>
                          <a:spcPts val="0"/>
                        </a:spcAft>
                      </a:pPr>
                      <a:r>
                        <a:rPr lang="en-US" altLang="zh-TW" dirty="0" smtClean="0"/>
                        <a:t>IPv6</a:t>
                      </a:r>
                      <a:r>
                        <a:rPr lang="zh-TW" altLang="en-US" dirty="0" smtClean="0"/>
                        <a:t>網路技術及伺服器</a:t>
                      </a:r>
                      <a:r>
                        <a:rPr lang="en-US" altLang="zh-TW" dirty="0" smtClean="0"/>
                        <a:t>(DNSSEC)</a:t>
                      </a:r>
                      <a:r>
                        <a:rPr lang="zh-TW" altLang="en-US" dirty="0" smtClean="0"/>
                        <a:t>架設實務</a:t>
                      </a:r>
                      <a:r>
                        <a:rPr lang="en-US" altLang="zh-TW" dirty="0" smtClean="0"/>
                        <a:t>(</a:t>
                      </a:r>
                      <a:r>
                        <a:rPr lang="zh-TW" altLang="en-US" dirty="0" smtClean="0"/>
                        <a:t>下</a:t>
                      </a:r>
                      <a:r>
                        <a:rPr lang="en-US" altLang="zh-TW" dirty="0" smtClean="0"/>
                        <a:t>)</a:t>
                      </a:r>
                      <a:endParaRPr lang="zh-TW" sz="1800" kern="100" dirty="0" smtClean="0">
                        <a:solidFill>
                          <a:schemeClr val="tx1"/>
                        </a:solidFill>
                        <a:latin typeface="+mj-ea"/>
                        <a:ea typeface="+mj-ea"/>
                        <a:cs typeface="Times New Roman"/>
                      </a:endParaRPr>
                    </a:p>
                  </a:txBody>
                  <a:tcPr marL="17777" marR="17777" marT="0" marB="0" anchor="ctr"/>
                </a:tc>
                <a:tc>
                  <a:txBody>
                    <a:bodyPr/>
                    <a:lstStyle/>
                    <a:p>
                      <a:pPr algn="ctr"/>
                      <a:r>
                        <a:rPr lang="zh-TW" altLang="en-US" sz="1800" kern="1200" dirty="0" smtClean="0">
                          <a:solidFill>
                            <a:schemeClr val="dk1"/>
                          </a:solidFill>
                          <a:latin typeface="+mj-ea"/>
                          <a:ea typeface="+mj-ea"/>
                          <a:cs typeface="+mn-cs"/>
                        </a:rPr>
                        <a:t>蔡更達</a:t>
                      </a:r>
                      <a:endParaRPr lang="zh-TW" altLang="en-US" sz="1800" dirty="0">
                        <a:latin typeface="+mj-ea"/>
                        <a:ea typeface="+mj-ea"/>
                      </a:endParaRPr>
                    </a:p>
                  </a:txBody>
                  <a:tcPr marL="91426" marR="91426" marT="45731" marB="45731" anchor="ctr"/>
                </a:tc>
                <a:tc>
                  <a:txBody>
                    <a:bodyPr/>
                    <a:lstStyle/>
                    <a:p>
                      <a:r>
                        <a:rPr lang="en-US" altLang="zh-TW" sz="1800" dirty="0" smtClean="0">
                          <a:latin typeface="+mj-ea"/>
                          <a:ea typeface="+mj-ea"/>
                        </a:rPr>
                        <a:t>TWNIC</a:t>
                      </a:r>
                      <a:r>
                        <a:rPr lang="zh-TW" altLang="en-US" sz="1800" dirty="0" smtClean="0">
                          <a:latin typeface="+mj-ea"/>
                          <a:ea typeface="+mj-ea"/>
                        </a:rPr>
                        <a:t>講師</a:t>
                      </a:r>
                      <a:endParaRPr lang="zh-TW" altLang="en-US" sz="1800" dirty="0">
                        <a:latin typeface="+mj-ea"/>
                        <a:ea typeface="+mj-ea"/>
                      </a:endParaRPr>
                    </a:p>
                  </a:txBody>
                  <a:tcPr marL="91426" marR="91426" marT="45731" marB="45731" anchor="ctr"/>
                </a:tc>
                <a:tc>
                  <a:txBody>
                    <a:bodyPr/>
                    <a:lstStyle/>
                    <a:p>
                      <a:pPr algn="ctr"/>
                      <a:r>
                        <a:rPr lang="en-US" altLang="zh-TW" sz="1800" b="1" dirty="0" smtClean="0">
                          <a:latin typeface="+mj-ea"/>
                          <a:ea typeface="+mj-ea"/>
                          <a:cs typeface="Arial" pitchFamily="34" charset="0"/>
                        </a:rPr>
                        <a:t>30</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1" dirty="0" smtClean="0">
                          <a:latin typeface="+mj-ea"/>
                          <a:ea typeface="+mj-ea"/>
                          <a:cs typeface="Arial" pitchFamily="34" charset="0"/>
                        </a:rPr>
                        <a:t>6</a:t>
                      </a:r>
                      <a:endParaRPr lang="zh-TW" altLang="en-US" sz="1800" b="1"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latin typeface="+mn-lt"/>
                          <a:ea typeface="+mn-ea"/>
                          <a:cs typeface="+mn-cs"/>
                        </a:rPr>
                        <a:t>舉辦教育部個資計畫全台巡迴教育訓練</a:t>
                      </a:r>
                      <a:r>
                        <a:rPr lang="zh-TW" altLang="en-US" sz="1800" kern="1200" dirty="0" smtClean="0">
                          <a:solidFill>
                            <a:schemeClr val="dk1"/>
                          </a:solidFill>
                          <a:latin typeface="+mn-lt"/>
                          <a:ea typeface="+mn-ea"/>
                          <a:cs typeface="+mn-cs"/>
                        </a:rPr>
                        <a:t>，</a:t>
                      </a:r>
                      <a:r>
                        <a:rPr lang="zh-TW" altLang="zh-TW" sz="1800" kern="1200" dirty="0" smtClean="0">
                          <a:solidFill>
                            <a:schemeClr val="dk1"/>
                          </a:solidFill>
                          <a:latin typeface="+mn-lt"/>
                          <a:ea typeface="+mn-ea"/>
                          <a:cs typeface="+mn-cs"/>
                        </a:rPr>
                        <a:t>分北、中、南、東</a:t>
                      </a:r>
                      <a:r>
                        <a:rPr lang="zh-TW" altLang="en-US" sz="1800" kern="1200" dirty="0" smtClean="0">
                          <a:solidFill>
                            <a:schemeClr val="dk1"/>
                          </a:solidFill>
                          <a:latin typeface="+mn-lt"/>
                          <a:ea typeface="+mn-ea"/>
                          <a:cs typeface="+mn-cs"/>
                        </a:rPr>
                        <a:t>四區，</a:t>
                      </a:r>
                      <a:r>
                        <a:rPr lang="zh-TW" altLang="zh-TW" sz="1800" kern="1200" dirty="0" smtClean="0">
                          <a:solidFill>
                            <a:schemeClr val="dk1"/>
                          </a:solidFill>
                          <a:latin typeface="+mn-lt"/>
                          <a:ea typeface="+mn-ea"/>
                          <a:cs typeface="+mn-cs"/>
                        </a:rPr>
                        <a:t>合計</a:t>
                      </a:r>
                      <a:r>
                        <a:rPr lang="en-US" altLang="zh-TW" sz="1800" b="1" kern="1200" dirty="0" smtClean="0">
                          <a:solidFill>
                            <a:srgbClr val="FF0000"/>
                          </a:solidFill>
                          <a:latin typeface="+mn-lt"/>
                          <a:ea typeface="+mn-ea"/>
                          <a:cs typeface="+mn-cs"/>
                        </a:rPr>
                        <a:t>20</a:t>
                      </a:r>
                      <a:r>
                        <a:rPr lang="zh-TW" altLang="zh-TW" sz="1800" b="1" kern="1200" dirty="0" smtClean="0">
                          <a:solidFill>
                            <a:srgbClr val="FF0000"/>
                          </a:solidFill>
                          <a:latin typeface="+mn-lt"/>
                          <a:ea typeface="+mn-ea"/>
                          <a:cs typeface="+mn-cs"/>
                        </a:rPr>
                        <a:t>場</a:t>
                      </a:r>
                      <a:endParaRPr lang="zh-TW" sz="1800" b="1" kern="100" dirty="0">
                        <a:solidFill>
                          <a:srgbClr val="FF0000"/>
                        </a:solidFill>
                        <a:latin typeface="+mj-ea"/>
                        <a:ea typeface="+mj-ea"/>
                        <a:cs typeface="Times New Roman"/>
                      </a:endParaRPr>
                    </a:p>
                  </a:txBody>
                  <a:tcPr marL="17777" marR="17777" marT="0" marB="0" anchor="ctr"/>
                </a:tc>
                <a:tc gridSpan="2">
                  <a:txBody>
                    <a:bodyPr/>
                    <a:lstStyle/>
                    <a:p>
                      <a:pPr algn="ctr"/>
                      <a:r>
                        <a:rPr lang="en-US" altLang="zh-TW" dirty="0" smtClean="0"/>
                        <a:t>BSI</a:t>
                      </a:r>
                      <a:r>
                        <a:rPr lang="zh-TW" altLang="en-US" dirty="0" smtClean="0"/>
                        <a:t>、</a:t>
                      </a:r>
                      <a:r>
                        <a:rPr lang="en-US" altLang="zh-TW" dirty="0" smtClean="0"/>
                        <a:t>NII</a:t>
                      </a:r>
                      <a:r>
                        <a:rPr lang="zh-TW" altLang="en-US" dirty="0" smtClean="0"/>
                        <a:t>、</a:t>
                      </a:r>
                      <a:r>
                        <a:rPr lang="en-US" altLang="zh-TW" dirty="0" smtClean="0"/>
                        <a:t>SGS</a:t>
                      </a:r>
                      <a:r>
                        <a:rPr lang="zh-TW" altLang="en-US" dirty="0" smtClean="0"/>
                        <a:t>講師群</a:t>
                      </a:r>
                      <a:endParaRPr lang="zh-TW" altLang="en-US" dirty="0"/>
                    </a:p>
                  </a:txBody>
                  <a:tcPr marL="17777" marR="17777" marT="0" marB="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solidFill>
                          <a:srgbClr val="FF0000"/>
                        </a:solidFill>
                        <a:latin typeface="+mj-ea"/>
                        <a:ea typeface="+mj-ea"/>
                      </a:endParaRPr>
                    </a:p>
                  </a:txBody>
                  <a:tcPr marL="91426" marR="91426" marT="45731" marB="4573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dk1"/>
                          </a:solidFill>
                          <a:latin typeface="+mj-ea"/>
                          <a:ea typeface="+mj-ea"/>
                          <a:cs typeface="Arial" pitchFamily="34" charset="0"/>
                        </a:rPr>
                        <a:t>963</a:t>
                      </a:r>
                      <a:endParaRPr lang="zh-TW" altLang="en-US" sz="1800" b="1" kern="1200" dirty="0">
                        <a:solidFill>
                          <a:schemeClr val="dk1"/>
                        </a:solidFill>
                        <a:latin typeface="+mj-ea"/>
                        <a:ea typeface="+mj-ea"/>
                        <a:cs typeface="Arial" pitchFamily="34" charset="0"/>
                      </a:endParaRPr>
                    </a:p>
                  </a:txBody>
                  <a:tcPr marL="91426" marR="91426" marT="45731" marB="45731"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a:xfrm>
            <a:off x="541338" y="1527175"/>
            <a:ext cx="7702550" cy="4710113"/>
          </a:xfrm>
        </p:spPr>
        <p:txBody>
          <a:bodyPr/>
          <a:lstStyle/>
          <a:p>
            <a:pPr fontAlgn="auto">
              <a:spcAft>
                <a:spcPts val="0"/>
              </a:spcAft>
              <a:defRPr/>
            </a:pPr>
            <a:r>
              <a:rPr lang="zh-TW" altLang="en-US" b="1" dirty="0" smtClean="0"/>
              <a:t>臺</a:t>
            </a:r>
            <a:r>
              <a:rPr lang="zh-TW" altLang="en-US" b="1" dirty="0"/>
              <a:t>中區網中心基本資料及人力狀況</a:t>
            </a:r>
          </a:p>
          <a:p>
            <a:pPr fontAlgn="auto">
              <a:spcAft>
                <a:spcPts val="0"/>
              </a:spcAft>
              <a:defRPr/>
            </a:pPr>
            <a:r>
              <a:rPr lang="zh-TW" altLang="en-US" b="1" dirty="0" smtClean="0"/>
              <a:t>網路中心運作情形</a:t>
            </a:r>
          </a:p>
          <a:p>
            <a:pPr fontAlgn="auto">
              <a:spcAft>
                <a:spcPts val="0"/>
              </a:spcAft>
              <a:defRPr/>
            </a:pPr>
            <a:r>
              <a:rPr lang="zh-TW" altLang="en-US" b="1" dirty="0" smtClean="0"/>
              <a:t>資訊安全</a:t>
            </a:r>
            <a:r>
              <a:rPr lang="zh-TW" altLang="en-US" b="1" dirty="0"/>
              <a:t>環境整備</a:t>
            </a:r>
          </a:p>
          <a:p>
            <a:pPr fontAlgn="auto">
              <a:spcAft>
                <a:spcPts val="0"/>
              </a:spcAft>
              <a:defRPr/>
            </a:pPr>
            <a:r>
              <a:rPr lang="zh-TW" altLang="en-US" b="1" dirty="0" smtClean="0"/>
              <a:t>推動</a:t>
            </a:r>
            <a:r>
              <a:rPr lang="zh-TW" altLang="en-US" b="1" dirty="0"/>
              <a:t>網路資訊應用</a:t>
            </a:r>
            <a:r>
              <a:rPr lang="zh-TW" altLang="en-US" b="1" dirty="0" smtClean="0"/>
              <a:t>環境與導入</a:t>
            </a:r>
            <a:r>
              <a:rPr lang="zh-TW" altLang="en-US" b="1" dirty="0"/>
              <a:t>情形</a:t>
            </a:r>
          </a:p>
          <a:p>
            <a:pPr fontAlgn="auto">
              <a:spcAft>
                <a:spcPts val="0"/>
              </a:spcAft>
              <a:defRPr/>
            </a:pPr>
            <a:r>
              <a:rPr lang="zh-TW" altLang="en-US" b="1" dirty="0"/>
              <a:t>辦理教育訓練及推廣活動情形</a:t>
            </a:r>
          </a:p>
          <a:p>
            <a:pPr fontAlgn="auto">
              <a:spcAft>
                <a:spcPts val="0"/>
              </a:spcAft>
              <a:defRPr/>
            </a:pPr>
            <a:r>
              <a:rPr lang="zh-TW" altLang="en-US" b="1" dirty="0"/>
              <a:t>年度計畫所提績效指標辦理情形</a:t>
            </a:r>
          </a:p>
          <a:p>
            <a:pPr fontAlgn="auto">
              <a:spcAft>
                <a:spcPts val="0"/>
              </a:spcAft>
              <a:defRPr/>
            </a:pPr>
            <a:r>
              <a:rPr lang="zh-TW" altLang="en-US" b="1" dirty="0"/>
              <a:t>網路應用特色服務</a:t>
            </a:r>
          </a:p>
          <a:p>
            <a:pPr fontAlgn="auto">
              <a:spcAft>
                <a:spcPts val="0"/>
              </a:spcAft>
              <a:defRPr/>
            </a:pPr>
            <a:r>
              <a:rPr lang="en-US" altLang="zh-TW" b="1" dirty="0"/>
              <a:t>104</a:t>
            </a:r>
            <a:r>
              <a:rPr lang="zh-TW" altLang="en-US" b="1" dirty="0"/>
              <a:t>年度預計推動之重點工作</a:t>
            </a:r>
          </a:p>
          <a:p>
            <a:pPr fontAlgn="auto">
              <a:spcAft>
                <a:spcPts val="0"/>
              </a:spcAft>
              <a:defRPr/>
            </a:pPr>
            <a:r>
              <a:rPr lang="zh-TW" altLang="en-US" b="1" dirty="0"/>
              <a:t>綜合建議</a:t>
            </a:r>
          </a:p>
          <a:p>
            <a:pPr fontAlgn="auto">
              <a:spcAft>
                <a:spcPts val="0"/>
              </a:spcAft>
              <a:defRPr/>
            </a:pPr>
            <a:endParaRPr b="1" dirty="0"/>
          </a:p>
          <a:p>
            <a:pPr marL="0" indent="0" fontAlgn="auto">
              <a:spcAft>
                <a:spcPts val="0"/>
              </a:spcAft>
              <a:buFontTx/>
              <a:buNone/>
              <a:defRPr/>
            </a:pPr>
            <a:endParaRPr dirty="0"/>
          </a:p>
        </p:txBody>
      </p:sp>
      <p:sp>
        <p:nvSpPr>
          <p:cNvPr id="3" name="標題 2"/>
          <p:cNvSpPr>
            <a:spLocks noGrp="1"/>
          </p:cNvSpPr>
          <p:nvPr>
            <p:ph type="title"/>
          </p:nvPr>
        </p:nvSpPr>
        <p:spPr>
          <a:xfrm>
            <a:off x="541338" y="404813"/>
            <a:ext cx="6911975" cy="633412"/>
          </a:xfrm>
        </p:spPr>
        <p:txBody>
          <a:bodyPr>
            <a:noAutofit/>
          </a:bodyPr>
          <a:lstStyle/>
          <a:p>
            <a:pPr fontAlgn="auto">
              <a:spcAft>
                <a:spcPts val="0"/>
              </a:spcAft>
              <a:defRPr/>
            </a:pPr>
            <a:r>
              <a:rPr sz="3600" dirty="0"/>
              <a:t>大綱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0" descr="13919253443.jpg"/>
          <p:cNvPicPr>
            <a:picLocks noGrp="1" noChangeAspect="1"/>
          </p:cNvPicPr>
          <p:nvPr>
            <p:ph sz="half" idx="1"/>
          </p:nvPr>
        </p:nvPicPr>
        <p:blipFill>
          <a:blip r:embed="rId2" cstate="print"/>
          <a:stretch>
            <a:fillRect/>
          </a:stretch>
        </p:blipFill>
        <p:spPr>
          <a:xfrm>
            <a:off x="4427984" y="3429000"/>
            <a:ext cx="4574576" cy="305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標題 1"/>
          <p:cNvSpPr>
            <a:spLocks noGrp="1"/>
          </p:cNvSpPr>
          <p:nvPr>
            <p:ph type="title"/>
          </p:nvPr>
        </p:nvSpPr>
        <p:spPr>
          <a:xfrm>
            <a:off x="404813" y="307975"/>
            <a:ext cx="7813675" cy="996950"/>
          </a:xfrm>
        </p:spPr>
        <p:txBody>
          <a:bodyPr>
            <a:normAutofit fontScale="90000"/>
          </a:bodyPr>
          <a:lstStyle/>
          <a:p>
            <a:pPr fontAlgn="auto">
              <a:spcAft>
                <a:spcPts val="0"/>
              </a:spcAft>
              <a:defRPr/>
            </a:pPr>
            <a:r>
              <a:rPr altLang="zh-TW" sz="4000" dirty="0" err="1" smtClean="0"/>
              <a:t>資訊安全環境整備</a:t>
            </a:r>
            <a:r>
              <a:rPr sz="4000" dirty="0" smtClean="0"/>
              <a:t> </a:t>
            </a:r>
            <a:r>
              <a:rPr lang="en-US" altLang="zh-TW" sz="3600" dirty="0" smtClean="0"/>
              <a:t>(</a:t>
            </a:r>
            <a:r>
              <a:rPr sz="3600" dirty="0" smtClean="0"/>
              <a:t>三</a:t>
            </a:r>
            <a:r>
              <a:rPr lang="en-US" altLang="zh-TW" sz="3600" dirty="0" smtClean="0"/>
              <a:t>)</a:t>
            </a:r>
            <a:r>
              <a:rPr altLang="zh-TW" dirty="0" smtClean="0">
                <a:solidFill>
                  <a:srgbClr val="FF0000"/>
                </a:solidFill>
              </a:rPr>
              <a:t/>
            </a:r>
            <a:br>
              <a:rPr altLang="zh-TW" dirty="0" smtClean="0">
                <a:solidFill>
                  <a:srgbClr val="FF0000"/>
                </a:solidFill>
              </a:rPr>
            </a:br>
            <a:r>
              <a:rPr altLang="zh-TW" dirty="0" err="1" smtClean="0">
                <a:solidFill>
                  <a:srgbClr val="FF0000"/>
                </a:solidFill>
              </a:rPr>
              <a:t>自辦資訊安全推廣活動</a:t>
            </a:r>
            <a:r>
              <a:rPr sz="2700" dirty="0" err="1" smtClean="0">
                <a:solidFill>
                  <a:srgbClr val="0C279C"/>
                </a:solidFill>
              </a:rPr>
              <a:t>照片</a:t>
            </a:r>
            <a:endParaRPr sz="2700" dirty="0">
              <a:solidFill>
                <a:srgbClr val="0C279C"/>
              </a:solidFill>
            </a:endParaRPr>
          </a:p>
        </p:txBody>
      </p:sp>
      <p:pic>
        <p:nvPicPr>
          <p:cNvPr id="8" name="圖片 7" descr="14132953062.jpg"/>
          <p:cNvPicPr>
            <a:picLocks noChangeAspect="1"/>
          </p:cNvPicPr>
          <p:nvPr/>
        </p:nvPicPr>
        <p:blipFill>
          <a:blip r:embed="rId3" cstate="print"/>
          <a:stretch>
            <a:fillRect/>
          </a:stretch>
        </p:blipFill>
        <p:spPr>
          <a:xfrm rot="21385122">
            <a:off x="4584997" y="1255626"/>
            <a:ext cx="4279856" cy="285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圖片 11" descr="13896087171.jpg"/>
          <p:cNvPicPr>
            <a:picLocks noChangeAspect="1"/>
          </p:cNvPicPr>
          <p:nvPr/>
        </p:nvPicPr>
        <p:blipFill>
          <a:blip r:embed="rId4" cstate="print"/>
          <a:stretch>
            <a:fillRect/>
          </a:stretch>
        </p:blipFill>
        <p:spPr>
          <a:xfrm>
            <a:off x="395536" y="3501008"/>
            <a:ext cx="4507126" cy="2929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圖片 8" descr="14112720506.jpg"/>
          <p:cNvPicPr>
            <a:picLocks noChangeAspect="1"/>
          </p:cNvPicPr>
          <p:nvPr/>
        </p:nvPicPr>
        <p:blipFill>
          <a:blip r:embed="rId5" cstate="print"/>
          <a:stretch>
            <a:fillRect/>
          </a:stretch>
        </p:blipFill>
        <p:spPr>
          <a:xfrm>
            <a:off x="395536" y="1412776"/>
            <a:ext cx="4279855" cy="285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7650"/>
            <a:ext cx="6908800" cy="1033463"/>
          </a:xfrm>
        </p:spPr>
        <p:txBody>
          <a:bodyPr>
            <a:normAutofit fontScale="90000"/>
          </a:bodyPr>
          <a:lstStyle/>
          <a:p>
            <a:pPr fontAlgn="auto">
              <a:spcAft>
                <a:spcPts val="0"/>
              </a:spcAft>
              <a:defRPr/>
            </a:pPr>
            <a:r>
              <a:rPr altLang="zh-TW" sz="4000" dirty="0" err="1" smtClean="0"/>
              <a:t>資訊安全環境整備</a:t>
            </a:r>
            <a:r>
              <a:rPr sz="4000" dirty="0" smtClean="0"/>
              <a:t> </a:t>
            </a:r>
            <a:r>
              <a:rPr lang="en-US" altLang="zh-TW" sz="3600" dirty="0" smtClean="0"/>
              <a:t>(</a:t>
            </a:r>
            <a:r>
              <a:rPr sz="3600" dirty="0" smtClean="0"/>
              <a:t>四</a:t>
            </a:r>
            <a:r>
              <a:rPr lang="en-US" altLang="zh-TW" sz="3600" dirty="0" smtClean="0"/>
              <a:t>)</a:t>
            </a:r>
            <a:r>
              <a:rPr altLang="zh-TW" dirty="0" smtClean="0">
                <a:solidFill>
                  <a:srgbClr val="FF0000"/>
                </a:solidFill>
              </a:rPr>
              <a:t/>
            </a:r>
            <a:br>
              <a:rPr altLang="zh-TW" dirty="0" smtClean="0">
                <a:solidFill>
                  <a:srgbClr val="FF0000"/>
                </a:solidFill>
              </a:rPr>
            </a:br>
            <a:r>
              <a:rPr altLang="zh-TW" dirty="0" err="1" smtClean="0">
                <a:solidFill>
                  <a:srgbClr val="FF0000"/>
                </a:solidFill>
              </a:rPr>
              <a:t>連線單位</a:t>
            </a:r>
            <a:r>
              <a:rPr lang="zh-TW" altLang="en-US" dirty="0" smtClean="0">
                <a:solidFill>
                  <a:srgbClr val="FF0000"/>
                </a:solidFill>
              </a:rPr>
              <a:t>流量管控與</a:t>
            </a:r>
            <a:r>
              <a:rPr altLang="zh-TW" dirty="0" err="1" smtClean="0">
                <a:solidFill>
                  <a:srgbClr val="FF0000"/>
                </a:solidFill>
              </a:rPr>
              <a:t>資安防護</a:t>
            </a:r>
            <a:r>
              <a:rPr altLang="zh-TW" dirty="0" smtClean="0">
                <a:solidFill>
                  <a:srgbClr val="FF0000"/>
                </a:solidFill>
              </a:rPr>
              <a:t> </a:t>
            </a:r>
            <a:r>
              <a:rPr lang="en-US" altLang="zh-TW" dirty="0" smtClean="0">
                <a:solidFill>
                  <a:schemeClr val="tx1"/>
                </a:solidFill>
              </a:rPr>
              <a:t>(</a:t>
            </a:r>
            <a:r>
              <a:rPr altLang="zh-TW" dirty="0" err="1" smtClean="0">
                <a:solidFill>
                  <a:schemeClr val="tx1"/>
                </a:solidFill>
              </a:rPr>
              <a:t>架構</a:t>
            </a:r>
            <a:r>
              <a:rPr dirty="0" err="1" smtClean="0">
                <a:solidFill>
                  <a:schemeClr val="tx1"/>
                </a:solidFill>
              </a:rPr>
              <a:t>圖</a:t>
            </a:r>
            <a:r>
              <a:rPr lang="en-US" altLang="zh-TW" dirty="0" smtClean="0">
                <a:solidFill>
                  <a:schemeClr val="tx1"/>
                </a:solidFill>
              </a:rPr>
              <a:t>)</a:t>
            </a:r>
            <a:endParaRPr dirty="0">
              <a:solidFill>
                <a:schemeClr val="tx1"/>
              </a:solidFill>
            </a:endParaRPr>
          </a:p>
        </p:txBody>
      </p:sp>
      <p:pic>
        <p:nvPicPr>
          <p:cNvPr id="7" name="內容版面配置區 6" descr="台中區網資安設備架構圖.gif"/>
          <p:cNvPicPr>
            <a:picLocks noGrp="1" noChangeAspect="1"/>
          </p:cNvPicPr>
          <p:nvPr>
            <p:ph sz="half" idx="1"/>
          </p:nvPr>
        </p:nvPicPr>
        <p:blipFill>
          <a:blip r:embed="rId3" cstate="print"/>
          <a:stretch>
            <a:fillRect/>
          </a:stretch>
        </p:blipFill>
        <p:spPr>
          <a:xfrm>
            <a:off x="539552" y="1340768"/>
            <a:ext cx="7585124" cy="503049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8763"/>
            <a:ext cx="6910387" cy="1031875"/>
          </a:xfrm>
        </p:spPr>
        <p:txBody>
          <a:bodyPr>
            <a:normAutofit fontScale="90000"/>
          </a:bodyPr>
          <a:lstStyle/>
          <a:p>
            <a:pPr fontAlgn="auto">
              <a:spcAft>
                <a:spcPts val="0"/>
              </a:spcAft>
              <a:defRPr/>
            </a:pPr>
            <a:r>
              <a:rPr altLang="zh-TW" sz="4000" dirty="0" err="1" smtClean="0"/>
              <a:t>資訊安全環境整備</a:t>
            </a:r>
            <a:r>
              <a:rPr sz="4000" dirty="0" smtClean="0"/>
              <a:t> </a:t>
            </a:r>
            <a:r>
              <a:rPr lang="en-US" altLang="zh-TW" sz="3600" dirty="0" smtClean="0"/>
              <a:t>(</a:t>
            </a:r>
            <a:r>
              <a:rPr sz="3600" dirty="0" smtClean="0"/>
              <a:t>四</a:t>
            </a:r>
            <a:r>
              <a:rPr lang="en-US" altLang="zh-TW" sz="3600" dirty="0" smtClean="0"/>
              <a:t>)</a:t>
            </a:r>
            <a:r>
              <a:rPr altLang="zh-TW" dirty="0" smtClean="0">
                <a:solidFill>
                  <a:srgbClr val="FF0000"/>
                </a:solidFill>
              </a:rPr>
              <a:t/>
            </a:r>
            <a:br>
              <a:rPr altLang="zh-TW" dirty="0" smtClean="0">
                <a:solidFill>
                  <a:srgbClr val="FF0000"/>
                </a:solidFill>
              </a:rPr>
            </a:br>
            <a:r>
              <a:rPr lang="zh-TW" altLang="en-US" dirty="0" smtClean="0">
                <a:solidFill>
                  <a:srgbClr val="FF0000"/>
                </a:solidFill>
              </a:rPr>
              <a:t>連線單位流量管控</a:t>
            </a:r>
            <a:r>
              <a:rPr altLang="zh-TW" dirty="0" smtClean="0">
                <a:solidFill>
                  <a:srgbClr val="FF0000"/>
                </a:solidFill>
              </a:rPr>
              <a:t> </a:t>
            </a:r>
            <a:r>
              <a:rPr lang="en-US" altLang="zh-TW" dirty="0" smtClean="0">
                <a:solidFill>
                  <a:schemeClr val="tx1"/>
                </a:solidFill>
              </a:rPr>
              <a:t>(</a:t>
            </a:r>
            <a:r>
              <a:rPr lang="en-US" altLang="zh-TW" dirty="0" err="1" smtClean="0">
                <a:solidFill>
                  <a:schemeClr val="tx1"/>
                </a:solidFill>
              </a:rPr>
              <a:t>QoS</a:t>
            </a:r>
            <a:r>
              <a:rPr lang="en-US" altLang="zh-TW" dirty="0" smtClean="0">
                <a:solidFill>
                  <a:schemeClr val="tx1"/>
                </a:solidFill>
              </a:rPr>
              <a:t>)</a:t>
            </a:r>
            <a:endParaRPr dirty="0">
              <a:solidFill>
                <a:schemeClr val="tx1"/>
              </a:solidFill>
            </a:endParaRPr>
          </a:p>
        </p:txBody>
      </p:sp>
      <p:pic>
        <p:nvPicPr>
          <p:cNvPr id="4" name="圖片 3" descr="SCE8000_20141128.jpg"/>
          <p:cNvPicPr>
            <a:picLocks noChangeAspect="1"/>
          </p:cNvPicPr>
          <p:nvPr/>
        </p:nvPicPr>
        <p:blipFill>
          <a:blip r:embed="rId2" cstate="print"/>
          <a:stretch>
            <a:fillRect/>
          </a:stretch>
        </p:blipFill>
        <p:spPr>
          <a:xfrm>
            <a:off x="395536" y="1412776"/>
            <a:ext cx="8430899" cy="4680520"/>
          </a:xfrm>
          <a:prstGeom prst="rect">
            <a:avLst/>
          </a:prstGeom>
        </p:spPr>
      </p:pic>
      <p:sp>
        <p:nvSpPr>
          <p:cNvPr id="5" name="內容版面配置區 4"/>
          <p:cNvSpPr>
            <a:spLocks noGrp="1"/>
          </p:cNvSpPr>
          <p:nvPr>
            <p:ph sz="half"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8763"/>
            <a:ext cx="6910387" cy="1031875"/>
          </a:xfrm>
        </p:spPr>
        <p:txBody>
          <a:bodyPr>
            <a:normAutofit fontScale="90000"/>
          </a:bodyPr>
          <a:lstStyle/>
          <a:p>
            <a:pPr fontAlgn="auto">
              <a:spcAft>
                <a:spcPts val="0"/>
              </a:spcAft>
              <a:defRPr/>
            </a:pPr>
            <a:r>
              <a:rPr altLang="zh-TW" sz="4000" dirty="0" err="1" smtClean="0"/>
              <a:t>資訊安全環境整備</a:t>
            </a:r>
            <a:r>
              <a:rPr sz="4000" dirty="0" smtClean="0"/>
              <a:t> </a:t>
            </a:r>
            <a:r>
              <a:rPr lang="en-US" altLang="zh-TW" sz="3600" dirty="0" smtClean="0"/>
              <a:t>(</a:t>
            </a:r>
            <a:r>
              <a:rPr sz="3600" dirty="0" smtClean="0"/>
              <a:t>四</a:t>
            </a:r>
            <a:r>
              <a:rPr lang="en-US" altLang="zh-TW" sz="3600" dirty="0" smtClean="0"/>
              <a:t>)</a:t>
            </a:r>
            <a:r>
              <a:rPr altLang="zh-TW" dirty="0" smtClean="0">
                <a:solidFill>
                  <a:srgbClr val="FF0000"/>
                </a:solidFill>
              </a:rPr>
              <a:t/>
            </a:r>
            <a:br>
              <a:rPr altLang="zh-TW" dirty="0" smtClean="0">
                <a:solidFill>
                  <a:srgbClr val="FF0000"/>
                </a:solidFill>
              </a:rPr>
            </a:br>
            <a:r>
              <a:rPr lang="zh-TW" altLang="en-US" dirty="0" smtClean="0">
                <a:solidFill>
                  <a:srgbClr val="FF0000"/>
                </a:solidFill>
              </a:rPr>
              <a:t>連線單位流量管控</a:t>
            </a:r>
            <a:r>
              <a:rPr altLang="zh-TW" dirty="0" smtClean="0">
                <a:solidFill>
                  <a:srgbClr val="FF0000"/>
                </a:solidFill>
              </a:rPr>
              <a:t> </a:t>
            </a:r>
            <a:r>
              <a:rPr lang="en-US" altLang="zh-TW" dirty="0" smtClean="0">
                <a:solidFill>
                  <a:schemeClr val="tx1"/>
                </a:solidFill>
              </a:rPr>
              <a:t>(</a:t>
            </a:r>
            <a:r>
              <a:rPr lang="en-US" altLang="zh-TW" dirty="0" err="1" smtClean="0">
                <a:solidFill>
                  <a:schemeClr val="tx1"/>
                </a:solidFill>
              </a:rPr>
              <a:t>QoS</a:t>
            </a:r>
            <a:r>
              <a:rPr lang="en-US" altLang="zh-TW" dirty="0" smtClean="0">
                <a:solidFill>
                  <a:schemeClr val="tx1"/>
                </a:solidFill>
              </a:rPr>
              <a:t>)</a:t>
            </a:r>
            <a:endParaRPr dirty="0">
              <a:solidFill>
                <a:schemeClr val="tx1"/>
              </a:solidFill>
            </a:endParaRPr>
          </a:p>
        </p:txBody>
      </p:sp>
      <p:pic>
        <p:nvPicPr>
          <p:cNvPr id="4" name="圖片 3" descr="SCE8000_20141128_1.jpg"/>
          <p:cNvPicPr>
            <a:picLocks noChangeAspect="1"/>
          </p:cNvPicPr>
          <p:nvPr/>
        </p:nvPicPr>
        <p:blipFill>
          <a:blip r:embed="rId2" cstate="print"/>
          <a:stretch>
            <a:fillRect/>
          </a:stretch>
        </p:blipFill>
        <p:spPr>
          <a:xfrm>
            <a:off x="1115616" y="1412777"/>
            <a:ext cx="6367342" cy="4968552"/>
          </a:xfrm>
          <a:prstGeom prst="rect">
            <a:avLst/>
          </a:prstGeom>
        </p:spPr>
      </p:pic>
      <p:sp>
        <p:nvSpPr>
          <p:cNvPr id="5" name="內容版面配置區 4"/>
          <p:cNvSpPr>
            <a:spLocks noGrp="1"/>
          </p:cNvSpPr>
          <p:nvPr>
            <p:ph sz="half"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476250"/>
            <a:ext cx="5832475" cy="649288"/>
          </a:xfrm>
        </p:spPr>
        <p:txBody>
          <a:bodyPr>
            <a:normAutofit fontScale="90000"/>
          </a:bodyPr>
          <a:lstStyle/>
          <a:p>
            <a:pPr fontAlgn="auto">
              <a:spcAft>
                <a:spcPts val="0"/>
              </a:spcAft>
              <a:defRPr/>
            </a:pPr>
            <a:r>
              <a:rPr altLang="zh-TW" sz="4000" dirty="0" err="1"/>
              <a:t>資訊安全環境整備</a:t>
            </a:r>
            <a:r>
              <a:rPr sz="4000" dirty="0"/>
              <a:t> </a:t>
            </a:r>
            <a:r>
              <a:rPr lang="en-US" altLang="zh-TW" sz="3600" dirty="0"/>
              <a:t>(</a:t>
            </a:r>
            <a:r>
              <a:rPr sz="3600" dirty="0"/>
              <a:t>四</a:t>
            </a:r>
            <a:r>
              <a:rPr lang="en-US" altLang="zh-TW" sz="3600" dirty="0"/>
              <a:t>)</a:t>
            </a:r>
            <a:r>
              <a:rPr altLang="zh-TW" dirty="0">
                <a:solidFill>
                  <a:srgbClr val="FF0000"/>
                </a:solidFill>
              </a:rPr>
              <a:t/>
            </a:r>
            <a:br>
              <a:rPr altLang="zh-TW" dirty="0">
                <a:solidFill>
                  <a:srgbClr val="FF0000"/>
                </a:solidFill>
              </a:rPr>
            </a:br>
            <a:r>
              <a:rPr lang="zh-TW" altLang="en-US" dirty="0" smtClean="0">
                <a:solidFill>
                  <a:srgbClr val="FF0000"/>
                </a:solidFill>
              </a:rPr>
              <a:t>連線單位資安防護 </a:t>
            </a:r>
            <a:endParaRPr dirty="0"/>
          </a:p>
        </p:txBody>
      </p:sp>
      <p:sp>
        <p:nvSpPr>
          <p:cNvPr id="5" name="內容版面配置區 4"/>
          <p:cNvSpPr>
            <a:spLocks noGrp="1"/>
          </p:cNvSpPr>
          <p:nvPr>
            <p:ph sz="half" idx="1"/>
          </p:nvPr>
        </p:nvSpPr>
        <p:spPr>
          <a:xfrm>
            <a:off x="539552" y="1412776"/>
            <a:ext cx="7703074" cy="4709903"/>
          </a:xfrm>
        </p:spPr>
        <p:txBody>
          <a:bodyPr/>
          <a:lstStyle/>
          <a:p>
            <a:pPr fontAlgn="auto">
              <a:spcAft>
                <a:spcPts val="0"/>
              </a:spcAft>
              <a:defRPr/>
            </a:pPr>
            <a:r>
              <a:rPr lang="zh-TW" altLang="en-US" dirty="0"/>
              <a:t>連線高中職資安防護 </a:t>
            </a:r>
            <a:r>
              <a:rPr lang="en-US" altLang="zh-TW" dirty="0"/>
              <a:t>(IPS)</a:t>
            </a:r>
          </a:p>
          <a:p>
            <a:pPr lvl="1" fontAlgn="auto">
              <a:spcAft>
                <a:spcPts val="0"/>
              </a:spcAft>
              <a:buSzPct val="100000"/>
              <a:defRPr/>
            </a:pPr>
            <a:r>
              <a:rPr lang="zh-TW" altLang="zh-TW" sz="2200" dirty="0">
                <a:solidFill>
                  <a:srgbClr val="404040"/>
                </a:solidFill>
                <a:latin typeface="微軟正黑體" pitchFamily="34" charset="-120"/>
                <a:ea typeface="微軟正黑體" pitchFamily="34" charset="-120"/>
              </a:rPr>
              <a:t>從今年</a:t>
            </a:r>
            <a:r>
              <a:rPr lang="en-US" altLang="zh-TW" sz="2200" b="1" dirty="0"/>
              <a:t>1/1</a:t>
            </a:r>
            <a:r>
              <a:rPr lang="zh-TW" altLang="zh-TW" sz="2200" dirty="0">
                <a:solidFill>
                  <a:srgbClr val="404040"/>
                </a:solidFill>
                <a:latin typeface="微軟正黑體" pitchFamily="34" charset="-120"/>
                <a:ea typeface="微軟正黑體" pitchFamily="34" charset="-120"/>
              </a:rPr>
              <a:t>到</a:t>
            </a:r>
            <a:r>
              <a:rPr lang="en-US" altLang="zh-TW" sz="2200" b="1" dirty="0"/>
              <a:t>11/30</a:t>
            </a:r>
            <a:r>
              <a:rPr lang="zh-TW" altLang="zh-TW" sz="2200" dirty="0">
                <a:solidFill>
                  <a:srgbClr val="404040"/>
                </a:solidFill>
                <a:latin typeface="微軟正黑體" pitchFamily="34" charset="-120"/>
                <a:ea typeface="微軟正黑體" pitchFamily="34" charset="-120"/>
              </a:rPr>
              <a:t>累計</a:t>
            </a:r>
            <a:r>
              <a:rPr lang="zh-TW" altLang="zh-TW" sz="2200" dirty="0" smtClean="0">
                <a:solidFill>
                  <a:srgbClr val="404040"/>
                </a:solidFill>
                <a:latin typeface="微軟正黑體" pitchFamily="34" charset="-120"/>
                <a:ea typeface="微軟正黑體" pitchFamily="34" charset="-120"/>
              </a:rPr>
              <a:t>阻擋</a:t>
            </a:r>
            <a:r>
              <a:rPr lang="en-US" altLang="zh-TW" sz="2200" b="1" dirty="0" smtClean="0">
                <a:solidFill>
                  <a:srgbClr val="FF0000"/>
                </a:solidFill>
                <a:latin typeface="微軟正黑體" pitchFamily="34" charset="-120"/>
                <a:ea typeface="微軟正黑體" pitchFamily="34" charset="-120"/>
              </a:rPr>
              <a:t>622</a:t>
            </a:r>
            <a:r>
              <a:rPr lang="zh-TW" altLang="en-US" sz="2200" b="1" dirty="0" smtClean="0">
                <a:solidFill>
                  <a:srgbClr val="FF0000"/>
                </a:solidFill>
                <a:latin typeface="微軟正黑體" pitchFamily="34" charset="-120"/>
                <a:ea typeface="微軟正黑體" pitchFamily="34" charset="-120"/>
              </a:rPr>
              <a:t>萬多</a:t>
            </a:r>
            <a:r>
              <a:rPr lang="zh-TW" altLang="zh-TW" sz="2200" dirty="0" smtClean="0">
                <a:solidFill>
                  <a:srgbClr val="404040"/>
                </a:solidFill>
                <a:latin typeface="微軟正黑體" pitchFamily="34" charset="-120"/>
                <a:ea typeface="微軟正黑體" pitchFamily="34" charset="-120"/>
              </a:rPr>
              <a:t>次</a:t>
            </a:r>
            <a:r>
              <a:rPr lang="zh-TW" altLang="zh-TW" sz="2200" dirty="0">
                <a:solidFill>
                  <a:srgbClr val="404040"/>
                </a:solidFill>
                <a:latin typeface="微軟正黑體" pitchFamily="34" charset="-120"/>
                <a:ea typeface="微軟正黑體" pitchFamily="34" charset="-120"/>
              </a:rPr>
              <a:t>的攻擊事件。</a:t>
            </a:r>
          </a:p>
          <a:p>
            <a:pPr lvl="1" fontAlgn="auto">
              <a:spcAft>
                <a:spcPts val="0"/>
              </a:spcAft>
              <a:buSzPct val="100000"/>
              <a:defRPr/>
            </a:pPr>
            <a:r>
              <a:rPr lang="zh-TW" altLang="en-US" sz="2200" dirty="0">
                <a:solidFill>
                  <a:srgbClr val="404040"/>
                </a:solidFill>
                <a:latin typeface="微軟正黑體" pitchFamily="34" charset="-120"/>
                <a:ea typeface="微軟正黑體" pitchFamily="34" charset="-120"/>
              </a:rPr>
              <a:t>這些攻擊</a:t>
            </a:r>
            <a:r>
              <a:rPr lang="zh-TW" altLang="zh-TW" sz="2200" dirty="0">
                <a:solidFill>
                  <a:srgbClr val="404040"/>
                </a:solidFill>
                <a:latin typeface="微軟正黑體" pitchFamily="34" charset="-120"/>
                <a:ea typeface="微軟正黑體" pitchFamily="34" charset="-120"/>
              </a:rPr>
              <a:t>中</a:t>
            </a:r>
            <a:r>
              <a:rPr lang="en-US" altLang="zh-TW" sz="2200" dirty="0" smtClean="0">
                <a:solidFill>
                  <a:srgbClr val="404040"/>
                </a:solidFill>
                <a:latin typeface="微軟正黑體" pitchFamily="34" charset="-120"/>
                <a:ea typeface="微軟正黑體" pitchFamily="34" charset="-120"/>
              </a:rPr>
              <a:t>,</a:t>
            </a:r>
            <a:r>
              <a:rPr lang="zh-TW" altLang="zh-TW" sz="2200" dirty="0"/>
              <a:t>這些攻擊中，中國大陸</a:t>
            </a:r>
            <a:r>
              <a:rPr lang="en-US" altLang="zh-TW" sz="2200" dirty="0"/>
              <a:t>(48.1%)</a:t>
            </a:r>
            <a:r>
              <a:rPr lang="zh-TW" altLang="zh-TW" sz="2200" dirty="0"/>
              <a:t>及台灣</a:t>
            </a:r>
            <a:r>
              <a:rPr lang="en-US" altLang="zh-TW" sz="2200" dirty="0"/>
              <a:t>(24.6%)</a:t>
            </a:r>
            <a:r>
              <a:rPr lang="zh-TW" altLang="zh-TW" sz="2200" dirty="0"/>
              <a:t>分居第一、二名，其次是美國</a:t>
            </a:r>
            <a:r>
              <a:rPr lang="en-US" altLang="zh-TW" sz="2200" dirty="0"/>
              <a:t>(9.0%)</a:t>
            </a:r>
            <a:r>
              <a:rPr lang="zh-TW" altLang="zh-TW" sz="2200" dirty="0" smtClean="0"/>
              <a:t>。</a:t>
            </a:r>
            <a:r>
              <a:rPr lang="zh-TW" altLang="en-US" sz="2200" dirty="0" smtClean="0">
                <a:solidFill>
                  <a:srgbClr val="404040"/>
                </a:solidFill>
                <a:latin typeface="微軟正黑體" pitchFamily="34" charset="-120"/>
                <a:ea typeface="微軟正黑體" pitchFamily="34" charset="-120"/>
              </a:rPr>
              <a:t> </a:t>
            </a:r>
            <a:endParaRPr lang="en-US" altLang="zh-TW" sz="2200" dirty="0">
              <a:solidFill>
                <a:srgbClr val="404040"/>
              </a:solidFill>
              <a:latin typeface="微軟正黑體" pitchFamily="34" charset="-120"/>
              <a:ea typeface="微軟正黑體" pitchFamily="34" charset="-120"/>
            </a:endParaRPr>
          </a:p>
          <a:p>
            <a:pPr fontAlgn="auto">
              <a:spcAft>
                <a:spcPts val="0"/>
              </a:spcAft>
              <a:defRPr/>
            </a:pPr>
            <a:r>
              <a:rPr lang="zh-TW" altLang="en-US" dirty="0" err="1"/>
              <a:t>網站應用程式弱點掃瞄</a:t>
            </a:r>
            <a:r>
              <a:rPr lang="en-US" altLang="zh-TW" dirty="0" err="1"/>
              <a:t>(</a:t>
            </a:r>
            <a:r>
              <a:rPr lang="zh-TW" altLang="en-US" dirty="0"/>
              <a:t>檢測次數統計</a:t>
            </a:r>
            <a:r>
              <a:rPr lang="en-US" altLang="zh-TW" dirty="0" smtClean="0"/>
              <a:t>)</a:t>
            </a:r>
          </a:p>
          <a:p>
            <a:pPr lvl="1" fontAlgn="auto">
              <a:spcAft>
                <a:spcPts val="0"/>
              </a:spcAft>
              <a:defRPr/>
            </a:pPr>
            <a:r>
              <a:rPr lang="zh-TW" altLang="zh-TW" sz="2200" dirty="0" smtClean="0"/>
              <a:t>目前</a:t>
            </a:r>
            <a:r>
              <a:rPr lang="zh-TW" altLang="en-US" sz="2200" dirty="0" smtClean="0"/>
              <a:t>有</a:t>
            </a:r>
            <a:r>
              <a:rPr lang="en-US" altLang="zh-TW" sz="2200" b="1" dirty="0">
                <a:solidFill>
                  <a:srgbClr val="00B050"/>
                </a:solidFill>
                <a:latin typeface="微軟正黑體" pitchFamily="34" charset="-120"/>
                <a:ea typeface="微軟正黑體" pitchFamily="34" charset="-120"/>
              </a:rPr>
              <a:t>139</a:t>
            </a:r>
            <a:r>
              <a:rPr lang="zh-TW" altLang="en-US" sz="2200" dirty="0" smtClean="0"/>
              <a:t>個帳號</a:t>
            </a:r>
            <a:r>
              <a:rPr lang="zh-TW" altLang="zh-TW" sz="2200" dirty="0" smtClean="0"/>
              <a:t>，登錄</a:t>
            </a:r>
            <a:r>
              <a:rPr lang="zh-TW" altLang="zh-TW" sz="2200" dirty="0"/>
              <a:t>的</a:t>
            </a:r>
            <a:r>
              <a:rPr lang="zh-TW" altLang="zh-TW" sz="2200" dirty="0" smtClean="0"/>
              <a:t>網</a:t>
            </a:r>
            <a:r>
              <a:rPr lang="zh-TW" altLang="en-US" sz="2200" dirty="0" smtClean="0"/>
              <a:t>站</a:t>
            </a:r>
            <a:r>
              <a:rPr lang="zh-TW" altLang="zh-TW" sz="2200" dirty="0" smtClean="0"/>
              <a:t>共</a:t>
            </a:r>
            <a:r>
              <a:rPr lang="en-US" altLang="zh-TW" sz="2200" b="1" dirty="0">
                <a:solidFill>
                  <a:srgbClr val="00B050"/>
                </a:solidFill>
                <a:latin typeface="微軟正黑體" pitchFamily="34" charset="-120"/>
                <a:ea typeface="微軟正黑體" pitchFamily="34" charset="-120"/>
              </a:rPr>
              <a:t>1,161</a:t>
            </a:r>
            <a:r>
              <a:rPr lang="zh-TW" altLang="zh-TW" sz="2200" dirty="0" smtClean="0"/>
              <a:t>個</a:t>
            </a:r>
            <a:r>
              <a:rPr lang="zh-TW" altLang="zh-TW" sz="2200" dirty="0"/>
              <a:t>。</a:t>
            </a:r>
            <a:r>
              <a:rPr lang="zh-TW" altLang="zh-TW" sz="2200" dirty="0" smtClean="0"/>
              <a:t>自</a:t>
            </a:r>
            <a:r>
              <a:rPr lang="zh-TW" altLang="en-US" sz="2200" dirty="0" smtClean="0"/>
              <a:t>今</a:t>
            </a:r>
            <a:r>
              <a:rPr lang="zh-TW" altLang="zh-TW" sz="2200" dirty="0" smtClean="0"/>
              <a:t>年</a:t>
            </a:r>
            <a:r>
              <a:rPr lang="en-US" altLang="zh-TW" sz="2200" b="1" dirty="0" smtClean="0"/>
              <a:t>1</a:t>
            </a:r>
            <a:r>
              <a:rPr lang="zh-TW" altLang="zh-TW" sz="2200" b="1" dirty="0" smtClean="0"/>
              <a:t>月</a:t>
            </a:r>
            <a:r>
              <a:rPr lang="en-US" altLang="zh-TW" sz="2200" b="1" dirty="0"/>
              <a:t>1</a:t>
            </a:r>
            <a:r>
              <a:rPr lang="zh-TW" altLang="zh-TW" sz="2200" b="1" dirty="0"/>
              <a:t>日</a:t>
            </a:r>
            <a:r>
              <a:rPr lang="zh-TW" altLang="zh-TW" sz="2200" dirty="0" smtClean="0"/>
              <a:t>至</a:t>
            </a:r>
            <a:r>
              <a:rPr lang="en-US" altLang="zh-TW" sz="2200" b="1" dirty="0" smtClean="0"/>
              <a:t>11</a:t>
            </a:r>
            <a:r>
              <a:rPr lang="zh-TW" altLang="zh-TW" sz="2200" b="1" dirty="0" smtClean="0"/>
              <a:t>月</a:t>
            </a:r>
            <a:r>
              <a:rPr lang="en-US" altLang="zh-TW" sz="2200" b="1" dirty="0" smtClean="0"/>
              <a:t>30</a:t>
            </a:r>
            <a:r>
              <a:rPr lang="zh-TW" altLang="zh-TW" sz="2200" b="1" dirty="0" smtClean="0"/>
              <a:t>日</a:t>
            </a:r>
            <a:r>
              <a:rPr lang="zh-TW" altLang="zh-TW" sz="2200" dirty="0"/>
              <a:t>止，連線單位共</a:t>
            </a:r>
            <a:r>
              <a:rPr lang="zh-TW" altLang="zh-TW" sz="2200" dirty="0" smtClean="0"/>
              <a:t>完成</a:t>
            </a:r>
            <a:r>
              <a:rPr lang="en-US" altLang="zh-TW" sz="2200" b="1" dirty="0" smtClean="0">
                <a:solidFill>
                  <a:srgbClr val="FF0000"/>
                </a:solidFill>
              </a:rPr>
              <a:t>730</a:t>
            </a:r>
            <a:r>
              <a:rPr lang="zh-TW" altLang="zh-TW" sz="2200" dirty="0" smtClean="0"/>
              <a:t>次檢測</a:t>
            </a:r>
            <a:r>
              <a:rPr lang="zh-TW" altLang="zh-TW" sz="2200" dirty="0" smtClean="0">
                <a:solidFill>
                  <a:srgbClr val="404040"/>
                </a:solidFill>
                <a:latin typeface="微軟正黑體" pitchFamily="34" charset="-120"/>
                <a:ea typeface="微軟正黑體" pitchFamily="34" charset="-120"/>
              </a:rPr>
              <a:t>。</a:t>
            </a:r>
            <a:endParaRPr lang="en-US" altLang="zh-TW" sz="2200" dirty="0" err="1"/>
          </a:p>
          <a:p>
            <a:pPr fontAlgn="auto">
              <a:spcAft>
                <a:spcPts val="0"/>
              </a:spcAft>
              <a:defRPr/>
            </a:pPr>
            <a:r>
              <a:rPr lang="zh-TW" altLang="en-US" dirty="0"/>
              <a:t>教育機構防洩漏個資掃瞄平台</a:t>
            </a:r>
            <a:r>
              <a:rPr lang="en-US" altLang="zh-TW" dirty="0" smtClean="0"/>
              <a:t>(</a:t>
            </a:r>
            <a:r>
              <a:rPr lang="zh-TW" altLang="en-US" dirty="0"/>
              <a:t>檢測次數統計</a:t>
            </a:r>
            <a:r>
              <a:rPr lang="en-US" altLang="zh-TW" dirty="0" smtClean="0"/>
              <a:t>)</a:t>
            </a:r>
          </a:p>
          <a:p>
            <a:pPr lvl="1" fontAlgn="auto">
              <a:spcAft>
                <a:spcPts val="0"/>
              </a:spcAft>
              <a:defRPr/>
            </a:pPr>
            <a:r>
              <a:rPr lang="zh-TW" altLang="zh-TW" sz="2200" dirty="0"/>
              <a:t>目前</a:t>
            </a:r>
            <a:r>
              <a:rPr lang="zh-TW" altLang="en-US" sz="2200" dirty="0" smtClean="0"/>
              <a:t>有</a:t>
            </a:r>
            <a:r>
              <a:rPr lang="en-US" altLang="zh-TW" sz="2200" b="1" dirty="0">
                <a:solidFill>
                  <a:srgbClr val="00B050"/>
                </a:solidFill>
                <a:latin typeface="微軟正黑體" pitchFamily="34" charset="-120"/>
                <a:ea typeface="微軟正黑體" pitchFamily="34" charset="-120"/>
              </a:rPr>
              <a:t>397</a:t>
            </a:r>
            <a:r>
              <a:rPr lang="zh-TW" altLang="en-US" sz="2200" dirty="0" smtClean="0"/>
              <a:t>個</a:t>
            </a:r>
            <a:r>
              <a:rPr lang="zh-TW" altLang="en-US" sz="2200" dirty="0"/>
              <a:t>帳號</a:t>
            </a:r>
            <a:r>
              <a:rPr lang="zh-TW" altLang="zh-TW" sz="2200" dirty="0"/>
              <a:t>，登錄的網</a:t>
            </a:r>
            <a:r>
              <a:rPr lang="zh-TW" altLang="en-US" sz="2200" dirty="0"/>
              <a:t>站</a:t>
            </a:r>
            <a:r>
              <a:rPr lang="zh-TW" altLang="zh-TW" sz="2200" dirty="0" smtClean="0"/>
              <a:t>共</a:t>
            </a:r>
            <a:r>
              <a:rPr lang="en-US" altLang="zh-TW" sz="2200" b="1" dirty="0">
                <a:solidFill>
                  <a:srgbClr val="00B050"/>
                </a:solidFill>
                <a:latin typeface="微軟正黑體" pitchFamily="34" charset="-120"/>
                <a:ea typeface="微軟正黑體" pitchFamily="34" charset="-120"/>
              </a:rPr>
              <a:t>397</a:t>
            </a:r>
            <a:r>
              <a:rPr lang="zh-TW" altLang="zh-TW" sz="2200" dirty="0" smtClean="0"/>
              <a:t>個</a:t>
            </a:r>
            <a:r>
              <a:rPr lang="zh-TW" altLang="zh-TW" sz="2200" dirty="0"/>
              <a:t>。自</a:t>
            </a:r>
            <a:r>
              <a:rPr lang="zh-TW" altLang="en-US" sz="2200" dirty="0"/>
              <a:t>今</a:t>
            </a:r>
            <a:r>
              <a:rPr lang="zh-TW" altLang="zh-TW" sz="2200" dirty="0"/>
              <a:t>年</a:t>
            </a:r>
            <a:r>
              <a:rPr lang="en-US" altLang="zh-TW" sz="2200" b="1" dirty="0"/>
              <a:t>1</a:t>
            </a:r>
            <a:r>
              <a:rPr lang="zh-TW" altLang="zh-TW" sz="2200" b="1" dirty="0"/>
              <a:t>月</a:t>
            </a:r>
            <a:r>
              <a:rPr lang="en-US" altLang="zh-TW" sz="2200" b="1" dirty="0"/>
              <a:t>1</a:t>
            </a:r>
            <a:r>
              <a:rPr lang="zh-TW" altLang="zh-TW" sz="2200" b="1" dirty="0"/>
              <a:t>日</a:t>
            </a:r>
            <a:r>
              <a:rPr lang="zh-TW" altLang="zh-TW" sz="2200" dirty="0"/>
              <a:t>至</a:t>
            </a:r>
            <a:r>
              <a:rPr lang="en-US" altLang="zh-TW" sz="2200" b="1" dirty="0"/>
              <a:t>11</a:t>
            </a:r>
            <a:r>
              <a:rPr lang="zh-TW" altLang="zh-TW" sz="2200" b="1" dirty="0"/>
              <a:t>月</a:t>
            </a:r>
            <a:r>
              <a:rPr lang="en-US" altLang="zh-TW" sz="2200" b="1" dirty="0"/>
              <a:t>30</a:t>
            </a:r>
            <a:r>
              <a:rPr lang="zh-TW" altLang="zh-TW" sz="2200" b="1" dirty="0"/>
              <a:t>日</a:t>
            </a:r>
            <a:r>
              <a:rPr lang="zh-TW" altLang="zh-TW" sz="2200" dirty="0"/>
              <a:t>止，連線單位共</a:t>
            </a:r>
            <a:r>
              <a:rPr lang="zh-TW" altLang="zh-TW" sz="2200" dirty="0" smtClean="0"/>
              <a:t>完成</a:t>
            </a:r>
            <a:r>
              <a:rPr lang="en-US" altLang="zh-TW" sz="2200" b="1" dirty="0" smtClean="0">
                <a:solidFill>
                  <a:srgbClr val="FF0000"/>
                </a:solidFill>
              </a:rPr>
              <a:t>2,695</a:t>
            </a:r>
            <a:r>
              <a:rPr lang="zh-TW" altLang="zh-TW" sz="2200" dirty="0" smtClean="0"/>
              <a:t>次</a:t>
            </a:r>
            <a:r>
              <a:rPr lang="zh-TW" altLang="zh-TW" sz="2200" dirty="0"/>
              <a:t>檢測</a:t>
            </a:r>
            <a:r>
              <a:rPr lang="zh-TW" altLang="zh-TW" sz="2200" dirty="0" smtClean="0">
                <a:solidFill>
                  <a:srgbClr val="404040"/>
                </a:solidFill>
                <a:latin typeface="微軟正黑體" pitchFamily="34" charset="-120"/>
                <a:ea typeface="微軟正黑體" pitchFamily="34" charset="-120"/>
              </a:rPr>
              <a:t>。</a:t>
            </a:r>
            <a:endParaRPr lang="en-US" altLang="zh-TW" dirty="0" err="1"/>
          </a:p>
          <a:p>
            <a:pPr>
              <a:buSzPct val="100000"/>
              <a:buBlip>
                <a:blip r:embed="rId2"/>
              </a:buBlip>
            </a:pPr>
            <a:endParaRPr lang="zh-TW" altLang="zh-TW" dirty="0">
              <a:solidFill>
                <a:srgbClr val="404040"/>
              </a:solidFill>
              <a:latin typeface="微軟正黑體" pitchFamily="34" charset="-120"/>
              <a:ea typeface="微軟正黑體" pitchFamily="34" charset="-120"/>
            </a:endParaRPr>
          </a:p>
          <a:p>
            <a:pPr lvl="1"/>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smtClean="0">
                <a:latin typeface="微軟正黑體" pitchFamily="34" charset="-120"/>
                <a:ea typeface="微軟正黑體" pitchFamily="34" charset="-120"/>
              </a:rPr>
              <a:t>大綱</a:t>
            </a:r>
            <a:r>
              <a:rPr lang="en-US" altLang="zh-TW" sz="3600" smtClean="0">
                <a:solidFill>
                  <a:schemeClr val="bg1">
                    <a:lumMod val="65000"/>
                  </a:schemeClr>
                </a:solidFill>
                <a:latin typeface="+mn-lt"/>
                <a:ea typeface="標楷體" pitchFamily="65" charset="-120"/>
                <a:cs typeface="Tahoma" pitchFamily="34" charset="0"/>
              </a:rPr>
              <a:t>-4</a:t>
            </a:r>
            <a:endParaRPr sz="360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sz="3200" dirty="0" smtClean="0">
                <a:solidFill>
                  <a:srgbClr val="FF0000"/>
                </a:solidFill>
              </a:rPr>
              <a:t>推動</a:t>
            </a:r>
            <a:r>
              <a:rPr lang="zh-TW" altLang="en-US" sz="3200" dirty="0">
                <a:solidFill>
                  <a:srgbClr val="FF0000"/>
                </a:solidFill>
              </a:rPr>
              <a:t>網路資訊應用</a:t>
            </a:r>
            <a:r>
              <a:rPr lang="zh-TW" altLang="en-US" sz="3200" dirty="0" smtClean="0">
                <a:solidFill>
                  <a:srgbClr val="FF0000"/>
                </a:solidFill>
              </a:rPr>
              <a:t>環境與導入</a:t>
            </a:r>
            <a:r>
              <a:rPr lang="zh-TW" altLang="en-US" sz="3200" dirty="0">
                <a:solidFill>
                  <a:srgbClr val="FF0000"/>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dirty="0">
                <a:solidFill>
                  <a:schemeClr val="bg1">
                    <a:lumMod val="65000"/>
                  </a:schemeClr>
                </a:solidFill>
              </a:rPr>
              <a:t>綜合建議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smtClean="0"/>
              <a:t>推動網路資訊應用環境與導入</a:t>
            </a:r>
            <a:r>
              <a:rPr altLang="zh-TW" sz="3600" smtClean="0"/>
              <a:t/>
            </a:r>
            <a:br>
              <a:rPr altLang="zh-TW" sz="3600" smtClean="0"/>
            </a:br>
            <a:r>
              <a:rPr altLang="zh-TW" smtClean="0">
                <a:solidFill>
                  <a:srgbClr val="FF0000"/>
                </a:solidFill>
              </a:rPr>
              <a:t>推動相關基礎建置及營運效能</a:t>
            </a:r>
            <a:r>
              <a:rPr lang="en-US" altLang="zh-TW" smtClean="0">
                <a:solidFill>
                  <a:srgbClr val="FF0000"/>
                </a:solidFill>
              </a:rPr>
              <a:t>(1/5)</a:t>
            </a:r>
            <a:endParaRPr altLang="zh-TW">
              <a:solidFill>
                <a:srgbClr val="FF0000"/>
              </a:solidFill>
            </a:endParaRPr>
          </a:p>
        </p:txBody>
      </p:sp>
      <p:sp>
        <p:nvSpPr>
          <p:cNvPr id="5" name="內容版面配置區 4"/>
          <p:cNvSpPr>
            <a:spLocks noGrp="1"/>
          </p:cNvSpPr>
          <p:nvPr>
            <p:ph sz="half" idx="1"/>
          </p:nvPr>
        </p:nvSpPr>
        <p:spPr>
          <a:xfrm>
            <a:off x="395536" y="1527175"/>
            <a:ext cx="8496944" cy="4710113"/>
          </a:xfrm>
        </p:spPr>
        <p:txBody>
          <a:bodyPr>
            <a:noAutofit/>
          </a:bodyPr>
          <a:lstStyle/>
          <a:p>
            <a:pPr fontAlgn="auto">
              <a:spcAft>
                <a:spcPts val="0"/>
              </a:spcAft>
              <a:defRPr/>
            </a:pPr>
            <a:r>
              <a:rPr altLang="zh-TW" sz="2400" dirty="0"/>
              <a:t>台中區網推動</a:t>
            </a:r>
            <a:r>
              <a:rPr lang="en-US" altLang="zh-TW" sz="2400" dirty="0"/>
              <a:t>IPv6</a:t>
            </a:r>
            <a:r>
              <a:rPr altLang="zh-TW" sz="2400" dirty="0"/>
              <a:t>的過程：</a:t>
            </a:r>
          </a:p>
          <a:p>
            <a:pPr lvl="1" fontAlgn="auto">
              <a:spcAft>
                <a:spcPts val="0"/>
              </a:spcAft>
              <a:buFont typeface="Arial" pitchFamily="34" charset="0"/>
              <a:buChar char="–"/>
              <a:defRPr/>
            </a:pPr>
            <a:r>
              <a:rPr altLang="zh-TW" sz="2000" dirty="0"/>
              <a:t>率先於</a:t>
            </a:r>
            <a:r>
              <a:rPr lang="en-US" altLang="zh-TW" sz="2000" dirty="0"/>
              <a:t>99.3.10</a:t>
            </a:r>
            <a:r>
              <a:rPr altLang="zh-TW" sz="2000" dirty="0"/>
              <a:t>取得 </a:t>
            </a:r>
            <a:r>
              <a:rPr lang="en-US" altLang="zh-TW" sz="2000" u="sng" dirty="0">
                <a:solidFill>
                  <a:srgbClr val="FF0000"/>
                </a:solidFill>
              </a:rPr>
              <a:t>IPv6 Enabled </a:t>
            </a:r>
            <a:r>
              <a:rPr altLang="zh-TW" sz="2000" u="sng" dirty="0">
                <a:solidFill>
                  <a:srgbClr val="FF0000"/>
                </a:solidFill>
              </a:rPr>
              <a:t>標章</a:t>
            </a:r>
            <a:r>
              <a:rPr altLang="zh-TW" sz="2000" dirty="0"/>
              <a:t>。並於</a:t>
            </a:r>
            <a:r>
              <a:rPr lang="en-US" altLang="zh-TW" sz="2000" dirty="0"/>
              <a:t>99.4.20</a:t>
            </a:r>
            <a:r>
              <a:rPr altLang="zh-TW" sz="2000" dirty="0"/>
              <a:t>區網管理委員會</a:t>
            </a:r>
            <a:r>
              <a:rPr altLang="zh-TW" sz="2000" dirty="0">
                <a:solidFill>
                  <a:srgbClr val="FF0000"/>
                </a:solidFill>
              </a:rPr>
              <a:t>第</a:t>
            </a:r>
            <a:r>
              <a:rPr lang="en-US" altLang="zh-TW" sz="2000" dirty="0">
                <a:solidFill>
                  <a:srgbClr val="FF0000"/>
                </a:solidFill>
              </a:rPr>
              <a:t>37</a:t>
            </a:r>
            <a:r>
              <a:rPr altLang="zh-TW" sz="2000" dirty="0">
                <a:solidFill>
                  <a:srgbClr val="FF0000"/>
                </a:solidFill>
              </a:rPr>
              <a:t>次會議</a:t>
            </a:r>
            <a:r>
              <a:rPr altLang="zh-TW" sz="2000" dirty="0"/>
              <a:t>中鼓勵各單位啟用</a:t>
            </a:r>
            <a:r>
              <a:rPr lang="en-US" altLang="zh-TW" sz="2000" dirty="0"/>
              <a:t>IPv6</a:t>
            </a:r>
            <a:r>
              <a:rPr altLang="zh-TW" sz="2000" dirty="0"/>
              <a:t>。</a:t>
            </a:r>
          </a:p>
          <a:p>
            <a:pPr lvl="1" fontAlgn="auto">
              <a:spcAft>
                <a:spcPts val="0"/>
              </a:spcAft>
              <a:buFont typeface="Arial" pitchFamily="34" charset="0"/>
              <a:buChar char="–"/>
              <a:defRPr/>
            </a:pPr>
            <a:r>
              <a:rPr altLang="zh-TW" sz="2000" dirty="0"/>
              <a:t>建立</a:t>
            </a:r>
            <a:r>
              <a:rPr lang="en-US" altLang="zh-TW" sz="2000" u="sng" dirty="0"/>
              <a:t>IPv6</a:t>
            </a:r>
            <a:r>
              <a:rPr altLang="zh-TW" sz="2000" u="sng" dirty="0"/>
              <a:t>測試網站</a:t>
            </a:r>
            <a:r>
              <a:rPr altLang="zh-TW" sz="2000" dirty="0"/>
              <a:t>。</a:t>
            </a:r>
            <a:r>
              <a:rPr lang="en-US" altLang="zh-TW" sz="2000" dirty="0">
                <a:hlinkClick r:id="rId2"/>
              </a:rPr>
              <a:t>http://ipv6.tcrc.edu.tw</a:t>
            </a:r>
            <a:r>
              <a:rPr sz="2000" dirty="0"/>
              <a:t>。</a:t>
            </a:r>
            <a:r>
              <a:rPr altLang="zh-TW" sz="2000" dirty="0"/>
              <a:t>並蒐集</a:t>
            </a:r>
            <a:r>
              <a:rPr lang="en-US" altLang="zh-TW" sz="2000" dirty="0"/>
              <a:t>IPv6</a:t>
            </a:r>
            <a:r>
              <a:rPr altLang="zh-TW" sz="2000" dirty="0"/>
              <a:t>的相關資源</a:t>
            </a:r>
            <a:r>
              <a:rPr sz="2000" dirty="0"/>
              <a:t>，</a:t>
            </a:r>
            <a:r>
              <a:rPr altLang="zh-TW" sz="2000" dirty="0"/>
              <a:t>在首頁顯著位置建置</a:t>
            </a:r>
            <a:r>
              <a:rPr lang="en-US" altLang="zh-TW" sz="2000" dirty="0">
                <a:solidFill>
                  <a:srgbClr val="FF0000"/>
                </a:solidFill>
              </a:rPr>
              <a:t>IPv6</a:t>
            </a:r>
            <a:r>
              <a:rPr altLang="zh-TW" sz="2000" dirty="0">
                <a:solidFill>
                  <a:srgbClr val="FF0000"/>
                </a:solidFill>
              </a:rPr>
              <a:t>專頁</a:t>
            </a:r>
            <a:r>
              <a:rPr altLang="zh-TW" sz="2000" dirty="0"/>
              <a:t>。</a:t>
            </a:r>
            <a:endParaRPr lang="en-US" altLang="zh-TW" sz="2000" dirty="0"/>
          </a:p>
          <a:p>
            <a:pPr lvl="1" fontAlgn="auto">
              <a:spcAft>
                <a:spcPts val="0"/>
              </a:spcAft>
              <a:buFont typeface="Arial" pitchFamily="34" charset="0"/>
              <a:buChar char="–"/>
              <a:defRPr/>
            </a:pPr>
            <a:r>
              <a:rPr altLang="zh-TW" sz="2000" dirty="0" err="1" smtClean="0"/>
              <a:t>連續</a:t>
            </a:r>
            <a:r>
              <a:rPr lang="zh-TW" altLang="en-US" sz="2000" dirty="0" smtClean="0"/>
              <a:t>六</a:t>
            </a:r>
            <a:r>
              <a:rPr altLang="zh-TW" sz="2000" dirty="0" smtClean="0"/>
              <a:t>年</a:t>
            </a:r>
            <a:r>
              <a:rPr lang="en-US" altLang="zh-TW" sz="2000" dirty="0"/>
              <a:t>(</a:t>
            </a:r>
            <a:r>
              <a:rPr lang="en-US" altLang="zh-TW" sz="2000" dirty="0" smtClean="0">
                <a:solidFill>
                  <a:srgbClr val="0070C0"/>
                </a:solidFill>
              </a:rPr>
              <a:t>98.10.30</a:t>
            </a:r>
            <a:r>
              <a:rPr altLang="zh-TW" sz="2000" dirty="0" smtClean="0">
                <a:solidFill>
                  <a:srgbClr val="0070C0"/>
                </a:solidFill>
              </a:rPr>
              <a:t>、</a:t>
            </a:r>
            <a:r>
              <a:rPr lang="en-US" altLang="zh-TW" sz="2000" dirty="0" smtClean="0">
                <a:solidFill>
                  <a:srgbClr val="0070C0"/>
                </a:solidFill>
              </a:rPr>
              <a:t>99.11.26</a:t>
            </a:r>
            <a:r>
              <a:rPr altLang="zh-TW" sz="2000" dirty="0" smtClean="0">
                <a:solidFill>
                  <a:srgbClr val="0070C0"/>
                </a:solidFill>
              </a:rPr>
              <a:t>、</a:t>
            </a:r>
            <a:r>
              <a:rPr lang="en-US" altLang="zh-TW" sz="2000" dirty="0" smtClean="0">
                <a:solidFill>
                  <a:srgbClr val="0070C0"/>
                </a:solidFill>
              </a:rPr>
              <a:t>100.11.11</a:t>
            </a:r>
            <a:r>
              <a:rPr sz="2000" dirty="0" smtClean="0">
                <a:solidFill>
                  <a:srgbClr val="0070C0"/>
                </a:solidFill>
              </a:rPr>
              <a:t>、</a:t>
            </a:r>
            <a:r>
              <a:rPr lang="en-US" altLang="zh-TW" sz="2000" dirty="0" smtClean="0">
                <a:solidFill>
                  <a:srgbClr val="0070C0"/>
                </a:solidFill>
              </a:rPr>
              <a:t>101.11.9</a:t>
            </a:r>
            <a:r>
              <a:rPr sz="2000" dirty="0" smtClean="0">
                <a:solidFill>
                  <a:srgbClr val="0070C0"/>
                </a:solidFill>
              </a:rPr>
              <a:t>、</a:t>
            </a:r>
            <a:r>
              <a:rPr lang="en-US" altLang="zh-TW" sz="2000" dirty="0" smtClean="0">
                <a:solidFill>
                  <a:srgbClr val="0070C0"/>
                </a:solidFill>
              </a:rPr>
              <a:t>102.11.15</a:t>
            </a:r>
            <a:r>
              <a:rPr lang="zh-TW" altLang="en-US" sz="2000" dirty="0" smtClean="0">
                <a:solidFill>
                  <a:srgbClr val="0070C0"/>
                </a:solidFill>
              </a:rPr>
              <a:t>、 </a:t>
            </a:r>
            <a:r>
              <a:rPr lang="en-US" altLang="zh-TW" sz="2000" dirty="0" smtClean="0">
                <a:solidFill>
                  <a:srgbClr val="FF0000"/>
                </a:solidFill>
              </a:rPr>
              <a:t>103.11.20</a:t>
            </a:r>
            <a:r>
              <a:rPr lang="en-US" altLang="zh-TW" sz="2000" dirty="0" smtClean="0"/>
              <a:t>)</a:t>
            </a:r>
            <a:r>
              <a:rPr altLang="zh-TW" sz="2000" dirty="0"/>
              <a:t>舉辦區網中心</a:t>
            </a:r>
            <a:r>
              <a:rPr altLang="zh-TW" sz="2000" u="sng" dirty="0"/>
              <a:t>「</a:t>
            </a:r>
            <a:r>
              <a:rPr lang="en-US" altLang="zh-TW" sz="2000" u="sng" dirty="0"/>
              <a:t>IPv6</a:t>
            </a:r>
            <a:r>
              <a:rPr altLang="zh-TW" sz="2000" u="sng" dirty="0"/>
              <a:t>網路技術實務」研討會</a:t>
            </a:r>
            <a:r>
              <a:rPr altLang="zh-TW" sz="2000" dirty="0"/>
              <a:t>，分別有</a:t>
            </a:r>
            <a:r>
              <a:rPr lang="en-US" altLang="zh-TW" sz="2000" dirty="0">
                <a:solidFill>
                  <a:srgbClr val="0070C0"/>
                </a:solidFill>
              </a:rPr>
              <a:t>44</a:t>
            </a:r>
            <a:r>
              <a:rPr altLang="zh-TW" sz="2000" dirty="0">
                <a:solidFill>
                  <a:srgbClr val="0070C0"/>
                </a:solidFill>
              </a:rPr>
              <a:t>、</a:t>
            </a:r>
            <a:r>
              <a:rPr lang="en-US" altLang="zh-TW" sz="2000" dirty="0">
                <a:solidFill>
                  <a:srgbClr val="0070C0"/>
                </a:solidFill>
              </a:rPr>
              <a:t>34</a:t>
            </a:r>
            <a:r>
              <a:rPr altLang="zh-TW" sz="2000" dirty="0">
                <a:solidFill>
                  <a:srgbClr val="0070C0"/>
                </a:solidFill>
              </a:rPr>
              <a:t>、</a:t>
            </a:r>
            <a:r>
              <a:rPr lang="en-US" altLang="zh-TW" sz="2000" dirty="0">
                <a:solidFill>
                  <a:srgbClr val="0070C0"/>
                </a:solidFill>
              </a:rPr>
              <a:t>43</a:t>
            </a:r>
            <a:r>
              <a:rPr sz="2000" dirty="0">
                <a:solidFill>
                  <a:srgbClr val="0070C0"/>
                </a:solidFill>
              </a:rPr>
              <a:t>、</a:t>
            </a:r>
            <a:r>
              <a:rPr lang="en-US" altLang="zh-TW" sz="2000" dirty="0">
                <a:solidFill>
                  <a:srgbClr val="0070C0"/>
                </a:solidFill>
              </a:rPr>
              <a:t>46 </a:t>
            </a:r>
            <a:r>
              <a:rPr lang="en-US" altLang="zh-TW" sz="2000" dirty="0" smtClean="0">
                <a:solidFill>
                  <a:srgbClr val="0070C0"/>
                </a:solidFill>
              </a:rPr>
              <a:t>、</a:t>
            </a:r>
            <a:r>
              <a:rPr lang="en-US" altLang="zh-TW" sz="2000" dirty="0">
                <a:solidFill>
                  <a:srgbClr val="0070C0"/>
                </a:solidFill>
              </a:rPr>
              <a:t>21</a:t>
            </a:r>
            <a:r>
              <a:rPr lang="zh-TW" altLang="en-US" sz="2000" dirty="0">
                <a:solidFill>
                  <a:srgbClr val="0070C0"/>
                </a:solidFill>
              </a:rPr>
              <a:t>、 </a:t>
            </a:r>
            <a:r>
              <a:rPr lang="en-US" altLang="zh-TW" sz="2000" dirty="0" smtClean="0">
                <a:solidFill>
                  <a:srgbClr val="FF0000"/>
                </a:solidFill>
              </a:rPr>
              <a:t>30</a:t>
            </a:r>
            <a:r>
              <a:rPr altLang="zh-TW" sz="2000" dirty="0" smtClean="0"/>
              <a:t>參加人次</a:t>
            </a:r>
            <a:r>
              <a:rPr altLang="zh-TW" sz="2000" dirty="0"/>
              <a:t>。</a:t>
            </a:r>
          </a:p>
          <a:p>
            <a:pPr lvl="1" fontAlgn="auto">
              <a:spcAft>
                <a:spcPts val="0"/>
              </a:spcAft>
              <a:buFont typeface="Arial" pitchFamily="34" charset="0"/>
              <a:buChar char="–"/>
              <a:defRPr/>
            </a:pPr>
            <a:r>
              <a:rPr lang="en-US" altLang="zh-TW" sz="2000" dirty="0"/>
              <a:t>99</a:t>
            </a:r>
            <a:r>
              <a:rPr altLang="zh-TW" sz="2000" dirty="0"/>
              <a:t>年度將</a:t>
            </a:r>
            <a:r>
              <a:rPr lang="en-US" altLang="zh-TW" sz="2000" dirty="0"/>
              <a:t>99.11.26</a:t>
            </a:r>
            <a:r>
              <a:rPr altLang="zh-TW" sz="2000" dirty="0"/>
              <a:t>舉辦的</a:t>
            </a:r>
            <a:r>
              <a:rPr altLang="zh-TW" sz="2000" u="sng" dirty="0">
                <a:solidFill>
                  <a:srgbClr val="FF0000"/>
                </a:solidFill>
              </a:rPr>
              <a:t>研討會錄影及講義製成光碟</a:t>
            </a:r>
            <a:r>
              <a:rPr altLang="zh-TW" sz="2000" dirty="0"/>
              <a:t>供連線單位研讀參考，計發出</a:t>
            </a:r>
            <a:r>
              <a:rPr lang="en-US" altLang="zh-TW" sz="2000" dirty="0"/>
              <a:t>20</a:t>
            </a:r>
            <a:r>
              <a:rPr altLang="zh-TW" sz="2000" dirty="0"/>
              <a:t>餘片光碟、</a:t>
            </a:r>
            <a:r>
              <a:rPr lang="en-US" altLang="zh-TW" sz="2000" dirty="0"/>
              <a:t>50</a:t>
            </a:r>
            <a:r>
              <a:rPr altLang="zh-TW" sz="2000" dirty="0"/>
              <a:t>冊講義。</a:t>
            </a:r>
          </a:p>
          <a:p>
            <a:pPr lvl="1" fontAlgn="auto">
              <a:spcAft>
                <a:spcPts val="0"/>
              </a:spcAft>
              <a:buFont typeface="Arial" pitchFamily="34" charset="0"/>
              <a:buChar char="–"/>
              <a:defRPr/>
            </a:pPr>
            <a:r>
              <a:rPr lang="en-US" altLang="zh-TW" sz="2000" dirty="0"/>
              <a:t>100.4.19</a:t>
            </a:r>
            <a:r>
              <a:rPr altLang="zh-TW" sz="2000" dirty="0"/>
              <a:t>區網</a:t>
            </a:r>
            <a:r>
              <a:rPr altLang="zh-TW" sz="2000" u="sng" dirty="0"/>
              <a:t>管理委員會</a:t>
            </a:r>
            <a:r>
              <a:rPr altLang="zh-TW" sz="2000" u="sng" dirty="0">
                <a:solidFill>
                  <a:srgbClr val="FF0000"/>
                </a:solidFill>
              </a:rPr>
              <a:t>第</a:t>
            </a:r>
            <a:r>
              <a:rPr lang="en-US" altLang="zh-TW" sz="2000" u="sng" dirty="0">
                <a:solidFill>
                  <a:srgbClr val="FF0000"/>
                </a:solidFill>
              </a:rPr>
              <a:t>40</a:t>
            </a:r>
            <a:r>
              <a:rPr altLang="zh-TW" sz="2000" u="sng" dirty="0">
                <a:solidFill>
                  <a:srgbClr val="FF0000"/>
                </a:solidFill>
              </a:rPr>
              <a:t>次</a:t>
            </a:r>
            <a:r>
              <a:rPr sz="2000" u="sng" dirty="0">
                <a:solidFill>
                  <a:srgbClr val="FF0000"/>
                </a:solidFill>
              </a:rPr>
              <a:t>會議</a:t>
            </a:r>
            <a:r>
              <a:rPr altLang="zh-TW" sz="2000" u="sng" dirty="0"/>
              <a:t>通過決議</a:t>
            </a:r>
            <a:r>
              <a:rPr altLang="zh-TW" sz="2000" dirty="0"/>
              <a:t>：各連線單位檢視目前設備，如具備支援 IPv6 的能力，請盡快完成</a:t>
            </a:r>
            <a:r>
              <a:rPr lang="en-US" altLang="zh-TW" sz="2000" dirty="0"/>
              <a:t>IPv6 </a:t>
            </a:r>
            <a:r>
              <a:rPr altLang="zh-TW" sz="2000" dirty="0"/>
              <a:t>設定，並將網站首頁</a:t>
            </a:r>
            <a:r>
              <a:rPr lang="en-US" altLang="zh-TW" sz="2000" dirty="0"/>
              <a:t>IPv6</a:t>
            </a:r>
            <a:r>
              <a:rPr altLang="zh-TW" sz="2000" dirty="0"/>
              <a:t>功能啟用，如有需要，區網中心可提供相關協助。連線設備若不具備支援 </a:t>
            </a:r>
            <a:r>
              <a:rPr lang="en-US" altLang="zh-TW" sz="2000" dirty="0"/>
              <a:t>IPv6 </a:t>
            </a:r>
            <a:r>
              <a:rPr altLang="zh-TW" sz="2000" dirty="0"/>
              <a:t>的能力，請斟酌單位預算經費狀況，進行必要的功能升級。</a:t>
            </a:r>
            <a:endParaRPr lang="en-US" altLang="zh-TW" sz="2000" dirty="0"/>
          </a:p>
          <a:p>
            <a:pPr fontAlgn="auto">
              <a:spcAft>
                <a:spcPts val="0"/>
              </a:spcAft>
              <a:defRPr/>
            </a:pPr>
            <a:endParaRPr dirty="0">
              <a:solidFill>
                <a:schemeClr val="bg1">
                  <a:lumMod val="65000"/>
                </a:schemeClr>
              </a:solidFill>
            </a:endParaRPr>
          </a:p>
        </p:txBody>
      </p:sp>
      <p:pic>
        <p:nvPicPr>
          <p:cNvPr id="57348" name="圖片 5" descr="IPv6_Enabl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620713"/>
            <a:ext cx="927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5925" y="242888"/>
            <a:ext cx="6810375" cy="1066800"/>
          </a:xfrm>
        </p:spPr>
        <p:txBody>
          <a:bodyPr>
            <a:normAutofit fontScale="90000"/>
          </a:bodyPr>
          <a:lstStyle/>
          <a:p>
            <a:pPr fontAlgn="auto">
              <a:spcAft>
                <a:spcPts val="0"/>
              </a:spcAft>
              <a:defRPr/>
            </a:pPr>
            <a:r>
              <a:rPr altLang="zh-TW" sz="4000" smtClean="0"/>
              <a:t>推動網路資訊應用環境與導入</a:t>
            </a:r>
            <a:r>
              <a:rPr altLang="zh-TW" sz="3600" smtClean="0"/>
              <a:t/>
            </a:r>
            <a:br>
              <a:rPr altLang="zh-TW" sz="3600" smtClean="0"/>
            </a:br>
            <a:r>
              <a:rPr altLang="zh-TW" smtClean="0">
                <a:solidFill>
                  <a:srgbClr val="FF0000"/>
                </a:solidFill>
              </a:rPr>
              <a:t>推動相關基礎建置及營運效能</a:t>
            </a:r>
            <a:r>
              <a:rPr lang="en-US" altLang="zh-TW" smtClean="0">
                <a:solidFill>
                  <a:srgbClr val="FF0000"/>
                </a:solidFill>
              </a:rPr>
              <a:t>(2/5)</a:t>
            </a:r>
            <a:endParaRPr altLang="zh-TW">
              <a:solidFill>
                <a:srgbClr val="FF0000"/>
              </a:solidFill>
            </a:endParaRPr>
          </a:p>
        </p:txBody>
      </p:sp>
      <p:sp>
        <p:nvSpPr>
          <p:cNvPr id="5" name="內容版面配置區 4"/>
          <p:cNvSpPr>
            <a:spLocks noGrp="1"/>
          </p:cNvSpPr>
          <p:nvPr>
            <p:ph sz="half" idx="1"/>
          </p:nvPr>
        </p:nvSpPr>
        <p:spPr>
          <a:xfrm>
            <a:off x="467544" y="1412777"/>
            <a:ext cx="8424936" cy="4824512"/>
          </a:xfrm>
        </p:spPr>
        <p:txBody>
          <a:bodyPr>
            <a:noAutofit/>
          </a:bodyPr>
          <a:lstStyle/>
          <a:p>
            <a:pPr fontAlgn="auto">
              <a:spcAft>
                <a:spcPts val="0"/>
              </a:spcAft>
              <a:defRPr/>
            </a:pPr>
            <a:r>
              <a:rPr lang="en-US" altLang="zh-TW" sz="2400" dirty="0"/>
              <a:t>IPv6</a:t>
            </a:r>
            <a:r>
              <a:rPr altLang="zh-TW" sz="2400" dirty="0"/>
              <a:t>推展成效：</a:t>
            </a:r>
          </a:p>
          <a:p>
            <a:pPr lvl="1" fontAlgn="auto">
              <a:spcAft>
                <a:spcPts val="0"/>
              </a:spcAft>
              <a:buFont typeface="Arial" pitchFamily="34" charset="0"/>
              <a:buChar char="–"/>
              <a:defRPr/>
            </a:pPr>
            <a:r>
              <a:rPr altLang="zh-TW" sz="2000" dirty="0"/>
              <a:t>連線學校已啟用</a:t>
            </a:r>
            <a:r>
              <a:rPr lang="en-US" altLang="zh-TW" sz="2000" dirty="0"/>
              <a:t>IPv6</a:t>
            </a:r>
            <a:r>
              <a:rPr altLang="zh-TW" sz="2000" dirty="0"/>
              <a:t>環境並自動配送</a:t>
            </a:r>
            <a:r>
              <a:rPr lang="en-US" altLang="zh-TW" sz="2000" dirty="0"/>
              <a:t>IP</a:t>
            </a:r>
            <a:r>
              <a:rPr altLang="zh-TW" sz="2000" dirty="0" smtClean="0"/>
              <a:t>者達</a:t>
            </a:r>
            <a:r>
              <a:rPr lang="zh-TW" altLang="en-US" sz="2000" dirty="0" smtClean="0"/>
              <a:t> </a:t>
            </a:r>
            <a:r>
              <a:rPr lang="en-US" altLang="zh-TW" sz="2000" b="1" dirty="0" smtClean="0">
                <a:solidFill>
                  <a:srgbClr val="FF0000"/>
                </a:solidFill>
              </a:rPr>
              <a:t>28</a:t>
            </a:r>
            <a:r>
              <a:rPr lang="en-US" altLang="zh-TW" sz="2000" dirty="0" smtClean="0"/>
              <a:t> </a:t>
            </a:r>
            <a:r>
              <a:rPr altLang="zh-TW" sz="2000" dirty="0"/>
              <a:t>校。包括：中興大學、逢甲大學、南開科技大學、彰化師大、明道大學、修平科技大學</a:t>
            </a:r>
            <a:r>
              <a:rPr lang="en-US" altLang="zh-TW" sz="2000" dirty="0">
                <a:solidFill>
                  <a:srgbClr val="FF0000"/>
                </a:solidFill>
              </a:rPr>
              <a:t>(</a:t>
            </a:r>
            <a:r>
              <a:rPr altLang="zh-TW" sz="2000" dirty="0">
                <a:solidFill>
                  <a:srgbClr val="FF0000"/>
                </a:solidFill>
              </a:rPr>
              <a:t>以上</a:t>
            </a:r>
            <a:r>
              <a:rPr lang="en-US" altLang="zh-TW" sz="2000" dirty="0">
                <a:solidFill>
                  <a:srgbClr val="FF0000"/>
                </a:solidFill>
              </a:rPr>
              <a:t>99</a:t>
            </a:r>
            <a:r>
              <a:rPr altLang="zh-TW" sz="2000" dirty="0" smtClean="0">
                <a:solidFill>
                  <a:srgbClr val="FF0000"/>
                </a:solidFill>
              </a:rPr>
              <a:t>年完成</a:t>
            </a:r>
            <a:r>
              <a:rPr lang="en-US" altLang="zh-TW" sz="2000" dirty="0">
                <a:solidFill>
                  <a:srgbClr val="FF0000"/>
                </a:solidFill>
              </a:rPr>
              <a:t>)</a:t>
            </a:r>
            <a:r>
              <a:rPr altLang="zh-TW" sz="2000" dirty="0"/>
              <a:t>，</a:t>
            </a:r>
            <a:r>
              <a:rPr altLang="zh-TW" sz="2000" dirty="0" err="1"/>
              <a:t>東海大學、亞洲大學</a:t>
            </a:r>
            <a:r>
              <a:rPr altLang="zh-TW" sz="2000" dirty="0" err="1" smtClean="0"/>
              <a:t>、靜宜大學</a:t>
            </a:r>
            <a:r>
              <a:rPr altLang="zh-TW" sz="2000" dirty="0" err="1"/>
              <a:t>、中州技術學院、台中技術學院、中臺科技大學、精誠中學、草屯商工、建國科技大學、大葉大學</a:t>
            </a:r>
            <a:r>
              <a:rPr sz="2000" dirty="0"/>
              <a:t> </a:t>
            </a:r>
            <a:r>
              <a:rPr lang="en-US" altLang="zh-TW" sz="2000" dirty="0">
                <a:solidFill>
                  <a:srgbClr val="FF0000"/>
                </a:solidFill>
              </a:rPr>
              <a:t>(</a:t>
            </a:r>
            <a:r>
              <a:rPr altLang="zh-TW" sz="2000" dirty="0">
                <a:solidFill>
                  <a:srgbClr val="FF0000"/>
                </a:solidFill>
              </a:rPr>
              <a:t>以上</a:t>
            </a:r>
            <a:r>
              <a:rPr lang="en-US" altLang="zh-TW" sz="2000" dirty="0">
                <a:solidFill>
                  <a:srgbClr val="FF0000"/>
                </a:solidFill>
              </a:rPr>
              <a:t>100</a:t>
            </a:r>
            <a:r>
              <a:rPr altLang="zh-TW" sz="2000" dirty="0" smtClean="0">
                <a:solidFill>
                  <a:srgbClr val="FF0000"/>
                </a:solidFill>
              </a:rPr>
              <a:t>年完成</a:t>
            </a:r>
            <a:r>
              <a:rPr lang="en-US" altLang="zh-TW" sz="2000" dirty="0">
                <a:solidFill>
                  <a:srgbClr val="FF0000"/>
                </a:solidFill>
              </a:rPr>
              <a:t>)</a:t>
            </a:r>
            <a:r>
              <a:rPr sz="2000" dirty="0"/>
              <a:t>，中興高中、大明中學、台中女中、朝陽科技大學、卓蘭實驗高中</a:t>
            </a:r>
            <a:r>
              <a:rPr lang="en-US" altLang="zh-TW" sz="2000" dirty="0">
                <a:solidFill>
                  <a:srgbClr val="FF0000"/>
                </a:solidFill>
              </a:rPr>
              <a:t>(</a:t>
            </a:r>
            <a:r>
              <a:rPr altLang="zh-TW" sz="2000" dirty="0">
                <a:solidFill>
                  <a:srgbClr val="FF0000"/>
                </a:solidFill>
              </a:rPr>
              <a:t>以上</a:t>
            </a:r>
            <a:r>
              <a:rPr lang="en-US" altLang="zh-TW" sz="2000" dirty="0">
                <a:solidFill>
                  <a:srgbClr val="FF0000"/>
                </a:solidFill>
              </a:rPr>
              <a:t>101</a:t>
            </a:r>
            <a:r>
              <a:rPr altLang="zh-TW" sz="2000" dirty="0" smtClean="0">
                <a:solidFill>
                  <a:srgbClr val="FF0000"/>
                </a:solidFill>
              </a:rPr>
              <a:t>年完成</a:t>
            </a:r>
            <a:r>
              <a:rPr lang="en-US" altLang="zh-TW" sz="2000" dirty="0" smtClean="0">
                <a:solidFill>
                  <a:srgbClr val="FF0000"/>
                </a:solidFill>
              </a:rPr>
              <a:t>)</a:t>
            </a:r>
            <a:r>
              <a:rPr sz="2000" dirty="0" smtClean="0">
                <a:solidFill>
                  <a:schemeClr val="tx1"/>
                </a:solidFill>
              </a:rPr>
              <a:t>，</a:t>
            </a:r>
            <a:r>
              <a:rPr altLang="zh-TW" sz="2000" dirty="0" err="1" smtClean="0"/>
              <a:t>台灣體育運動大學、臺中高農、嶺東科技大學</a:t>
            </a:r>
            <a:r>
              <a:rPr lang="en-US" altLang="zh-TW" sz="2000" dirty="0">
                <a:solidFill>
                  <a:srgbClr val="FF0000"/>
                </a:solidFill>
              </a:rPr>
              <a:t>(</a:t>
            </a:r>
            <a:r>
              <a:rPr lang="zh-TW" altLang="en-US" sz="2000" dirty="0">
                <a:solidFill>
                  <a:srgbClr val="FF0000"/>
                </a:solidFill>
              </a:rPr>
              <a:t>以上</a:t>
            </a:r>
            <a:r>
              <a:rPr lang="en-US" altLang="zh-TW" sz="2000" dirty="0" smtClean="0">
                <a:solidFill>
                  <a:srgbClr val="FF0000"/>
                </a:solidFill>
              </a:rPr>
              <a:t>102</a:t>
            </a:r>
            <a:r>
              <a:rPr lang="zh-TW" altLang="en-US" sz="2000" dirty="0" smtClean="0">
                <a:solidFill>
                  <a:srgbClr val="FF0000"/>
                </a:solidFill>
              </a:rPr>
              <a:t>年</a:t>
            </a:r>
            <a:r>
              <a:rPr lang="zh-TW" altLang="en-US" sz="2000" dirty="0">
                <a:solidFill>
                  <a:srgbClr val="FF0000"/>
                </a:solidFill>
              </a:rPr>
              <a:t>完成</a:t>
            </a:r>
            <a:r>
              <a:rPr lang="en-US" altLang="zh-TW" sz="2000" dirty="0">
                <a:solidFill>
                  <a:srgbClr val="FF0000"/>
                </a:solidFill>
              </a:rPr>
              <a:t>)</a:t>
            </a:r>
            <a:r>
              <a:rPr lang="zh-TW" altLang="en-US" sz="2000" dirty="0" smtClean="0">
                <a:solidFill>
                  <a:schemeClr val="tx1"/>
                </a:solidFill>
              </a:rPr>
              <a:t>，</a:t>
            </a:r>
            <a:r>
              <a:rPr lang="zh-TW" altLang="zh-TW" sz="2000" dirty="0" smtClean="0"/>
              <a:t>弘</a:t>
            </a:r>
            <a:r>
              <a:rPr lang="zh-TW" altLang="zh-TW" sz="2000" dirty="0"/>
              <a:t>光科技大學、台中家商、彰化高中、臺中教育大學</a:t>
            </a:r>
            <a:r>
              <a:rPr lang="en-US" altLang="zh-TW" sz="2000" dirty="0">
                <a:solidFill>
                  <a:srgbClr val="FF0000"/>
                </a:solidFill>
              </a:rPr>
              <a:t>(</a:t>
            </a:r>
            <a:r>
              <a:rPr lang="zh-TW" altLang="zh-TW" sz="2000" dirty="0">
                <a:solidFill>
                  <a:srgbClr val="FF0000"/>
                </a:solidFill>
              </a:rPr>
              <a:t>以上</a:t>
            </a:r>
            <a:r>
              <a:rPr lang="en-US" altLang="zh-TW" sz="2000" dirty="0">
                <a:solidFill>
                  <a:srgbClr val="FF0000"/>
                </a:solidFill>
              </a:rPr>
              <a:t>4</a:t>
            </a:r>
            <a:r>
              <a:rPr lang="zh-TW" altLang="zh-TW" sz="2000" dirty="0">
                <a:solidFill>
                  <a:srgbClr val="FF0000"/>
                </a:solidFill>
              </a:rPr>
              <a:t>校</a:t>
            </a:r>
            <a:r>
              <a:rPr lang="en-US" altLang="zh-TW" sz="2000" dirty="0">
                <a:solidFill>
                  <a:srgbClr val="FF0000"/>
                </a:solidFill>
              </a:rPr>
              <a:t>103</a:t>
            </a:r>
            <a:r>
              <a:rPr lang="zh-TW" altLang="zh-TW" sz="2000" dirty="0">
                <a:solidFill>
                  <a:srgbClr val="FF0000"/>
                </a:solidFill>
              </a:rPr>
              <a:t>年</a:t>
            </a:r>
            <a:r>
              <a:rPr lang="zh-TW" altLang="zh-TW" sz="2000" dirty="0" smtClean="0">
                <a:solidFill>
                  <a:srgbClr val="FF0000"/>
                </a:solidFill>
              </a:rPr>
              <a:t>開通</a:t>
            </a:r>
            <a:r>
              <a:rPr lang="en-US" altLang="zh-TW" sz="2000" dirty="0" smtClean="0">
                <a:solidFill>
                  <a:srgbClr val="FF0000"/>
                </a:solidFill>
              </a:rPr>
              <a:t>)</a:t>
            </a:r>
            <a:r>
              <a:rPr altLang="zh-TW" sz="2000" dirty="0" smtClean="0"/>
              <a:t>。</a:t>
            </a:r>
            <a:endParaRPr lang="en-US" altLang="zh-TW" sz="2000" dirty="0" smtClean="0"/>
          </a:p>
          <a:p>
            <a:pPr lvl="1" fontAlgn="auto">
              <a:spcAft>
                <a:spcPts val="0"/>
              </a:spcAft>
              <a:buFont typeface="Arial" pitchFamily="34" charset="0"/>
              <a:buChar char="–"/>
              <a:defRPr/>
            </a:pPr>
            <a:r>
              <a:rPr altLang="zh-TW" sz="2000" dirty="0" smtClean="0"/>
              <a:t>另</a:t>
            </a:r>
            <a:r>
              <a:rPr altLang="zh-TW" sz="2000" dirty="0"/>
              <a:t>，</a:t>
            </a:r>
            <a:r>
              <a:rPr sz="2000" b="1" dirty="0">
                <a:solidFill>
                  <a:srgbClr val="072FA1"/>
                </a:solidFill>
              </a:rPr>
              <a:t>臺中榮總</a:t>
            </a:r>
            <a:r>
              <a:rPr altLang="zh-TW" sz="2000" dirty="0"/>
              <a:t>也</a:t>
            </a:r>
            <a:r>
              <a:rPr sz="2000" dirty="0"/>
              <a:t>於</a:t>
            </a:r>
            <a:r>
              <a:rPr lang="en-US" altLang="zh-TW" sz="2000" dirty="0"/>
              <a:t>101/10</a:t>
            </a:r>
            <a:r>
              <a:rPr altLang="zh-TW" sz="2000" dirty="0"/>
              <a:t>/</a:t>
            </a:r>
            <a:r>
              <a:rPr lang="en-US" altLang="zh-TW" sz="2000" dirty="0"/>
              <a:t>26</a:t>
            </a:r>
            <a:r>
              <a:rPr altLang="zh-TW" sz="2000" dirty="0"/>
              <a:t>完成</a:t>
            </a:r>
            <a:r>
              <a:rPr lang="en-US" altLang="zh-TW" sz="2000" dirty="0"/>
              <a:t>IPv6</a:t>
            </a:r>
            <a:r>
              <a:rPr altLang="zh-TW" sz="2000" dirty="0"/>
              <a:t>開通。</a:t>
            </a:r>
          </a:p>
          <a:p>
            <a:pPr lvl="1" fontAlgn="auto">
              <a:spcAft>
                <a:spcPts val="0"/>
              </a:spcAft>
              <a:buFont typeface="Arial" pitchFamily="34" charset="0"/>
              <a:buChar char="–"/>
              <a:defRPr/>
            </a:pPr>
            <a:r>
              <a:rPr altLang="zh-TW" sz="2000" dirty="0" smtClean="0"/>
              <a:t>臺中區網於</a:t>
            </a:r>
            <a:r>
              <a:rPr lang="en-US" altLang="zh-TW" sz="2000" b="1" dirty="0">
                <a:solidFill>
                  <a:srgbClr val="072FA1"/>
                </a:solidFill>
              </a:rPr>
              <a:t>102.6.1</a:t>
            </a:r>
            <a:r>
              <a:rPr altLang="zh-TW" sz="2000" dirty="0"/>
              <a:t>安裝設定完成</a:t>
            </a:r>
            <a:r>
              <a:rPr lang="en-US" altLang="zh-TW" sz="2000" dirty="0"/>
              <a:t>Google</a:t>
            </a:r>
            <a:r>
              <a:rPr sz="2000" dirty="0"/>
              <a:t> </a:t>
            </a:r>
            <a:r>
              <a:rPr lang="en-US" altLang="zh-TW" sz="2000" dirty="0"/>
              <a:t>Global</a:t>
            </a:r>
            <a:r>
              <a:rPr sz="2000" dirty="0"/>
              <a:t> </a:t>
            </a:r>
            <a:r>
              <a:rPr lang="en-US" altLang="zh-TW" sz="2000" dirty="0"/>
              <a:t>Cache</a:t>
            </a:r>
            <a:r>
              <a:rPr sz="2000" dirty="0"/>
              <a:t>服務，同時啟用</a:t>
            </a:r>
            <a:r>
              <a:rPr lang="en-US" altLang="zh-TW" sz="2000" dirty="0"/>
              <a:t>IPv6</a:t>
            </a:r>
            <a:r>
              <a:rPr sz="2000" dirty="0"/>
              <a:t>功能</a:t>
            </a:r>
            <a:r>
              <a:rPr altLang="zh-TW" sz="2000" dirty="0"/>
              <a:t>。</a:t>
            </a:r>
            <a:r>
              <a:rPr lang="en-US" altLang="zh-TW" sz="2000" dirty="0">
                <a:solidFill>
                  <a:schemeClr val="accent6">
                    <a:lumMod val="75000"/>
                  </a:schemeClr>
                </a:solidFill>
              </a:rPr>
              <a:t> </a:t>
            </a:r>
            <a:r>
              <a:rPr sz="2000" dirty="0">
                <a:solidFill>
                  <a:schemeClr val="accent6">
                    <a:lumMod val="75000"/>
                  </a:schemeClr>
                </a:solidFill>
              </a:rPr>
              <a:t>可以鼓勵連線單位啟用</a:t>
            </a:r>
            <a:r>
              <a:rPr lang="en-US" altLang="zh-TW" sz="2000" dirty="0">
                <a:solidFill>
                  <a:schemeClr val="accent6">
                    <a:lumMod val="75000"/>
                  </a:schemeClr>
                </a:solidFill>
              </a:rPr>
              <a:t>IPv6</a:t>
            </a:r>
            <a:r>
              <a:rPr sz="2000" dirty="0" smtClean="0">
                <a:solidFill>
                  <a:schemeClr val="accent6">
                    <a:lumMod val="75000"/>
                  </a:schemeClr>
                </a:solidFill>
              </a:rPr>
              <a:t>以獲得</a:t>
            </a:r>
            <a:r>
              <a:rPr lang="zh-TW" altLang="en-US" sz="2000" dirty="0" smtClean="0">
                <a:solidFill>
                  <a:schemeClr val="accent6">
                    <a:lumMod val="75000"/>
                  </a:schemeClr>
                </a:solidFill>
              </a:rPr>
              <a:t>更</a:t>
            </a:r>
            <a:r>
              <a:rPr sz="2000" dirty="0" err="1" smtClean="0">
                <a:solidFill>
                  <a:schemeClr val="accent6">
                    <a:lumMod val="75000"/>
                  </a:schemeClr>
                </a:solidFill>
              </a:rPr>
              <a:t>快速的視訊服務</a:t>
            </a:r>
            <a:r>
              <a:rPr sz="2000" dirty="0">
                <a:solidFill>
                  <a:schemeClr val="accent6">
                    <a:lumMod val="75000"/>
                  </a:schemeClr>
                </a:solidFill>
              </a:rPr>
              <a:t>。</a:t>
            </a:r>
            <a:endParaRPr altLang="zh-TW" sz="2000" dirty="0">
              <a:solidFill>
                <a:schemeClr val="accent6">
                  <a:lumMod val="75000"/>
                </a:schemeClr>
              </a:solidFill>
            </a:endParaRPr>
          </a:p>
          <a:p>
            <a:pPr fontAlgn="auto">
              <a:spcAft>
                <a:spcPts val="0"/>
              </a:spcAft>
              <a:defRPr/>
            </a:pPr>
            <a:endParaRPr i="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smtClean="0"/>
              <a:t>推動網路資訊應用環境與導入</a:t>
            </a:r>
            <a:r>
              <a:rPr altLang="zh-TW" sz="3600" smtClean="0"/>
              <a:t/>
            </a:r>
            <a:br>
              <a:rPr altLang="zh-TW" sz="3600" smtClean="0"/>
            </a:br>
            <a:r>
              <a:rPr altLang="zh-TW" smtClean="0">
                <a:solidFill>
                  <a:srgbClr val="FF0000"/>
                </a:solidFill>
              </a:rPr>
              <a:t>推動相關基礎建置及營運效能</a:t>
            </a:r>
            <a:r>
              <a:rPr lang="en-US" altLang="zh-TW" smtClean="0">
                <a:solidFill>
                  <a:srgbClr val="FF0000"/>
                </a:solidFill>
              </a:rPr>
              <a:t>(3/5)</a:t>
            </a:r>
            <a:endParaRPr altLang="zh-TW">
              <a:solidFill>
                <a:srgbClr val="FF0000"/>
              </a:solidFill>
            </a:endParaRPr>
          </a:p>
        </p:txBody>
      </p:sp>
      <p:sp>
        <p:nvSpPr>
          <p:cNvPr id="5" name="內容版面配置區 4"/>
          <p:cNvSpPr>
            <a:spLocks noGrp="1"/>
          </p:cNvSpPr>
          <p:nvPr>
            <p:ph sz="half" idx="1"/>
          </p:nvPr>
        </p:nvSpPr>
        <p:spPr>
          <a:xfrm>
            <a:off x="395536" y="1527175"/>
            <a:ext cx="8352928" cy="4710113"/>
          </a:xfrm>
        </p:spPr>
        <p:txBody>
          <a:bodyPr>
            <a:noAutofit/>
          </a:bodyPr>
          <a:lstStyle/>
          <a:p>
            <a:pPr fontAlgn="auto">
              <a:spcAft>
                <a:spcPts val="0"/>
              </a:spcAft>
              <a:defRPr/>
            </a:pPr>
            <a:r>
              <a:rPr lang="en-US" altLang="zh-TW" sz="2400" dirty="0" smtClean="0"/>
              <a:t>103</a:t>
            </a:r>
            <a:r>
              <a:rPr sz="2400" dirty="0" smtClean="0"/>
              <a:t>年度</a:t>
            </a:r>
            <a:r>
              <a:rPr lang="en-US" altLang="zh-TW" sz="2400" dirty="0"/>
              <a:t>IPv6</a:t>
            </a:r>
            <a:r>
              <a:rPr altLang="zh-TW" sz="2400" dirty="0"/>
              <a:t>網路技術實務教育訓練照片：</a:t>
            </a:r>
          </a:p>
          <a:p>
            <a:pPr fontAlgn="auto">
              <a:spcAft>
                <a:spcPts val="0"/>
              </a:spcAft>
              <a:defRPr/>
            </a:pPr>
            <a:endParaRPr dirty="0">
              <a:solidFill>
                <a:schemeClr val="bg1">
                  <a:lumMod val="65000"/>
                </a:schemeClr>
              </a:solidFill>
            </a:endParaRPr>
          </a:p>
        </p:txBody>
      </p:sp>
      <p:pic>
        <p:nvPicPr>
          <p:cNvPr id="9" name="圖片 8" descr="15219816344.jpg"/>
          <p:cNvPicPr>
            <a:picLocks noChangeAspect="1"/>
          </p:cNvPicPr>
          <p:nvPr/>
        </p:nvPicPr>
        <p:blipFill>
          <a:blip r:embed="rId2" cstate="print"/>
          <a:stretch>
            <a:fillRect/>
          </a:stretch>
        </p:blipFill>
        <p:spPr>
          <a:xfrm>
            <a:off x="467544" y="1988840"/>
            <a:ext cx="3816424" cy="254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圖片 10" descr="15839460681.jpg"/>
          <p:cNvPicPr>
            <a:picLocks noChangeAspect="1"/>
          </p:cNvPicPr>
          <p:nvPr/>
        </p:nvPicPr>
        <p:blipFill>
          <a:blip r:embed="rId3" cstate="print"/>
          <a:stretch>
            <a:fillRect/>
          </a:stretch>
        </p:blipFill>
        <p:spPr>
          <a:xfrm rot="21325160">
            <a:off x="4511286" y="1874611"/>
            <a:ext cx="4208016" cy="2807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圖片 9" descr="15655764957.jpg"/>
          <p:cNvPicPr>
            <a:picLocks noChangeAspect="1"/>
          </p:cNvPicPr>
          <p:nvPr/>
        </p:nvPicPr>
        <p:blipFill>
          <a:blip r:embed="rId4" cstate="print"/>
          <a:stretch>
            <a:fillRect/>
          </a:stretch>
        </p:blipFill>
        <p:spPr>
          <a:xfrm rot="21056960">
            <a:off x="2195736" y="3573016"/>
            <a:ext cx="4064000" cy="271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smtClean="0"/>
              <a:t>推動網路資訊應用環境與導入</a:t>
            </a:r>
            <a:r>
              <a:rPr altLang="zh-TW" sz="3600" dirty="0" smtClean="0"/>
              <a:t/>
            </a:r>
            <a:br>
              <a:rPr altLang="zh-TW" sz="3600" dirty="0" smtClean="0"/>
            </a:br>
            <a:r>
              <a:rPr altLang="zh-TW" dirty="0" smtClean="0">
                <a:solidFill>
                  <a:srgbClr val="FF0000"/>
                </a:solidFill>
              </a:rPr>
              <a:t>推動相關基礎建置及營運效能</a:t>
            </a:r>
            <a:r>
              <a:rPr lang="en-US" altLang="zh-TW" dirty="0" smtClean="0">
                <a:solidFill>
                  <a:srgbClr val="FF0000"/>
                </a:solidFill>
              </a:rPr>
              <a:t>(4/5)</a:t>
            </a:r>
            <a:endParaRPr altLang="zh-TW" dirty="0">
              <a:solidFill>
                <a:srgbClr val="FF0000"/>
              </a:solidFill>
            </a:endParaRPr>
          </a:p>
        </p:txBody>
      </p:sp>
      <p:sp>
        <p:nvSpPr>
          <p:cNvPr id="5" name="內容版面配置區 4"/>
          <p:cNvSpPr>
            <a:spLocks noGrp="1"/>
          </p:cNvSpPr>
          <p:nvPr>
            <p:ph sz="half" idx="1"/>
          </p:nvPr>
        </p:nvSpPr>
        <p:spPr>
          <a:xfrm>
            <a:off x="468313" y="1404938"/>
            <a:ext cx="8424862" cy="4895850"/>
          </a:xfrm>
        </p:spPr>
        <p:txBody>
          <a:bodyPr>
            <a:noAutofit/>
          </a:bodyPr>
          <a:lstStyle/>
          <a:p>
            <a:pPr fontAlgn="auto">
              <a:spcAft>
                <a:spcPts val="0"/>
              </a:spcAft>
              <a:defRPr/>
            </a:pPr>
            <a:r>
              <a:rPr lang="en-US" altLang="zh-TW" dirty="0"/>
              <a:t>VoIP</a:t>
            </a:r>
            <a:r>
              <a:rPr dirty="0"/>
              <a:t> </a:t>
            </a:r>
            <a:r>
              <a:rPr lang="en-US" altLang="zh-TW" dirty="0"/>
              <a:t>over</a:t>
            </a:r>
            <a:r>
              <a:rPr dirty="0"/>
              <a:t> </a:t>
            </a:r>
            <a:r>
              <a:rPr lang="en-US" altLang="zh-TW" dirty="0"/>
              <a:t>IPv6</a:t>
            </a:r>
            <a:r>
              <a:rPr dirty="0"/>
              <a:t>推動及成效</a:t>
            </a:r>
            <a:endParaRPr lang="en-US" altLang="zh-TW" dirty="0"/>
          </a:p>
          <a:p>
            <a:pPr lvl="1" fontAlgn="auto">
              <a:spcAft>
                <a:spcPts val="0"/>
              </a:spcAft>
              <a:buFont typeface="Arial" pitchFamily="34" charset="0"/>
              <a:buChar char="–"/>
              <a:defRPr/>
            </a:pPr>
            <a:r>
              <a:rPr altLang="zh-TW" dirty="0"/>
              <a:t>網路電話</a:t>
            </a:r>
            <a:r>
              <a:rPr lang="en-US" altLang="zh-TW" dirty="0"/>
              <a:t>(VoIP)</a:t>
            </a:r>
            <a:r>
              <a:rPr altLang="zh-TW" dirty="0"/>
              <a:t>與教育部完成互連互通，建置連線學校數為 </a:t>
            </a:r>
            <a:r>
              <a:rPr lang="en-US" altLang="zh-TW" dirty="0">
                <a:solidFill>
                  <a:srgbClr val="FF0000"/>
                </a:solidFill>
              </a:rPr>
              <a:t>20</a:t>
            </a:r>
            <a:r>
              <a:rPr lang="en-US" altLang="zh-TW" dirty="0"/>
              <a:t> </a:t>
            </a:r>
            <a:r>
              <a:rPr altLang="zh-TW" dirty="0"/>
              <a:t>校。</a:t>
            </a:r>
            <a:r>
              <a:rPr lang="en-US" altLang="zh-TW" dirty="0"/>
              <a:t>(</a:t>
            </a:r>
            <a:r>
              <a:rPr lang="en-US" altLang="zh-TW" dirty="0">
                <a:solidFill>
                  <a:srgbClr val="FF0000"/>
                </a:solidFill>
              </a:rPr>
              <a:t>11</a:t>
            </a:r>
            <a:r>
              <a:rPr altLang="zh-TW" dirty="0"/>
              <a:t>所大學、</a:t>
            </a:r>
            <a:r>
              <a:rPr lang="en-US" altLang="zh-TW" dirty="0">
                <a:solidFill>
                  <a:srgbClr val="FF0000"/>
                </a:solidFill>
              </a:rPr>
              <a:t>9</a:t>
            </a:r>
            <a:r>
              <a:rPr altLang="zh-TW" dirty="0"/>
              <a:t>所高中職 )</a:t>
            </a:r>
          </a:p>
          <a:p>
            <a:pPr lvl="1" fontAlgn="auto">
              <a:spcAft>
                <a:spcPts val="0"/>
              </a:spcAft>
              <a:buFont typeface="Arial" pitchFamily="34" charset="0"/>
              <a:buChar char="–"/>
              <a:defRPr/>
            </a:pPr>
            <a:r>
              <a:rPr lang="en-US" altLang="zh-TW" dirty="0"/>
              <a:t>101</a:t>
            </a:r>
            <a:r>
              <a:rPr dirty="0"/>
              <a:t>年</a:t>
            </a:r>
            <a:r>
              <a:rPr lang="en-US" altLang="zh-TW" dirty="0"/>
              <a:t>8</a:t>
            </a:r>
            <a:r>
              <a:rPr dirty="0"/>
              <a:t>月起提供支援</a:t>
            </a:r>
            <a:r>
              <a:rPr lang="en-US" altLang="zh-TW" dirty="0"/>
              <a:t>IPv6</a:t>
            </a:r>
            <a:r>
              <a:rPr dirty="0"/>
              <a:t>之校園</a:t>
            </a:r>
            <a:r>
              <a:rPr lang="en-US" altLang="zh-TW" dirty="0"/>
              <a:t>VoIP</a:t>
            </a:r>
            <a:r>
              <a:rPr dirty="0"/>
              <a:t>介接交換功能。</a:t>
            </a:r>
            <a:endParaRPr lang="en-US" altLang="zh-TW" dirty="0"/>
          </a:p>
          <a:p>
            <a:pPr lvl="1" fontAlgn="auto">
              <a:spcAft>
                <a:spcPts val="0"/>
              </a:spcAft>
              <a:buFont typeface="Arial" pitchFamily="34" charset="0"/>
              <a:buChar char="–"/>
              <a:defRPr/>
            </a:pPr>
            <a:r>
              <a:rPr lang="en-US" altLang="zh-TW" dirty="0" smtClean="0"/>
              <a:t>103.</a:t>
            </a:r>
            <a:r>
              <a:rPr lang="en-US" altLang="zh-TW" dirty="0" smtClean="0">
                <a:solidFill>
                  <a:srgbClr val="0C279C"/>
                </a:solidFill>
              </a:rPr>
              <a:t>1.1~11.28</a:t>
            </a:r>
            <a:r>
              <a:rPr altLang="zh-TW" dirty="0" smtClean="0"/>
              <a:t>服務</a:t>
            </a:r>
            <a:r>
              <a:rPr lang="en-US" altLang="zh-TW" dirty="0" smtClean="0">
                <a:solidFill>
                  <a:srgbClr val="FF0000"/>
                </a:solidFill>
              </a:rPr>
              <a:t>10,716</a:t>
            </a:r>
            <a:r>
              <a:rPr altLang="zh-TW" dirty="0" smtClean="0"/>
              <a:t>次</a:t>
            </a:r>
            <a:r>
              <a:rPr lang="en-US" altLang="zh-TW" dirty="0"/>
              <a:t>VoIP</a:t>
            </a:r>
            <a:r>
              <a:rPr altLang="zh-TW" dirty="0"/>
              <a:t>通話，</a:t>
            </a:r>
            <a:r>
              <a:rPr altLang="zh-TW" dirty="0" smtClean="0"/>
              <a:t>通話時數合計</a:t>
            </a:r>
            <a:r>
              <a:rPr lang="en-US" altLang="zh-TW" dirty="0" smtClean="0">
                <a:solidFill>
                  <a:srgbClr val="FF0000"/>
                </a:solidFill>
              </a:rPr>
              <a:t>18,082</a:t>
            </a:r>
            <a:r>
              <a:rPr altLang="zh-TW" dirty="0" smtClean="0"/>
              <a:t>分鐘</a:t>
            </a:r>
            <a:r>
              <a:rPr altLang="zh-TW" dirty="0"/>
              <a:t>。</a:t>
            </a:r>
            <a:endParaRPr lang="en-US" altLang="zh-TW" dirty="0"/>
          </a:p>
          <a:p>
            <a:pPr lvl="1" fontAlgn="auto">
              <a:spcAft>
                <a:spcPts val="0"/>
              </a:spcAft>
              <a:buFont typeface="Arial" pitchFamily="34" charset="0"/>
              <a:buChar char="–"/>
              <a:defRPr/>
            </a:pPr>
            <a:r>
              <a:rPr dirty="0"/>
              <a:t>縣市網</a:t>
            </a:r>
            <a:r>
              <a:rPr lang="en-US" altLang="zh-TW" dirty="0"/>
              <a:t>(</a:t>
            </a:r>
            <a:r>
              <a:rPr dirty="0"/>
              <a:t>中、小學</a:t>
            </a:r>
            <a:r>
              <a:rPr lang="en-US" altLang="zh-TW" dirty="0"/>
              <a:t>)</a:t>
            </a:r>
            <a:r>
              <a:rPr dirty="0"/>
              <a:t>之間</a:t>
            </a:r>
            <a:r>
              <a:rPr lang="en-US" altLang="zh-TW" dirty="0"/>
              <a:t>VoIP</a:t>
            </a:r>
            <a:r>
              <a:rPr dirty="0"/>
              <a:t>的通話量較大，惜未計入區網的執行成效中。</a:t>
            </a:r>
            <a:endParaRPr lang="en-US" altLang="zh-TW" dirty="0"/>
          </a:p>
          <a:p>
            <a:pPr fontAlgn="auto">
              <a:spcAft>
                <a:spcPts val="0"/>
              </a:spcAft>
              <a:defRPr/>
            </a:pPr>
            <a:endParaRPr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t>大綱</a:t>
            </a:r>
            <a:r>
              <a:rPr lang="en-US" altLang="zh-TW" sz="3600" dirty="0" smtClean="0">
                <a:solidFill>
                  <a:schemeClr val="bg1">
                    <a:lumMod val="50000"/>
                  </a:schemeClr>
                </a:solidFill>
                <a:latin typeface="Times New Roman" pitchFamily="18" charset="0"/>
                <a:ea typeface="標楷體" pitchFamily="65" charset="-120"/>
                <a:cs typeface="Times New Roman" pitchFamily="18" charset="0"/>
              </a:rPr>
              <a:t>-1</a:t>
            </a:r>
            <a:endParaRPr sz="3600" dirty="0">
              <a:solidFill>
                <a:schemeClr val="bg1">
                  <a:lumMod val="50000"/>
                </a:schemeClr>
              </a:solidFill>
              <a:latin typeface="Times New Roman" pitchFamily="18" charset="0"/>
              <a:ea typeface="標楷體" pitchFamily="65" charset="-120"/>
              <a:cs typeface="Times New Roman" pitchFamily="18"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sz="3200" dirty="0" err="1">
                <a:solidFill>
                  <a:srgbClr val="FF0000"/>
                </a:solidFill>
              </a:rPr>
              <a:t>臺</a:t>
            </a:r>
            <a:r>
              <a:rPr altLang="zh-TW" sz="3200" dirty="0" err="1">
                <a:solidFill>
                  <a:srgbClr val="FF0000"/>
                </a:solidFill>
              </a:rPr>
              <a:t>中區網中心基本資料及人力狀況</a:t>
            </a:r>
            <a:endParaRPr altLang="zh-TW" sz="3200" dirty="0">
              <a:solidFill>
                <a:srgbClr val="FF0000"/>
              </a:solidFill>
            </a:endParaRP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dirty="0" smtClean="0">
                <a:solidFill>
                  <a:schemeClr val="bg1">
                    <a:lumMod val="65000"/>
                  </a:schemeClr>
                </a:solidFill>
              </a:rPr>
              <a:t>推動</a:t>
            </a:r>
            <a:r>
              <a:rPr lang="zh-TW" altLang="en-US" dirty="0">
                <a:solidFill>
                  <a:schemeClr val="bg1">
                    <a:lumMod val="65000"/>
                  </a:schemeClr>
                </a:solidFill>
              </a:rPr>
              <a:t>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dirty="0">
                <a:solidFill>
                  <a:schemeClr val="bg1">
                    <a:lumMod val="65000"/>
                  </a:schemeClr>
                </a:solidFill>
              </a:rPr>
              <a:t>綜合建議</a:t>
            </a:r>
          </a:p>
          <a:p>
            <a:pPr fontAlgn="auto">
              <a:spcAft>
                <a:spcPts val="0"/>
              </a:spcAft>
              <a:defRPr/>
            </a:pPr>
            <a:endParaRPr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63525"/>
            <a:ext cx="6811962" cy="1066800"/>
          </a:xfrm>
        </p:spPr>
        <p:txBody>
          <a:bodyPr>
            <a:normAutofit fontScale="90000"/>
          </a:bodyPr>
          <a:lstStyle/>
          <a:p>
            <a:pPr fontAlgn="auto">
              <a:spcAft>
                <a:spcPts val="0"/>
              </a:spcAft>
              <a:defRPr/>
            </a:pPr>
            <a:r>
              <a:rPr altLang="zh-TW" sz="4000" dirty="0" smtClean="0"/>
              <a:t>推動網路資訊應用環境與導入</a:t>
            </a:r>
            <a:r>
              <a:rPr altLang="zh-TW" sz="3600" dirty="0" smtClean="0"/>
              <a:t/>
            </a:r>
            <a:br>
              <a:rPr altLang="zh-TW" sz="3600" dirty="0" smtClean="0"/>
            </a:br>
            <a:r>
              <a:rPr altLang="zh-TW" dirty="0" smtClean="0">
                <a:solidFill>
                  <a:srgbClr val="FF0000"/>
                </a:solidFill>
              </a:rPr>
              <a:t>推動相關基礎建置及營運效能</a:t>
            </a:r>
            <a:r>
              <a:rPr lang="en-US" altLang="zh-TW" dirty="0" smtClean="0">
                <a:solidFill>
                  <a:srgbClr val="FF0000"/>
                </a:solidFill>
              </a:rPr>
              <a:t>(5/5)</a:t>
            </a:r>
            <a:endParaRPr altLang="zh-TW" dirty="0">
              <a:solidFill>
                <a:srgbClr val="FF0000"/>
              </a:solidFill>
            </a:endParaRPr>
          </a:p>
        </p:txBody>
      </p:sp>
      <p:sp>
        <p:nvSpPr>
          <p:cNvPr id="5" name="內容版面配置區 4"/>
          <p:cNvSpPr>
            <a:spLocks noGrp="1"/>
          </p:cNvSpPr>
          <p:nvPr>
            <p:ph sz="half" idx="1"/>
          </p:nvPr>
        </p:nvSpPr>
        <p:spPr>
          <a:xfrm>
            <a:off x="395536" y="1527175"/>
            <a:ext cx="8424936" cy="4710113"/>
          </a:xfrm>
        </p:spPr>
        <p:txBody>
          <a:bodyPr>
            <a:noAutofit/>
          </a:bodyPr>
          <a:lstStyle/>
          <a:p>
            <a:pPr fontAlgn="auto">
              <a:spcAft>
                <a:spcPts val="0"/>
              </a:spcAft>
              <a:defRPr/>
            </a:pPr>
            <a:r>
              <a:rPr sz="2400" dirty="0"/>
              <a:t>網路管理機制</a:t>
            </a:r>
            <a:r>
              <a:rPr altLang="zh-TW" sz="2400" dirty="0"/>
              <a:t>：</a:t>
            </a:r>
          </a:p>
          <a:p>
            <a:pPr lvl="1" fontAlgn="auto">
              <a:spcAft>
                <a:spcPts val="0"/>
              </a:spcAft>
              <a:buFont typeface="Arial" pitchFamily="34" charset="0"/>
              <a:buChar char="–"/>
              <a:defRPr/>
            </a:pPr>
            <a:r>
              <a:rPr sz="2200" dirty="0"/>
              <a:t>完成「台灣學術網路</a:t>
            </a:r>
            <a:r>
              <a:rPr lang="en-US" altLang="zh-TW" sz="2200" dirty="0"/>
              <a:t>(</a:t>
            </a:r>
            <a:r>
              <a:rPr lang="en-US" altLang="zh-TW" sz="2200" dirty="0" err="1"/>
              <a:t>TANet</a:t>
            </a:r>
            <a:r>
              <a:rPr lang="en-US" altLang="zh-TW" sz="2200" dirty="0"/>
              <a:t>)</a:t>
            </a:r>
            <a:r>
              <a:rPr sz="2200" dirty="0"/>
              <a:t>區域網路中心加強網路頻寬管理及資訊安全」計畫頻寬管理設備</a:t>
            </a:r>
            <a:r>
              <a:rPr lang="en-US" altLang="zh-TW" sz="2200" dirty="0"/>
              <a:t>(Cisco</a:t>
            </a:r>
            <a:r>
              <a:rPr sz="2200" dirty="0"/>
              <a:t> </a:t>
            </a:r>
            <a:r>
              <a:rPr lang="en-US" altLang="zh-TW" sz="2200" dirty="0"/>
              <a:t>SCE8000)</a:t>
            </a:r>
            <a:r>
              <a:rPr sz="2200" dirty="0" err="1"/>
              <a:t>採購、安裝與驗收</a:t>
            </a:r>
            <a:r>
              <a:rPr sz="2200" dirty="0" smtClean="0"/>
              <a:t>。</a:t>
            </a:r>
            <a:r>
              <a:rPr lang="en-US" altLang="zh-TW" sz="2200" dirty="0" smtClean="0"/>
              <a:t>102/4/19</a:t>
            </a:r>
            <a:r>
              <a:rPr sz="2200" dirty="0"/>
              <a:t>完成設備上線運作，初期僅先觀察設備之穩定度，暫不進行流量管控。 </a:t>
            </a:r>
            <a:endParaRPr altLang="zh-TW" sz="2200" dirty="0"/>
          </a:p>
          <a:p>
            <a:pPr lvl="1" fontAlgn="auto">
              <a:spcAft>
                <a:spcPts val="0"/>
              </a:spcAft>
              <a:buFont typeface="Arial" pitchFamily="34" charset="0"/>
              <a:buChar char="–"/>
              <a:defRPr/>
            </a:pPr>
            <a:r>
              <a:rPr sz="2200" dirty="0"/>
              <a:t>新頻寬管理設備上線後，</a:t>
            </a:r>
            <a:r>
              <a:rPr altLang="zh-TW" sz="2200" dirty="0"/>
              <a:t>目前區網</a:t>
            </a:r>
            <a:r>
              <a:rPr sz="2200" dirty="0"/>
              <a:t>僅依</a:t>
            </a:r>
            <a:r>
              <a:rPr altLang="zh-TW" sz="2200" dirty="0"/>
              <a:t>彰化師範大學</a:t>
            </a:r>
            <a:r>
              <a:rPr sz="2200" dirty="0"/>
              <a:t>之</a:t>
            </a:r>
            <a:r>
              <a:rPr altLang="zh-TW" sz="2200" dirty="0"/>
              <a:t>申請</a:t>
            </a:r>
            <a:r>
              <a:rPr sz="2200" dirty="0"/>
              <a:t>進</a:t>
            </a:r>
            <a:r>
              <a:rPr altLang="zh-TW" sz="2200" dirty="0"/>
              <a:t>行流量管控措施</a:t>
            </a:r>
            <a:r>
              <a:rPr sz="2200" dirty="0"/>
              <a:t>。</a:t>
            </a:r>
            <a:endParaRPr lang="en-US" altLang="zh-TW" sz="2200" dirty="0"/>
          </a:p>
          <a:p>
            <a:pPr lvl="1" fontAlgn="auto">
              <a:spcAft>
                <a:spcPts val="0"/>
              </a:spcAft>
              <a:buFont typeface="Arial" pitchFamily="34" charset="0"/>
              <a:buChar char="–"/>
              <a:defRPr/>
            </a:pPr>
            <a:r>
              <a:rPr altLang="zh-TW" sz="2200" dirty="0"/>
              <a:t>資安管控的範圍以台中區網連線單位為管理區域，管控內容以本區網一致認同，並取得共識為管理要件，同時也提供個別需求不同的管理條件</a:t>
            </a:r>
            <a:r>
              <a:rPr lang="en-US" altLang="zh-TW" sz="2200" dirty="0"/>
              <a:t>(</a:t>
            </a:r>
            <a:r>
              <a:rPr altLang="zh-TW" sz="2200" dirty="0"/>
              <a:t>採各連線單位主動申請制</a:t>
            </a:r>
            <a:r>
              <a:rPr lang="en-US" altLang="zh-TW" sz="2200" dirty="0"/>
              <a:t>)</a:t>
            </a:r>
            <a:r>
              <a:rPr altLang="zh-TW" sz="2200" dirty="0"/>
              <a:t>。</a:t>
            </a:r>
          </a:p>
          <a:p>
            <a:pPr lvl="1" fontAlgn="auto">
              <a:spcAft>
                <a:spcPts val="0"/>
              </a:spcAft>
              <a:buFont typeface="Arial" pitchFamily="34" charset="0"/>
              <a:buChar char="–"/>
              <a:defRPr/>
            </a:pPr>
            <a:endParaRPr altLang="zh-TW"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65000"/>
                  </a:schemeClr>
                </a:solidFill>
                <a:latin typeface="+mn-lt"/>
                <a:ea typeface="標楷體" pitchFamily="65" charset="-120"/>
                <a:cs typeface="Tahoma" pitchFamily="34" charset="0"/>
              </a:rPr>
              <a:t>-5</a:t>
            </a:r>
            <a:endParaRPr sz="3600" dirty="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dirty="0" smtClean="0">
                <a:solidFill>
                  <a:schemeClr val="bg1">
                    <a:lumMod val="65000"/>
                  </a:schemeClr>
                </a:solidFill>
              </a:rPr>
              <a:t>推動</a:t>
            </a:r>
            <a:r>
              <a:rPr lang="zh-TW" altLang="en-US" dirty="0">
                <a:solidFill>
                  <a:schemeClr val="bg1">
                    <a:lumMod val="65000"/>
                  </a:schemeClr>
                </a:solidFill>
              </a:rPr>
              <a:t>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sz="3200" dirty="0">
                <a:solidFill>
                  <a:srgbClr val="FF0000"/>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dirty="0">
                <a:solidFill>
                  <a:schemeClr val="bg1">
                    <a:lumMod val="65000"/>
                  </a:schemeClr>
                </a:solidFill>
              </a:rPr>
              <a:t>綜合建議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54000"/>
            <a:ext cx="6810375" cy="1066800"/>
          </a:xfrm>
        </p:spPr>
        <p:txBody>
          <a:bodyPr>
            <a:normAutofit fontScale="90000"/>
          </a:bodyPr>
          <a:lstStyle/>
          <a:p>
            <a:pPr fontAlgn="auto">
              <a:spcAft>
                <a:spcPts val="0"/>
              </a:spcAft>
              <a:defRPr/>
            </a:pPr>
            <a:r>
              <a:rPr altLang="zh-TW" sz="4000" dirty="0" err="1" smtClean="0"/>
              <a:t>辦理教育訓練及</a:t>
            </a:r>
            <a:r>
              <a:rPr lang="zh-TW" altLang="en-US" sz="4000" dirty="0" smtClean="0"/>
              <a:t>推廣</a:t>
            </a:r>
            <a:r>
              <a:rPr altLang="zh-TW" sz="4000" dirty="0" err="1" smtClean="0"/>
              <a:t>活動情形</a:t>
            </a:r>
            <a:r>
              <a:rPr altLang="zh-TW" sz="3600" dirty="0" smtClean="0"/>
              <a:t/>
            </a:r>
            <a:br>
              <a:rPr altLang="zh-TW" sz="3600" dirty="0" smtClean="0"/>
            </a:br>
            <a:r>
              <a:rPr altLang="zh-TW" dirty="0" err="1" smtClean="0">
                <a:solidFill>
                  <a:srgbClr val="FF0000"/>
                </a:solidFill>
              </a:rPr>
              <a:t>辦理研討會及教育訓練活動</a:t>
            </a:r>
            <a:r>
              <a:rPr lang="en-US" altLang="zh-TW" sz="3100" dirty="0" smtClean="0">
                <a:solidFill>
                  <a:srgbClr val="FF0000"/>
                </a:solidFill>
              </a:rPr>
              <a:t>(1/3)</a:t>
            </a:r>
            <a:endParaRPr altLang="zh-TW" sz="3100" dirty="0">
              <a:solidFill>
                <a:srgbClr val="FF0000"/>
              </a:solidFill>
            </a:endParaRPr>
          </a:p>
        </p:txBody>
      </p:sp>
      <p:sp>
        <p:nvSpPr>
          <p:cNvPr id="5" name="內容版面配置區 4"/>
          <p:cNvSpPr>
            <a:spLocks noGrp="1"/>
          </p:cNvSpPr>
          <p:nvPr>
            <p:ph sz="half" idx="1"/>
          </p:nvPr>
        </p:nvSpPr>
        <p:spPr>
          <a:xfrm>
            <a:off x="468313" y="1412875"/>
            <a:ext cx="8424862" cy="4895850"/>
          </a:xfrm>
        </p:spPr>
        <p:txBody>
          <a:bodyPr>
            <a:noAutofit/>
          </a:bodyPr>
          <a:lstStyle/>
          <a:p>
            <a:pPr fontAlgn="auto">
              <a:spcAft>
                <a:spcPts val="0"/>
              </a:spcAft>
              <a:defRPr/>
            </a:pPr>
            <a:r>
              <a:rPr altLang="zh-TW" dirty="0"/>
              <a:t>辦理研討會及教育訓練活動次數 </a:t>
            </a:r>
            <a:r>
              <a:rPr lang="en-US" altLang="zh-TW" b="1" dirty="0" smtClean="0">
                <a:solidFill>
                  <a:srgbClr val="00B050"/>
                </a:solidFill>
              </a:rPr>
              <a:t>29</a:t>
            </a:r>
            <a:r>
              <a:rPr lang="en-US" altLang="zh-TW" dirty="0" smtClean="0"/>
              <a:t> </a:t>
            </a:r>
            <a:r>
              <a:rPr altLang="zh-TW" dirty="0"/>
              <a:t>場次。</a:t>
            </a:r>
            <a:r>
              <a:rPr lang="en-US" altLang="zh-TW" dirty="0"/>
              <a:t>(</a:t>
            </a:r>
            <a:r>
              <a:rPr altLang="zh-TW" dirty="0" err="1" smtClean="0"/>
              <a:t>包括網路管理</a:t>
            </a:r>
            <a:r>
              <a:rPr lang="zh-TW" altLang="en-US" dirty="0"/>
              <a:t>、 </a:t>
            </a:r>
            <a:r>
              <a:rPr lang="zh-TW" altLang="en-US" dirty="0" smtClean="0"/>
              <a:t>網路技術及個資</a:t>
            </a:r>
            <a:r>
              <a:rPr altLang="zh-TW" dirty="0" err="1" smtClean="0"/>
              <a:t>資安</a:t>
            </a:r>
            <a:r>
              <a:rPr lang="en-US" altLang="zh-TW" dirty="0" smtClean="0"/>
              <a:t>)</a:t>
            </a:r>
          </a:p>
          <a:p>
            <a:pPr fontAlgn="auto">
              <a:spcAft>
                <a:spcPts val="0"/>
              </a:spcAft>
              <a:defRPr/>
            </a:pPr>
            <a:r>
              <a:rPr lang="zh-TW" altLang="en-US" dirty="0" smtClean="0"/>
              <a:t>預定</a:t>
            </a:r>
            <a:r>
              <a:rPr lang="en-US" altLang="zh-TW" dirty="0" smtClean="0"/>
              <a:t>12</a:t>
            </a:r>
            <a:r>
              <a:rPr lang="zh-TW" altLang="en-US" dirty="0" smtClean="0"/>
              <a:t>月</a:t>
            </a:r>
            <a:r>
              <a:rPr lang="en-US" altLang="zh-TW" dirty="0" smtClean="0">
                <a:solidFill>
                  <a:srgbClr val="00B050"/>
                </a:solidFill>
              </a:rPr>
              <a:t>22~26</a:t>
            </a:r>
            <a:r>
              <a:rPr lang="zh-TW" altLang="en-US" dirty="0" smtClean="0"/>
              <a:t>日再辦理</a:t>
            </a:r>
            <a:r>
              <a:rPr lang="en-US" altLang="zh-TW" dirty="0" smtClean="0"/>
              <a:t>5</a:t>
            </a:r>
            <a:r>
              <a:rPr lang="zh-TW" altLang="en-US" dirty="0" smtClean="0"/>
              <a:t>天的「</a:t>
            </a:r>
            <a:r>
              <a:rPr lang="zh-TW" altLang="en-US" dirty="0" smtClean="0">
                <a:solidFill>
                  <a:srgbClr val="FF0000"/>
                </a:solidFill>
              </a:rPr>
              <a:t>個人資訊管理制度專業證照</a:t>
            </a:r>
            <a:r>
              <a:rPr lang="zh-TW" altLang="en-US" dirty="0" smtClean="0"/>
              <a:t>」</a:t>
            </a:r>
            <a:r>
              <a:rPr lang="en-US" altLang="zh-TW" dirty="0" smtClean="0"/>
              <a:t>(BS10012 LA)</a:t>
            </a:r>
            <a:r>
              <a:rPr lang="zh-TW" altLang="en-US" dirty="0" smtClean="0"/>
              <a:t>教育訓練課程</a:t>
            </a:r>
            <a:endParaRPr lang="en-US" altLang="zh-TW" dirty="0"/>
          </a:p>
          <a:p>
            <a:pPr fontAlgn="auto">
              <a:spcAft>
                <a:spcPts val="0"/>
              </a:spcAft>
              <a:defRPr/>
            </a:pPr>
            <a:r>
              <a:rPr altLang="zh-TW" dirty="0" err="1" smtClean="0"/>
              <a:t>網址</a:t>
            </a:r>
            <a:r>
              <a:rPr lang="zh-TW" altLang="en-US" dirty="0" smtClean="0"/>
              <a:t>一 </a:t>
            </a:r>
            <a:r>
              <a:rPr lang="en-US" altLang="zh-TW" dirty="0" smtClean="0">
                <a:hlinkClick r:id="rId3"/>
              </a:rPr>
              <a:t>http</a:t>
            </a:r>
            <a:r>
              <a:rPr lang="en-US" altLang="zh-TW" dirty="0">
                <a:hlinkClick r:id="rId3"/>
              </a:rPr>
              <a:t>://</a:t>
            </a:r>
            <a:r>
              <a:rPr lang="en-US" altLang="zh-TW" dirty="0" smtClean="0">
                <a:hlinkClick r:id="rId3"/>
              </a:rPr>
              <a:t>www.tcrc.edu.tw/seminar.php</a:t>
            </a:r>
            <a:endParaRPr lang="en-US" altLang="zh-TW" dirty="0" smtClean="0"/>
          </a:p>
          <a:p>
            <a:pPr fontAlgn="auto">
              <a:spcAft>
                <a:spcPts val="0"/>
              </a:spcAft>
              <a:defRPr/>
            </a:pPr>
            <a:r>
              <a:rPr lang="zh-TW" altLang="en-US" dirty="0" smtClean="0"/>
              <a:t>網址二 </a:t>
            </a:r>
            <a:r>
              <a:rPr lang="en-US" altLang="zh-TW" dirty="0" smtClean="0">
                <a:hlinkClick r:id="rId4"/>
              </a:rPr>
              <a:t>http</a:t>
            </a:r>
            <a:r>
              <a:rPr lang="en-US" altLang="zh-TW" dirty="0">
                <a:hlinkClick r:id="rId4"/>
              </a:rPr>
              <a:t>://</a:t>
            </a:r>
            <a:r>
              <a:rPr lang="en-US" altLang="zh-TW" dirty="0" smtClean="0">
                <a:hlinkClick r:id="rId4"/>
              </a:rPr>
              <a:t>www.tcrc.edu.tw/pdp.html</a:t>
            </a:r>
            <a:endParaRPr lang="en-US" altLang="zh-TW" dirty="0"/>
          </a:p>
          <a:p>
            <a:pPr fontAlgn="auto">
              <a:spcAft>
                <a:spcPts val="0"/>
              </a:spcAft>
              <a:defRPr/>
            </a:pPr>
            <a:r>
              <a:rPr altLang="zh-TW" dirty="0" err="1" smtClean="0"/>
              <a:t>講義下載</a:t>
            </a:r>
            <a:r>
              <a:rPr lang="zh-TW" altLang="en-US" dirty="0" smtClean="0"/>
              <a:t>、活動照片</a:t>
            </a:r>
            <a:r>
              <a:rPr altLang="zh-TW" dirty="0" err="1" smtClean="0"/>
              <a:t>或課程當日影音串流網址</a:t>
            </a:r>
            <a:r>
              <a:rPr altLang="zh-TW" dirty="0" err="1"/>
              <a:t>：</a:t>
            </a:r>
            <a:r>
              <a:rPr lang="en-US" altLang="zh-TW" dirty="0" err="1">
                <a:hlinkClick r:id="rId5"/>
              </a:rPr>
              <a:t>http</a:t>
            </a:r>
            <a:r>
              <a:rPr lang="en-US" altLang="zh-TW" dirty="0">
                <a:hlinkClick r:id="rId5"/>
              </a:rPr>
              <a:t>://</a:t>
            </a:r>
            <a:r>
              <a:rPr lang="en-US" altLang="zh-TW" dirty="0" err="1" smtClean="0">
                <a:hlinkClick r:id="rId5"/>
              </a:rPr>
              <a:t>www.tcrc.edu.tw</a:t>
            </a:r>
            <a:r>
              <a:rPr lang="en-US" altLang="zh-TW" dirty="0" smtClean="0">
                <a:hlinkClick r:id="rId5"/>
              </a:rPr>
              <a:t>/data103.html</a:t>
            </a:r>
            <a:endParaRPr sz="16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4175" y="307975"/>
            <a:ext cx="7140575" cy="996950"/>
          </a:xfrm>
        </p:spPr>
        <p:txBody>
          <a:bodyPr>
            <a:normAutofit fontScale="90000"/>
          </a:bodyPr>
          <a:lstStyle/>
          <a:p>
            <a:pPr fontAlgn="auto">
              <a:spcAft>
                <a:spcPts val="0"/>
              </a:spcAft>
              <a:defRPr/>
            </a:pPr>
            <a:r>
              <a:rPr altLang="zh-TW" sz="4000" dirty="0" err="1" smtClean="0"/>
              <a:t>辦理教育訓練及</a:t>
            </a:r>
            <a:r>
              <a:rPr lang="zh-TW" altLang="en-US" sz="4000" dirty="0" smtClean="0"/>
              <a:t>推廣</a:t>
            </a:r>
            <a:r>
              <a:rPr altLang="zh-TW" sz="4000" dirty="0" err="1" smtClean="0"/>
              <a:t>活動情形</a:t>
            </a:r>
            <a:r>
              <a:rPr altLang="zh-TW" sz="3600" dirty="0" smtClean="0"/>
              <a:t/>
            </a:r>
            <a:br>
              <a:rPr altLang="zh-TW" sz="3600" dirty="0" smtClean="0"/>
            </a:br>
            <a:r>
              <a:rPr altLang="zh-TW" sz="3600" dirty="0" err="1" smtClean="0">
                <a:solidFill>
                  <a:srgbClr val="FF0000"/>
                </a:solidFill>
              </a:rPr>
              <a:t>辦</a:t>
            </a:r>
            <a:r>
              <a:rPr altLang="zh-TW" dirty="0" err="1" smtClean="0">
                <a:solidFill>
                  <a:srgbClr val="FF0000"/>
                </a:solidFill>
              </a:rPr>
              <a:t>理研討會及教育訓練活動</a:t>
            </a:r>
            <a:r>
              <a:rPr lang="en-US" altLang="zh-TW" dirty="0" smtClean="0">
                <a:solidFill>
                  <a:srgbClr val="FF0000"/>
                </a:solidFill>
              </a:rPr>
              <a:t>(2/3)</a:t>
            </a:r>
            <a:endParaRPr dirty="0">
              <a:solidFill>
                <a:srgbClr val="00B050"/>
              </a:solidFill>
            </a:endParaRPr>
          </a:p>
        </p:txBody>
      </p:sp>
      <p:graphicFrame>
        <p:nvGraphicFramePr>
          <p:cNvPr id="5" name="內容版面配置區 4"/>
          <p:cNvGraphicFramePr>
            <a:graphicFrameLocks noGrp="1"/>
          </p:cNvGraphicFramePr>
          <p:nvPr>
            <p:ph sz="half" idx="1"/>
            <p:extLst>
              <p:ext uri="{D42A27DB-BD31-4B8C-83A1-F6EECF244321}">
                <p14:modId xmlns:p14="http://schemas.microsoft.com/office/powerpoint/2010/main" val="3663327222"/>
              </p:ext>
            </p:extLst>
          </p:nvPr>
        </p:nvGraphicFramePr>
        <p:xfrm>
          <a:off x="403890" y="1598132"/>
          <a:ext cx="8474296" cy="4924950"/>
        </p:xfrm>
        <a:graphic>
          <a:graphicData uri="http://schemas.openxmlformats.org/drawingml/2006/table">
            <a:tbl>
              <a:tblPr firstRow="1" bandRow="1">
                <a:tableStyleId>{5C22544A-7EE6-4342-B048-85BDC9FD1C3A}</a:tableStyleId>
              </a:tblPr>
              <a:tblGrid>
                <a:gridCol w="562469"/>
                <a:gridCol w="4733797"/>
                <a:gridCol w="1009402"/>
                <a:gridCol w="1541307"/>
                <a:gridCol w="627321"/>
              </a:tblGrid>
              <a:tr h="542235">
                <a:tc gridSpan="5">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800" b="0" kern="1200" dirty="0" smtClean="0">
                          <a:solidFill>
                            <a:schemeClr val="tx1">
                              <a:lumMod val="75000"/>
                              <a:lumOff val="25000"/>
                            </a:schemeClr>
                          </a:solidFill>
                          <a:latin typeface="+mj-ea"/>
                          <a:ea typeface="+mj-ea"/>
                          <a:cs typeface="+mn-cs"/>
                        </a:rPr>
                        <a:t>研討會相關網址：</a:t>
                      </a:r>
                      <a:r>
                        <a:rPr lang="en-US" altLang="zh-TW" sz="2000" kern="1200" dirty="0" smtClean="0">
                          <a:solidFill>
                            <a:schemeClr val="tx1">
                              <a:lumMod val="75000"/>
                              <a:lumOff val="25000"/>
                            </a:schemeClr>
                          </a:solidFill>
                          <a:latin typeface="+mj-ea"/>
                          <a:ea typeface="+mj-ea"/>
                          <a:cs typeface="+mn-cs"/>
                          <a:hlinkClick r:id="rId3"/>
                        </a:rPr>
                        <a:t>http://www.tcrc.edu.tw/seminar.php</a:t>
                      </a:r>
                      <a:endParaRPr lang="zh-TW" altLang="zh-TW" sz="2000" kern="1200" dirty="0" smtClean="0">
                        <a:solidFill>
                          <a:schemeClr val="tx1">
                            <a:lumMod val="75000"/>
                            <a:lumOff val="25000"/>
                          </a:schemeClr>
                        </a:solidFill>
                        <a:latin typeface="+mj-ea"/>
                        <a:ea typeface="+mj-ea"/>
                        <a:cs typeface="+mn-cs"/>
                      </a:endParaRPr>
                    </a:p>
                  </a:txBody>
                  <a:tcPr marT="45717" marB="45717">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2235">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200" dirty="0" smtClean="0">
                          <a:solidFill>
                            <a:schemeClr val="tx1">
                              <a:lumMod val="75000"/>
                              <a:lumOff val="25000"/>
                            </a:schemeClr>
                          </a:solidFill>
                          <a:latin typeface="+mj-ea"/>
                          <a:ea typeface="+mj-ea"/>
                          <a:cs typeface="+mn-cs"/>
                        </a:rPr>
                        <a:t>「</a:t>
                      </a:r>
                      <a:r>
                        <a:rPr lang="en-US" altLang="zh-TW" sz="2800" b="1" kern="1200" dirty="0" smtClean="0">
                          <a:solidFill>
                            <a:schemeClr val="tx1">
                              <a:lumMod val="75000"/>
                              <a:lumOff val="25000"/>
                            </a:schemeClr>
                          </a:solidFill>
                          <a:latin typeface="+mj-ea"/>
                          <a:ea typeface="+mj-ea"/>
                          <a:cs typeface="+mn-cs"/>
                        </a:rPr>
                        <a:t>103</a:t>
                      </a:r>
                      <a:r>
                        <a:rPr lang="zh-TW" altLang="zh-TW" sz="2800" b="1" kern="1200" dirty="0" smtClean="0">
                          <a:solidFill>
                            <a:schemeClr val="tx1">
                              <a:lumMod val="75000"/>
                              <a:lumOff val="25000"/>
                            </a:schemeClr>
                          </a:solidFill>
                          <a:latin typeface="+mj-ea"/>
                          <a:ea typeface="+mj-ea"/>
                          <a:cs typeface="+mn-cs"/>
                        </a:rPr>
                        <a:t>年度</a:t>
                      </a:r>
                      <a:r>
                        <a:rPr lang="zh-TW" altLang="en-US" sz="2800" b="1" kern="1200" dirty="0" smtClean="0">
                          <a:solidFill>
                            <a:schemeClr val="tx1">
                              <a:lumMod val="75000"/>
                              <a:lumOff val="25000"/>
                            </a:schemeClr>
                          </a:solidFill>
                          <a:latin typeface="+mj-ea"/>
                          <a:ea typeface="+mj-ea"/>
                          <a:cs typeface="+mn-cs"/>
                        </a:rPr>
                        <a:t>臺</a:t>
                      </a:r>
                      <a:r>
                        <a:rPr lang="zh-TW" altLang="zh-TW" sz="2800" b="1" kern="1200" dirty="0" smtClean="0">
                          <a:solidFill>
                            <a:schemeClr val="tx1">
                              <a:lumMod val="75000"/>
                              <a:lumOff val="25000"/>
                            </a:schemeClr>
                          </a:solidFill>
                          <a:latin typeface="+mj-ea"/>
                          <a:ea typeface="+mj-ea"/>
                          <a:cs typeface="+mn-cs"/>
                        </a:rPr>
                        <a:t>中區網</a:t>
                      </a:r>
                      <a:r>
                        <a:rPr lang="zh-TW" altLang="zh-TW" sz="2800" b="1" kern="1200" dirty="0" smtClean="0">
                          <a:solidFill>
                            <a:srgbClr val="00B050"/>
                          </a:solidFill>
                          <a:latin typeface="+mj-ea"/>
                          <a:ea typeface="+mj-ea"/>
                          <a:cs typeface="+mn-cs"/>
                        </a:rPr>
                        <a:t>資訊安全</a:t>
                      </a:r>
                      <a:r>
                        <a:rPr lang="zh-TW" altLang="zh-TW" sz="2800" b="1" kern="1200" dirty="0" smtClean="0">
                          <a:solidFill>
                            <a:schemeClr val="tx1">
                              <a:lumMod val="75000"/>
                              <a:lumOff val="25000"/>
                            </a:schemeClr>
                          </a:solidFill>
                          <a:latin typeface="+mj-ea"/>
                          <a:ea typeface="+mj-ea"/>
                          <a:cs typeface="+mn-cs"/>
                        </a:rPr>
                        <a:t>研討會」</a:t>
                      </a:r>
                      <a:endParaRPr lang="zh-TW" altLang="zh-TW" sz="2800" dirty="0" smtClean="0">
                        <a:solidFill>
                          <a:schemeClr val="tx1">
                            <a:lumMod val="75000"/>
                            <a:lumOff val="25000"/>
                          </a:schemeClr>
                        </a:solidFill>
                        <a:latin typeface="+mj-ea"/>
                        <a:ea typeface="+mj-ea"/>
                      </a:endParaRPr>
                    </a:p>
                  </a:txBody>
                  <a:tcPr marT="45717" marB="45717">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r>
              <a:tr h="548601">
                <a:tc>
                  <a:txBody>
                    <a:bodyPr/>
                    <a:lstStyle/>
                    <a:p>
                      <a:pPr algn="ctr" rtl="0" fontAlgn="t"/>
                      <a:r>
                        <a:rPr lang="zh-TW" sz="1800" b="1" dirty="0">
                          <a:latin typeface="+mj-ea"/>
                          <a:ea typeface="+mj-ea"/>
                        </a:rPr>
                        <a:t>場次</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研習課程主題</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講師</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職稱</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1800" b="1" dirty="0">
                          <a:latin typeface="+mj-ea"/>
                          <a:ea typeface="+mj-ea"/>
                        </a:rPr>
                        <a:t>參加人數</a:t>
                      </a:r>
                      <a:r>
                        <a:rPr lang="zh-TW" sz="1800" dirty="0">
                          <a:latin typeface="+mj-ea"/>
                          <a:ea typeface="+mj-ea"/>
                        </a:rPr>
                        <a:t> </a:t>
                      </a:r>
                    </a:p>
                  </a:txBody>
                  <a:tcPr marL="0" marR="0" marT="0" marB="0" anchor="ctr">
                    <a:solidFill>
                      <a:schemeClr val="accent1">
                        <a:alpha val="82000"/>
                      </a:schemeClr>
                    </a:solidFill>
                  </a:tcPr>
                </a:tc>
              </a:tr>
              <a:tr h="548640">
                <a:tc>
                  <a:txBody>
                    <a:bodyPr/>
                    <a:lstStyle/>
                    <a:p>
                      <a:pPr algn="ctr"/>
                      <a:r>
                        <a:rPr lang="en-US" altLang="zh-TW" sz="1800" b="0" dirty="0" smtClean="0">
                          <a:latin typeface="+mj-ea"/>
                          <a:ea typeface="+mj-ea"/>
                          <a:cs typeface="Arial" pitchFamily="34" charset="0"/>
                        </a:rPr>
                        <a:t>1</a:t>
                      </a:r>
                      <a:endParaRPr lang="zh-TW" altLang="en-US" sz="1800" b="0" dirty="0">
                        <a:latin typeface="+mj-ea"/>
                        <a:ea typeface="+mj-ea"/>
                        <a:cs typeface="Arial" pitchFamily="34" charset="0"/>
                      </a:endParaRPr>
                    </a:p>
                  </a:txBody>
                  <a:tcPr marL="91426" marR="91426" marT="45731" marB="45731" anchor="ctr"/>
                </a:tc>
                <a:tc>
                  <a:txBody>
                    <a:bodyPr/>
                    <a:lstStyle/>
                    <a:p>
                      <a:pPr algn="just">
                        <a:spcAft>
                          <a:spcPts val="0"/>
                        </a:spcAft>
                      </a:pPr>
                      <a:r>
                        <a:rPr lang="zh-TW" altLang="en-US" sz="1700" u="none" strike="noStrike" kern="100" dirty="0" smtClean="0">
                          <a:solidFill>
                            <a:schemeClr val="tx1"/>
                          </a:solidFill>
                          <a:latin typeface="+mj-ea"/>
                          <a:ea typeface="+mj-ea"/>
                          <a:cs typeface="Arial"/>
                        </a:rPr>
                        <a:t>個人資料管理系統內部稽核規劃與管理</a:t>
                      </a:r>
                      <a:r>
                        <a:rPr lang="en-US" altLang="zh-TW" sz="1700" u="none" strike="noStrike" kern="100" dirty="0" smtClean="0">
                          <a:solidFill>
                            <a:schemeClr val="tx1"/>
                          </a:solidFill>
                          <a:latin typeface="+mj-ea"/>
                          <a:ea typeface="+mj-ea"/>
                          <a:cs typeface="Arial"/>
                        </a:rPr>
                        <a:t>(I)</a:t>
                      </a:r>
                      <a:endParaRPr lang="zh-TW" altLang="en-US" sz="1700" u="none" strike="noStrike" kern="100" dirty="0" smtClean="0">
                        <a:solidFill>
                          <a:schemeClr val="tx1"/>
                        </a:solidFill>
                        <a:latin typeface="+mj-ea"/>
                        <a:ea typeface="+mj-ea"/>
                        <a:cs typeface="Arial"/>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8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mj-ea"/>
                          <a:ea typeface="+mj-ea"/>
                        </a:rPr>
                        <a:t>NII</a:t>
                      </a:r>
                      <a:r>
                        <a:rPr lang="zh-TW" altLang="en-US" sz="1800" dirty="0" smtClean="0">
                          <a:latin typeface="+mj-ea"/>
                          <a:ea typeface="+mj-ea"/>
                        </a:rPr>
                        <a:t> 經理</a:t>
                      </a:r>
                      <a:endParaRPr lang="zh-TW" altLang="en-US" sz="1800" dirty="0">
                        <a:latin typeface="+mj-ea"/>
                        <a:ea typeface="+mj-ea"/>
                      </a:endParaRPr>
                    </a:p>
                  </a:txBody>
                  <a:tcPr marL="91426" marR="91426" marT="45731" marB="45731" anchor="ctr"/>
                </a:tc>
                <a:tc>
                  <a:txBody>
                    <a:bodyPr/>
                    <a:lstStyle/>
                    <a:p>
                      <a:pPr algn="ctr"/>
                      <a:r>
                        <a:rPr lang="en-US" altLang="zh-TW" sz="1800" b="1" dirty="0" smtClean="0">
                          <a:latin typeface="+mj-ea"/>
                          <a:ea typeface="+mj-ea"/>
                          <a:cs typeface="Arial" pitchFamily="34" charset="0"/>
                        </a:rPr>
                        <a:t>70</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0" dirty="0" smtClean="0">
                          <a:latin typeface="+mj-ea"/>
                          <a:ea typeface="+mj-ea"/>
                          <a:cs typeface="Arial" pitchFamily="34" charset="0"/>
                        </a:rPr>
                        <a:t>2</a:t>
                      </a:r>
                      <a:endParaRPr lang="zh-TW" altLang="en-US" sz="1800" b="0"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700" u="none" strike="noStrike" kern="100" dirty="0" smtClean="0">
                          <a:solidFill>
                            <a:schemeClr val="tx1"/>
                          </a:solidFill>
                          <a:latin typeface="+mj-ea"/>
                          <a:ea typeface="+mn-ea"/>
                          <a:cs typeface="Arial"/>
                        </a:rPr>
                        <a:t>個人資料管理系統內部稽核規劃與管理</a:t>
                      </a:r>
                      <a:r>
                        <a:rPr lang="en-US" altLang="zh-TW" sz="1700" u="none" strike="noStrike" kern="100" dirty="0" smtClean="0">
                          <a:solidFill>
                            <a:schemeClr val="tx1"/>
                          </a:solidFill>
                          <a:latin typeface="+mj-ea"/>
                          <a:ea typeface="+mj-ea"/>
                          <a:cs typeface="Arial"/>
                        </a:rPr>
                        <a:t>(II)</a:t>
                      </a:r>
                      <a:endParaRPr lang="zh-TW" sz="1700" u="none" strike="noStrike" kern="100" dirty="0" smtClean="0">
                        <a:solidFill>
                          <a:schemeClr val="tx1"/>
                        </a:solidFill>
                        <a:latin typeface="+mj-ea"/>
                        <a:ea typeface="+mj-ea"/>
                        <a:cs typeface="Arial"/>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6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mj-ea"/>
                          <a:ea typeface="+mj-ea"/>
                        </a:rPr>
                        <a:t>NII</a:t>
                      </a:r>
                      <a:r>
                        <a:rPr lang="zh-TW" altLang="en-US" sz="1800" dirty="0" smtClean="0">
                          <a:latin typeface="+mj-ea"/>
                          <a:ea typeface="+mj-ea"/>
                        </a:rPr>
                        <a:t> 經理</a:t>
                      </a:r>
                      <a:endParaRPr lang="zh-TW" altLang="en-US" sz="1800" dirty="0">
                        <a:latin typeface="+mj-ea"/>
                        <a:ea typeface="+mj-ea"/>
                      </a:endParaRPr>
                    </a:p>
                  </a:txBody>
                  <a:tcPr marL="91426" marR="91426" marT="45731" marB="45731" anchor="ctr"/>
                </a:tc>
                <a:tc>
                  <a:txBody>
                    <a:bodyPr/>
                    <a:lstStyle/>
                    <a:p>
                      <a:pPr algn="ctr"/>
                      <a:r>
                        <a:rPr lang="en-US" altLang="zh-TW" sz="1800" b="1" dirty="0" smtClean="0">
                          <a:latin typeface="+mj-ea"/>
                          <a:ea typeface="+mj-ea"/>
                          <a:cs typeface="Arial" pitchFamily="34" charset="0"/>
                        </a:rPr>
                        <a:t>161</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0" dirty="0" smtClean="0">
                          <a:latin typeface="+mj-ea"/>
                          <a:ea typeface="+mj-ea"/>
                          <a:cs typeface="Arial" pitchFamily="34" charset="0"/>
                        </a:rPr>
                        <a:t>3</a:t>
                      </a:r>
                      <a:endParaRPr lang="zh-TW" altLang="en-US" sz="1800" b="0"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700" u="none" strike="noStrike" kern="100" dirty="0" smtClean="0">
                          <a:solidFill>
                            <a:schemeClr val="tx1"/>
                          </a:solidFill>
                          <a:latin typeface="+mj-ea"/>
                          <a:ea typeface="+mn-ea"/>
                          <a:cs typeface="Arial"/>
                        </a:rPr>
                        <a:t>電子郵件暨駭客社交工程攻擊與防禦</a:t>
                      </a:r>
                      <a:r>
                        <a:rPr lang="en-US" altLang="zh-TW" sz="1700" u="none" strike="noStrike" kern="100" dirty="0" smtClean="0">
                          <a:solidFill>
                            <a:schemeClr val="tx1"/>
                          </a:solidFill>
                          <a:latin typeface="+mj-ea"/>
                          <a:ea typeface="+mn-ea"/>
                          <a:cs typeface="Arial"/>
                        </a:rPr>
                        <a:t>(I)</a:t>
                      </a:r>
                      <a:endParaRPr lang="zh-TW" altLang="zh-TW" sz="1700" u="none" strike="noStrike" kern="100" dirty="0" smtClean="0">
                        <a:solidFill>
                          <a:schemeClr val="tx1"/>
                        </a:solidFill>
                        <a:latin typeface="+mj-ea"/>
                        <a:ea typeface="+mn-ea"/>
                        <a:cs typeface="Arial"/>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8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latin typeface="+mj-ea"/>
                          <a:ea typeface="+mj-ea"/>
                          <a:cs typeface="+mn-cs"/>
                        </a:rPr>
                        <a:t>NII</a:t>
                      </a:r>
                      <a:r>
                        <a:rPr lang="zh-TW" altLang="en-US" sz="1800" kern="1200" dirty="0" smtClean="0">
                          <a:solidFill>
                            <a:schemeClr val="dk1"/>
                          </a:solidFill>
                          <a:latin typeface="+mj-ea"/>
                          <a:ea typeface="+mj-ea"/>
                          <a:cs typeface="+mn-cs"/>
                        </a:rPr>
                        <a:t> 經理</a:t>
                      </a:r>
                      <a:endParaRPr lang="zh-TW" altLang="en-US" sz="1800" kern="1200" dirty="0">
                        <a:solidFill>
                          <a:schemeClr val="dk1"/>
                        </a:solidFill>
                        <a:latin typeface="+mj-ea"/>
                        <a:ea typeface="+mj-ea"/>
                        <a:cs typeface="+mn-cs"/>
                      </a:endParaRPr>
                    </a:p>
                  </a:txBody>
                  <a:tcPr marL="91426" marR="91426" marT="45731" marB="45731" anchor="ctr"/>
                </a:tc>
                <a:tc>
                  <a:txBody>
                    <a:bodyPr/>
                    <a:lstStyle/>
                    <a:p>
                      <a:pPr algn="ctr"/>
                      <a:r>
                        <a:rPr lang="en-US" altLang="zh-TW" sz="1800" b="1" dirty="0" smtClean="0">
                          <a:latin typeface="+mj-ea"/>
                          <a:ea typeface="+mj-ea"/>
                          <a:cs typeface="Arial" pitchFamily="34" charset="0"/>
                        </a:rPr>
                        <a:t>41</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0" dirty="0" smtClean="0">
                          <a:latin typeface="+mj-ea"/>
                          <a:ea typeface="+mj-ea"/>
                          <a:cs typeface="Arial" pitchFamily="34" charset="0"/>
                        </a:rPr>
                        <a:t>4</a:t>
                      </a:r>
                      <a:endParaRPr lang="zh-TW" altLang="en-US" sz="1800" b="0"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700" u="none" strike="noStrike" kern="100" dirty="0" smtClean="0">
                          <a:solidFill>
                            <a:schemeClr val="tx1"/>
                          </a:solidFill>
                          <a:latin typeface="+mj-ea"/>
                          <a:ea typeface="+mn-ea"/>
                          <a:cs typeface="Arial"/>
                        </a:rPr>
                        <a:t>電子郵件暨駭客社交工程攻擊與防禦</a:t>
                      </a:r>
                      <a:r>
                        <a:rPr lang="en-US" altLang="zh-TW" sz="1700" u="none" strike="noStrike" kern="100" dirty="0" smtClean="0">
                          <a:solidFill>
                            <a:schemeClr val="tx1"/>
                          </a:solidFill>
                          <a:latin typeface="+mj-ea"/>
                          <a:ea typeface="+mn-ea"/>
                          <a:cs typeface="Arial"/>
                        </a:rPr>
                        <a:t>(II)</a:t>
                      </a:r>
                      <a:endParaRPr lang="zh-TW" sz="1700" kern="100" dirty="0">
                        <a:solidFill>
                          <a:schemeClr val="tx1"/>
                        </a:solidFill>
                        <a:latin typeface="+mj-ea"/>
                        <a:ea typeface="+mj-ea"/>
                        <a:cs typeface="Times New Roman"/>
                      </a:endParaRPr>
                    </a:p>
                  </a:txBody>
                  <a:tcPr marL="17777" marR="17777" marT="0" marB="0" anchor="ctr"/>
                </a:tc>
                <a:tc>
                  <a:txBody>
                    <a:bodyPr/>
                    <a:lstStyle/>
                    <a:p>
                      <a:pPr algn="ctr"/>
                      <a:r>
                        <a:rPr lang="zh-TW" altLang="zh-TW" sz="1800" kern="1200" dirty="0" smtClean="0">
                          <a:solidFill>
                            <a:schemeClr val="dk1"/>
                          </a:solidFill>
                          <a:latin typeface="+mj-ea"/>
                          <a:ea typeface="+mj-ea"/>
                          <a:cs typeface="+mn-cs"/>
                        </a:rPr>
                        <a:t>王吉祥</a:t>
                      </a:r>
                      <a:endParaRPr lang="zh-TW" altLang="en-US" sz="1600" dirty="0">
                        <a:latin typeface="+mj-ea"/>
                        <a:ea typeface="+mj-ea"/>
                      </a:endParaRPr>
                    </a:p>
                  </a:txBody>
                  <a:tcPr marL="91426" marR="91426"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latin typeface="+mj-ea"/>
                          <a:ea typeface="+mj-ea"/>
                          <a:cs typeface="+mn-cs"/>
                        </a:rPr>
                        <a:t>NII</a:t>
                      </a:r>
                      <a:r>
                        <a:rPr lang="zh-TW" altLang="en-US" sz="1800" kern="1200" dirty="0" smtClean="0">
                          <a:solidFill>
                            <a:schemeClr val="dk1"/>
                          </a:solidFill>
                          <a:latin typeface="+mj-ea"/>
                          <a:ea typeface="+mj-ea"/>
                          <a:cs typeface="+mn-cs"/>
                        </a:rPr>
                        <a:t> 經理</a:t>
                      </a:r>
                      <a:endParaRPr lang="zh-TW" altLang="en-US" sz="1800" kern="1200" dirty="0">
                        <a:solidFill>
                          <a:schemeClr val="dk1"/>
                        </a:solidFill>
                        <a:latin typeface="+mj-ea"/>
                        <a:ea typeface="+mj-ea"/>
                        <a:cs typeface="+mn-cs"/>
                      </a:endParaRPr>
                    </a:p>
                  </a:txBody>
                  <a:tcPr marL="91426" marR="91426" marT="45731" marB="45731" anchor="ctr"/>
                </a:tc>
                <a:tc>
                  <a:txBody>
                    <a:bodyPr/>
                    <a:lstStyle/>
                    <a:p>
                      <a:pPr algn="ctr"/>
                      <a:r>
                        <a:rPr lang="en-US" altLang="zh-TW" sz="1800" b="1" dirty="0" smtClean="0">
                          <a:latin typeface="+mj-ea"/>
                          <a:ea typeface="+mj-ea"/>
                          <a:cs typeface="Arial" pitchFamily="34" charset="0"/>
                        </a:rPr>
                        <a:t>84</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0" dirty="0" smtClean="0">
                          <a:latin typeface="+mj-ea"/>
                          <a:ea typeface="+mj-ea"/>
                          <a:cs typeface="Arial" pitchFamily="34" charset="0"/>
                        </a:rPr>
                        <a:t>5</a:t>
                      </a:r>
                      <a:endParaRPr lang="zh-TW" altLang="en-US" sz="1800" b="0" dirty="0">
                        <a:latin typeface="+mj-ea"/>
                        <a:ea typeface="+mj-ea"/>
                        <a:cs typeface="Arial" pitchFamily="34" charset="0"/>
                      </a:endParaRPr>
                    </a:p>
                  </a:txBody>
                  <a:tcPr marL="91426" marR="91426" marT="45731" marB="45731" anchor="ctr"/>
                </a:tc>
                <a:tc>
                  <a:txBody>
                    <a:bodyPr/>
                    <a:lstStyle/>
                    <a:p>
                      <a:pPr marL="0" algn="just" defTabSz="914400" rtl="0" eaLnBrk="1" latinLnBrk="0" hangingPunct="1">
                        <a:spcAft>
                          <a:spcPts val="0"/>
                        </a:spcAft>
                      </a:pPr>
                      <a:r>
                        <a:rPr lang="en-US" altLang="zh-TW" dirty="0" smtClean="0"/>
                        <a:t>IPv6</a:t>
                      </a:r>
                      <a:r>
                        <a:rPr lang="zh-TW" altLang="en-US" dirty="0" smtClean="0"/>
                        <a:t>網路技術及伺服器</a:t>
                      </a:r>
                      <a:r>
                        <a:rPr lang="en-US" altLang="zh-TW" dirty="0" smtClean="0"/>
                        <a:t>(DNSSEC)</a:t>
                      </a:r>
                      <a:r>
                        <a:rPr lang="zh-TW" altLang="en-US" dirty="0" smtClean="0"/>
                        <a:t>架設實務</a:t>
                      </a:r>
                      <a:r>
                        <a:rPr lang="en-US" altLang="zh-TW" dirty="0" smtClean="0"/>
                        <a:t>(</a:t>
                      </a:r>
                      <a:r>
                        <a:rPr lang="zh-TW" altLang="en-US" dirty="0" smtClean="0"/>
                        <a:t>下</a:t>
                      </a:r>
                      <a:r>
                        <a:rPr lang="en-US" altLang="zh-TW" dirty="0" smtClean="0"/>
                        <a:t>)</a:t>
                      </a:r>
                      <a:endParaRPr lang="zh-TW" sz="1800" kern="100" dirty="0" smtClean="0">
                        <a:solidFill>
                          <a:schemeClr val="tx1"/>
                        </a:solidFill>
                        <a:latin typeface="+mj-ea"/>
                        <a:ea typeface="+mj-ea"/>
                        <a:cs typeface="Times New Roman"/>
                      </a:endParaRPr>
                    </a:p>
                  </a:txBody>
                  <a:tcPr marL="17777" marR="17777" marT="0" marB="0" anchor="ctr"/>
                </a:tc>
                <a:tc>
                  <a:txBody>
                    <a:bodyPr/>
                    <a:lstStyle/>
                    <a:p>
                      <a:pPr algn="ctr"/>
                      <a:r>
                        <a:rPr lang="zh-TW" altLang="en-US" sz="1800" kern="1200" dirty="0" smtClean="0">
                          <a:solidFill>
                            <a:schemeClr val="dk1"/>
                          </a:solidFill>
                          <a:latin typeface="+mj-ea"/>
                          <a:ea typeface="+mj-ea"/>
                          <a:cs typeface="+mn-cs"/>
                        </a:rPr>
                        <a:t>蔡更達</a:t>
                      </a:r>
                      <a:endParaRPr lang="zh-TW" altLang="en-US" sz="1800" dirty="0">
                        <a:latin typeface="+mj-ea"/>
                        <a:ea typeface="+mj-ea"/>
                      </a:endParaRPr>
                    </a:p>
                  </a:txBody>
                  <a:tcPr marL="91426" marR="91426" marT="45731" marB="45731" anchor="ctr"/>
                </a:tc>
                <a:tc>
                  <a:txBody>
                    <a:bodyPr/>
                    <a:lstStyle/>
                    <a:p>
                      <a:r>
                        <a:rPr lang="en-US" altLang="zh-TW" sz="1800" dirty="0" smtClean="0">
                          <a:latin typeface="+mj-ea"/>
                          <a:ea typeface="+mj-ea"/>
                        </a:rPr>
                        <a:t>TWNIC</a:t>
                      </a:r>
                      <a:r>
                        <a:rPr lang="zh-TW" altLang="en-US" sz="1800" dirty="0" smtClean="0">
                          <a:latin typeface="+mj-ea"/>
                          <a:ea typeface="+mj-ea"/>
                        </a:rPr>
                        <a:t>講師</a:t>
                      </a:r>
                      <a:endParaRPr lang="zh-TW" altLang="en-US" sz="1800" dirty="0">
                        <a:latin typeface="+mj-ea"/>
                        <a:ea typeface="+mj-ea"/>
                      </a:endParaRPr>
                    </a:p>
                  </a:txBody>
                  <a:tcPr marL="91426" marR="91426" marT="45731" marB="45731" anchor="ctr"/>
                </a:tc>
                <a:tc>
                  <a:txBody>
                    <a:bodyPr/>
                    <a:lstStyle/>
                    <a:p>
                      <a:pPr algn="ctr"/>
                      <a:r>
                        <a:rPr lang="en-US" altLang="zh-TW" sz="1800" b="1" dirty="0" smtClean="0">
                          <a:latin typeface="+mj-ea"/>
                          <a:ea typeface="+mj-ea"/>
                          <a:cs typeface="Arial" pitchFamily="34" charset="0"/>
                        </a:rPr>
                        <a:t>30</a:t>
                      </a:r>
                      <a:endParaRPr lang="zh-TW" altLang="en-US" sz="1800" b="1" dirty="0">
                        <a:latin typeface="+mj-ea"/>
                        <a:ea typeface="+mj-ea"/>
                        <a:cs typeface="Arial" pitchFamily="34" charset="0"/>
                      </a:endParaRPr>
                    </a:p>
                  </a:txBody>
                  <a:tcPr marL="91426" marR="91426" marT="45731" marB="45731" anchor="ctr"/>
                </a:tc>
              </a:tr>
              <a:tr h="548640">
                <a:tc>
                  <a:txBody>
                    <a:bodyPr/>
                    <a:lstStyle/>
                    <a:p>
                      <a:pPr algn="ctr"/>
                      <a:r>
                        <a:rPr lang="en-US" altLang="zh-TW" sz="1800" b="0" dirty="0" smtClean="0">
                          <a:latin typeface="+mj-ea"/>
                          <a:ea typeface="+mj-ea"/>
                          <a:cs typeface="Arial" pitchFamily="34" charset="0"/>
                        </a:rPr>
                        <a:t>6</a:t>
                      </a:r>
                      <a:endParaRPr lang="zh-TW" altLang="en-US" sz="1800" b="0" dirty="0">
                        <a:latin typeface="+mj-ea"/>
                        <a:ea typeface="+mj-ea"/>
                        <a:cs typeface="Arial" pitchFamily="34" charset="0"/>
                      </a:endParaRPr>
                    </a:p>
                  </a:txBody>
                  <a:tcPr marL="91426" marR="91426" marT="45731" marB="4573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latin typeface="+mn-lt"/>
                          <a:ea typeface="+mn-ea"/>
                          <a:cs typeface="+mn-cs"/>
                        </a:rPr>
                        <a:t>舉辦教育部個資計畫全台巡迴教育訓練</a:t>
                      </a:r>
                      <a:r>
                        <a:rPr lang="zh-TW" altLang="en-US" sz="1800" kern="1200" dirty="0" smtClean="0">
                          <a:solidFill>
                            <a:schemeClr val="dk1"/>
                          </a:solidFill>
                          <a:latin typeface="+mn-lt"/>
                          <a:ea typeface="+mn-ea"/>
                          <a:cs typeface="+mn-cs"/>
                        </a:rPr>
                        <a:t>，</a:t>
                      </a:r>
                      <a:r>
                        <a:rPr lang="zh-TW" altLang="zh-TW" sz="1800" kern="1200" dirty="0" smtClean="0">
                          <a:solidFill>
                            <a:schemeClr val="dk1"/>
                          </a:solidFill>
                          <a:latin typeface="+mn-lt"/>
                          <a:ea typeface="+mn-ea"/>
                          <a:cs typeface="+mn-cs"/>
                        </a:rPr>
                        <a:t>分北、中、南、東</a:t>
                      </a:r>
                      <a:r>
                        <a:rPr lang="zh-TW" altLang="en-US" sz="1800" kern="1200" dirty="0" smtClean="0">
                          <a:solidFill>
                            <a:schemeClr val="dk1"/>
                          </a:solidFill>
                          <a:latin typeface="+mn-lt"/>
                          <a:ea typeface="+mn-ea"/>
                          <a:cs typeface="+mn-cs"/>
                        </a:rPr>
                        <a:t>四區，</a:t>
                      </a:r>
                      <a:r>
                        <a:rPr lang="zh-TW" altLang="zh-TW" sz="1800" kern="1200" dirty="0" smtClean="0">
                          <a:solidFill>
                            <a:schemeClr val="dk1"/>
                          </a:solidFill>
                          <a:latin typeface="+mn-lt"/>
                          <a:ea typeface="+mn-ea"/>
                          <a:cs typeface="+mn-cs"/>
                        </a:rPr>
                        <a:t>合計</a:t>
                      </a:r>
                      <a:r>
                        <a:rPr lang="en-US" altLang="zh-TW" sz="1800" kern="1200" dirty="0" smtClean="0">
                          <a:solidFill>
                            <a:schemeClr val="dk1"/>
                          </a:solidFill>
                          <a:latin typeface="+mn-lt"/>
                          <a:ea typeface="+mn-ea"/>
                          <a:cs typeface="+mn-cs"/>
                        </a:rPr>
                        <a:t>20</a:t>
                      </a:r>
                      <a:r>
                        <a:rPr lang="zh-TW" altLang="zh-TW" sz="1800" kern="1200" dirty="0" smtClean="0">
                          <a:solidFill>
                            <a:schemeClr val="dk1"/>
                          </a:solidFill>
                          <a:latin typeface="+mn-lt"/>
                          <a:ea typeface="+mn-ea"/>
                          <a:cs typeface="+mn-cs"/>
                        </a:rPr>
                        <a:t>場</a:t>
                      </a:r>
                      <a:endParaRPr lang="zh-TW" sz="1800" kern="100" dirty="0">
                        <a:solidFill>
                          <a:schemeClr val="tx1"/>
                        </a:solidFill>
                        <a:latin typeface="+mj-ea"/>
                        <a:ea typeface="+mj-ea"/>
                        <a:cs typeface="Times New Roman"/>
                      </a:endParaRPr>
                    </a:p>
                  </a:txBody>
                  <a:tcPr marL="17777" marR="17777" marT="0" marB="0" anchor="ctr"/>
                </a:tc>
                <a:tc gridSpan="2">
                  <a:txBody>
                    <a:bodyPr/>
                    <a:lstStyle/>
                    <a:p>
                      <a:pPr algn="ctr"/>
                      <a:r>
                        <a:rPr lang="en-US" altLang="zh-TW" dirty="0" smtClean="0"/>
                        <a:t>BSI</a:t>
                      </a:r>
                      <a:r>
                        <a:rPr lang="zh-TW" altLang="en-US" dirty="0" smtClean="0"/>
                        <a:t>、</a:t>
                      </a:r>
                      <a:r>
                        <a:rPr lang="en-US" altLang="zh-TW" dirty="0" smtClean="0"/>
                        <a:t>NII</a:t>
                      </a:r>
                      <a:r>
                        <a:rPr lang="zh-TW" altLang="en-US" dirty="0" smtClean="0"/>
                        <a:t>、</a:t>
                      </a:r>
                      <a:r>
                        <a:rPr lang="en-US" altLang="zh-TW" dirty="0" smtClean="0"/>
                        <a:t>SGS</a:t>
                      </a:r>
                      <a:r>
                        <a:rPr lang="zh-TW" altLang="en-US" dirty="0" smtClean="0"/>
                        <a:t>講師群</a:t>
                      </a:r>
                      <a:endParaRPr lang="zh-TW" altLang="en-US" dirty="0"/>
                    </a:p>
                  </a:txBody>
                  <a:tcPr marL="17777" marR="17777" marT="0" marB="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solidFill>
                          <a:srgbClr val="FF0000"/>
                        </a:solidFill>
                        <a:latin typeface="+mj-ea"/>
                        <a:ea typeface="+mj-ea"/>
                      </a:endParaRPr>
                    </a:p>
                  </a:txBody>
                  <a:tcPr marL="91426" marR="91426" marT="45731" marB="4573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dk1"/>
                          </a:solidFill>
                          <a:latin typeface="+mj-ea"/>
                          <a:ea typeface="+mj-ea"/>
                          <a:cs typeface="Arial" pitchFamily="34" charset="0"/>
                        </a:rPr>
                        <a:t>963</a:t>
                      </a:r>
                      <a:endParaRPr lang="zh-TW" altLang="en-US" sz="1800" b="1" kern="1200" dirty="0">
                        <a:solidFill>
                          <a:schemeClr val="dk1"/>
                        </a:solidFill>
                        <a:latin typeface="+mj-ea"/>
                        <a:ea typeface="+mj-ea"/>
                        <a:cs typeface="Arial" pitchFamily="34" charset="0"/>
                      </a:endParaRPr>
                    </a:p>
                  </a:txBody>
                  <a:tcPr marL="91426" marR="91426" marT="45731" marB="45731"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700" y="317500"/>
            <a:ext cx="7142163" cy="998538"/>
          </a:xfrm>
        </p:spPr>
        <p:txBody>
          <a:bodyPr>
            <a:normAutofit fontScale="90000"/>
          </a:bodyPr>
          <a:lstStyle/>
          <a:p>
            <a:pPr fontAlgn="auto">
              <a:spcAft>
                <a:spcPts val="0"/>
              </a:spcAft>
              <a:defRPr/>
            </a:pPr>
            <a:r>
              <a:rPr altLang="zh-TW" sz="4000" dirty="0" err="1" smtClean="0"/>
              <a:t>辦理教育訓練及</a:t>
            </a:r>
            <a:r>
              <a:rPr lang="zh-TW" altLang="en-US" sz="4000" dirty="0" smtClean="0"/>
              <a:t>推廣</a:t>
            </a:r>
            <a:r>
              <a:rPr altLang="zh-TW" sz="4000" dirty="0" err="1" smtClean="0"/>
              <a:t>活動情形</a:t>
            </a:r>
            <a:r>
              <a:rPr altLang="zh-TW" sz="3600" dirty="0" smtClean="0"/>
              <a:t/>
            </a:r>
            <a:br>
              <a:rPr altLang="zh-TW" sz="3600" dirty="0" smtClean="0"/>
            </a:br>
            <a:r>
              <a:rPr altLang="zh-TW" sz="3600" dirty="0" err="1" smtClean="0">
                <a:solidFill>
                  <a:srgbClr val="FF0000"/>
                </a:solidFill>
              </a:rPr>
              <a:t>辦</a:t>
            </a:r>
            <a:r>
              <a:rPr altLang="zh-TW" dirty="0" err="1" smtClean="0">
                <a:solidFill>
                  <a:srgbClr val="FF0000"/>
                </a:solidFill>
              </a:rPr>
              <a:t>理研討會及教育訓練活動</a:t>
            </a:r>
            <a:r>
              <a:rPr lang="en-US" altLang="zh-TW" dirty="0" smtClean="0">
                <a:solidFill>
                  <a:srgbClr val="FF0000"/>
                </a:solidFill>
              </a:rPr>
              <a:t>(3/3)</a:t>
            </a:r>
            <a:endParaRPr dirty="0">
              <a:solidFill>
                <a:srgbClr val="00B050"/>
              </a:solidFill>
            </a:endParaRPr>
          </a:p>
        </p:txBody>
      </p:sp>
      <p:graphicFrame>
        <p:nvGraphicFramePr>
          <p:cNvPr id="5" name="內容版面配置區 4"/>
          <p:cNvGraphicFramePr>
            <a:graphicFrameLocks noGrp="1"/>
          </p:cNvGraphicFramePr>
          <p:nvPr>
            <p:ph sz="half" idx="1"/>
            <p:extLst>
              <p:ext uri="{D42A27DB-BD31-4B8C-83A1-F6EECF244321}">
                <p14:modId xmlns:p14="http://schemas.microsoft.com/office/powerpoint/2010/main" val="2791489027"/>
              </p:ext>
            </p:extLst>
          </p:nvPr>
        </p:nvGraphicFramePr>
        <p:xfrm>
          <a:off x="488950" y="1587500"/>
          <a:ext cx="8424863" cy="3929731"/>
        </p:xfrm>
        <a:graphic>
          <a:graphicData uri="http://schemas.openxmlformats.org/drawingml/2006/table">
            <a:tbl>
              <a:tblPr firstRow="1" bandRow="1">
                <a:tableStyleId>{5C22544A-7EE6-4342-B048-85BDC9FD1C3A}</a:tableStyleId>
              </a:tblPr>
              <a:tblGrid>
                <a:gridCol w="562469"/>
                <a:gridCol w="3913871"/>
                <a:gridCol w="1234016"/>
                <a:gridCol w="2051703"/>
                <a:gridCol w="662804"/>
              </a:tblGrid>
              <a:tr h="636854">
                <a:tc gridSpan="5">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800" b="0" kern="1200" dirty="0" smtClean="0">
                          <a:solidFill>
                            <a:schemeClr val="tx1">
                              <a:lumMod val="75000"/>
                              <a:lumOff val="25000"/>
                            </a:schemeClr>
                          </a:solidFill>
                          <a:latin typeface="+mj-ea"/>
                          <a:ea typeface="+mj-ea"/>
                          <a:cs typeface="+mn-cs"/>
                        </a:rPr>
                        <a:t>研討會相關網址：</a:t>
                      </a:r>
                      <a:r>
                        <a:rPr lang="en-US" altLang="zh-TW" sz="2000" kern="1200" dirty="0" smtClean="0">
                          <a:solidFill>
                            <a:schemeClr val="tx1">
                              <a:lumMod val="75000"/>
                              <a:lumOff val="25000"/>
                            </a:schemeClr>
                          </a:solidFill>
                          <a:latin typeface="+mj-ea"/>
                          <a:ea typeface="+mj-ea"/>
                          <a:cs typeface="+mn-cs"/>
                          <a:hlinkClick r:id="rId3"/>
                        </a:rPr>
                        <a:t>http://www.tcrc.edu.tw/seminar.php</a:t>
                      </a:r>
                      <a:endParaRPr lang="zh-TW" altLang="zh-TW" sz="2000" kern="1200" dirty="0" smtClean="0">
                        <a:solidFill>
                          <a:schemeClr val="tx1">
                            <a:lumMod val="75000"/>
                            <a:lumOff val="25000"/>
                          </a:schemeClr>
                        </a:solidFill>
                        <a:latin typeface="+mj-ea"/>
                        <a:ea typeface="+mj-ea"/>
                        <a:cs typeface="+mn-cs"/>
                      </a:endParaRPr>
                    </a:p>
                  </a:txBody>
                  <a:tcPr marT="45734" marB="45734">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3685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lumMod val="75000"/>
                              <a:lumOff val="25000"/>
                            </a:schemeClr>
                          </a:solidFill>
                          <a:latin typeface="+mj-ea"/>
                          <a:ea typeface="+mj-ea"/>
                          <a:cs typeface="+mn-cs"/>
                        </a:rPr>
                        <a:t>103</a:t>
                      </a:r>
                      <a:r>
                        <a:rPr lang="zh-TW" altLang="zh-TW" sz="2800" b="1" kern="1200" dirty="0" smtClean="0">
                          <a:solidFill>
                            <a:schemeClr val="tx1">
                              <a:lumMod val="75000"/>
                              <a:lumOff val="25000"/>
                            </a:schemeClr>
                          </a:solidFill>
                          <a:latin typeface="+mj-ea"/>
                          <a:ea typeface="+mj-ea"/>
                          <a:cs typeface="+mn-cs"/>
                        </a:rPr>
                        <a:t>年度</a:t>
                      </a:r>
                      <a:r>
                        <a:rPr lang="zh-TW" altLang="en-US" sz="2800" b="1" kern="1200" dirty="0" smtClean="0">
                          <a:solidFill>
                            <a:schemeClr val="tx1">
                              <a:lumMod val="75000"/>
                              <a:lumOff val="25000"/>
                            </a:schemeClr>
                          </a:solidFill>
                          <a:latin typeface="+mj-ea"/>
                          <a:ea typeface="+mj-ea"/>
                          <a:cs typeface="+mn-cs"/>
                        </a:rPr>
                        <a:t>臺</a:t>
                      </a:r>
                      <a:r>
                        <a:rPr lang="zh-TW" altLang="zh-TW" sz="2800" b="1" kern="1200" dirty="0" smtClean="0">
                          <a:solidFill>
                            <a:schemeClr val="tx1">
                              <a:lumMod val="75000"/>
                              <a:lumOff val="25000"/>
                            </a:schemeClr>
                          </a:solidFill>
                          <a:latin typeface="+mj-ea"/>
                          <a:ea typeface="+mj-ea"/>
                          <a:cs typeface="+mn-cs"/>
                        </a:rPr>
                        <a:t>中區網</a:t>
                      </a:r>
                      <a:r>
                        <a:rPr lang="zh-TW" altLang="en-US" sz="2800" b="1" kern="1200" dirty="0" smtClean="0">
                          <a:solidFill>
                            <a:srgbClr val="00B050"/>
                          </a:solidFill>
                          <a:latin typeface="+mj-ea"/>
                          <a:ea typeface="+mj-ea"/>
                          <a:cs typeface="+mn-cs"/>
                        </a:rPr>
                        <a:t>網管及智財權</a:t>
                      </a:r>
                      <a:r>
                        <a:rPr lang="zh-TW" altLang="en-US" sz="2800" b="1" kern="1200" dirty="0" smtClean="0">
                          <a:solidFill>
                            <a:schemeClr val="tx1">
                              <a:lumMod val="75000"/>
                              <a:lumOff val="25000"/>
                            </a:schemeClr>
                          </a:solidFill>
                          <a:latin typeface="+mj-ea"/>
                          <a:ea typeface="+mj-ea"/>
                          <a:cs typeface="+mn-cs"/>
                        </a:rPr>
                        <a:t>相關</a:t>
                      </a:r>
                      <a:r>
                        <a:rPr lang="zh-TW" altLang="zh-TW" sz="2800" b="1" kern="1200" dirty="0" smtClean="0">
                          <a:solidFill>
                            <a:schemeClr val="tx1">
                              <a:lumMod val="75000"/>
                              <a:lumOff val="25000"/>
                            </a:schemeClr>
                          </a:solidFill>
                          <a:latin typeface="+mj-ea"/>
                          <a:ea typeface="+mj-ea"/>
                          <a:cs typeface="+mn-cs"/>
                        </a:rPr>
                        <a:t>研討會 </a:t>
                      </a:r>
                      <a:endParaRPr lang="zh-TW" altLang="zh-TW" sz="2800" dirty="0" smtClean="0">
                        <a:solidFill>
                          <a:schemeClr val="tx1">
                            <a:lumMod val="75000"/>
                            <a:lumOff val="25000"/>
                          </a:schemeClr>
                        </a:solidFill>
                        <a:latin typeface="+mj-ea"/>
                        <a:ea typeface="+mj-ea"/>
                      </a:endParaRPr>
                    </a:p>
                  </a:txBody>
                  <a:tcPr marT="45734" marB="45734">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c hMerge="1">
                  <a:txBody>
                    <a:bodyPr/>
                    <a:lstStyle/>
                    <a:p>
                      <a:endParaRPr lang="zh-TW" altLang="en-US" dirty="0"/>
                    </a:p>
                  </a:txBody>
                  <a:tcPr>
                    <a:solidFill>
                      <a:srgbClr val="FFFFFF"/>
                    </a:solidFill>
                  </a:tcPr>
                </a:tc>
              </a:tr>
              <a:tr h="644331">
                <a:tc>
                  <a:txBody>
                    <a:bodyPr/>
                    <a:lstStyle/>
                    <a:p>
                      <a:pPr algn="ctr" rtl="0" fontAlgn="t"/>
                      <a:r>
                        <a:rPr lang="zh-TW" sz="1800" b="1" dirty="0">
                          <a:latin typeface="+mj-ea"/>
                          <a:ea typeface="+mj-ea"/>
                        </a:rPr>
                        <a:t>場次</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研習課程主題</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講師</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2000" b="1" dirty="0">
                          <a:latin typeface="+mj-ea"/>
                          <a:ea typeface="+mj-ea"/>
                        </a:rPr>
                        <a:t>職稱</a:t>
                      </a:r>
                      <a:r>
                        <a:rPr lang="zh-TW" sz="2000" dirty="0">
                          <a:latin typeface="+mj-ea"/>
                          <a:ea typeface="+mj-ea"/>
                        </a:rPr>
                        <a:t> </a:t>
                      </a:r>
                    </a:p>
                  </a:txBody>
                  <a:tcPr marL="0" marR="0" marT="0" marB="0" anchor="ctr">
                    <a:solidFill>
                      <a:schemeClr val="accent1">
                        <a:alpha val="82000"/>
                      </a:schemeClr>
                    </a:solidFill>
                  </a:tcPr>
                </a:tc>
                <a:tc>
                  <a:txBody>
                    <a:bodyPr/>
                    <a:lstStyle/>
                    <a:p>
                      <a:pPr algn="ctr" rtl="0" fontAlgn="t"/>
                      <a:r>
                        <a:rPr lang="zh-TW" sz="1800" b="1" dirty="0">
                          <a:latin typeface="+mj-ea"/>
                          <a:ea typeface="+mj-ea"/>
                        </a:rPr>
                        <a:t>參加人數</a:t>
                      </a:r>
                      <a:r>
                        <a:rPr lang="zh-TW" sz="1800" dirty="0">
                          <a:latin typeface="+mj-ea"/>
                          <a:ea typeface="+mj-ea"/>
                        </a:rPr>
                        <a:t> </a:t>
                      </a:r>
                    </a:p>
                  </a:txBody>
                  <a:tcPr marL="0" marR="0" marT="0" marB="0" anchor="ctr">
                    <a:solidFill>
                      <a:schemeClr val="accent1">
                        <a:alpha val="82000"/>
                      </a:schemeClr>
                    </a:solidFill>
                  </a:tcPr>
                </a:tc>
              </a:tr>
              <a:tr h="502923">
                <a:tc>
                  <a:txBody>
                    <a:bodyPr/>
                    <a:lstStyle/>
                    <a:p>
                      <a:pPr algn="ctr"/>
                      <a:r>
                        <a:rPr lang="en-US" altLang="zh-TW" dirty="0" smtClean="0">
                          <a:latin typeface="+mj-ea"/>
                          <a:ea typeface="+mj-ea"/>
                          <a:cs typeface="Arial" panose="020B0604020202020204" pitchFamily="34" charset="0"/>
                        </a:rPr>
                        <a:t>7</a:t>
                      </a:r>
                      <a:endParaRPr lang="zh-TW" altLang="en-US" dirty="0">
                        <a:latin typeface="+mj-ea"/>
                        <a:ea typeface="+mj-ea"/>
                        <a:cs typeface="Arial" panose="020B0604020202020204" pitchFamily="34" charset="0"/>
                      </a:endParaRPr>
                    </a:p>
                  </a:txBody>
                  <a:tcPr anchor="ctr"/>
                </a:tc>
                <a:tc>
                  <a:txBody>
                    <a:bodyPr/>
                    <a:lstStyle/>
                    <a:p>
                      <a:pPr algn="just">
                        <a:spcAft>
                          <a:spcPts val="0"/>
                        </a:spcAft>
                      </a:pPr>
                      <a:r>
                        <a:rPr lang="en-US" altLang="zh-TW" dirty="0" smtClean="0"/>
                        <a:t>IPv6</a:t>
                      </a:r>
                      <a:r>
                        <a:rPr lang="zh-TW" altLang="en-US" dirty="0" smtClean="0"/>
                        <a:t>網路技術及伺服器架設實務</a:t>
                      </a:r>
                      <a:r>
                        <a:rPr lang="en-US" altLang="zh-TW" dirty="0" smtClean="0"/>
                        <a:t>(</a:t>
                      </a:r>
                      <a:r>
                        <a:rPr lang="zh-TW" altLang="en-US" dirty="0" smtClean="0"/>
                        <a:t>上</a:t>
                      </a:r>
                      <a:r>
                        <a:rPr lang="en-US" altLang="zh-TW" dirty="0" smtClean="0"/>
                        <a:t>)</a:t>
                      </a:r>
                      <a:endParaRPr lang="zh-TW" sz="1800" kern="100" dirty="0">
                        <a:solidFill>
                          <a:schemeClr val="tx1"/>
                        </a:solidFill>
                        <a:latin typeface="+mj-ea"/>
                        <a:ea typeface="+mj-ea"/>
                        <a:cs typeface="Times New Roman"/>
                      </a:endParaRPr>
                    </a:p>
                  </a:txBody>
                  <a:tcPr marL="17780" marR="17780" marT="0" marB="0" anchor="ctr"/>
                </a:tc>
                <a:tc>
                  <a:txBody>
                    <a:bodyPr/>
                    <a:lstStyle/>
                    <a:p>
                      <a:pPr algn="ctr"/>
                      <a:r>
                        <a:rPr lang="zh-TW" altLang="en-US" smtClean="0">
                          <a:latin typeface="+mj-ea"/>
                          <a:ea typeface="+mj-ea"/>
                        </a:rPr>
                        <a:t>蔡更達</a:t>
                      </a:r>
                      <a:endParaRPr lang="zh-TW" altLang="en-US" dirty="0">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effectLst/>
                          <a:latin typeface="+mj-ea"/>
                          <a:ea typeface="+mj-ea"/>
                          <a:cs typeface="+mn-cs"/>
                        </a:rPr>
                        <a:t>TWNIC</a:t>
                      </a:r>
                      <a:r>
                        <a:rPr lang="zh-TW" altLang="en-US" sz="1800" kern="1200" dirty="0" smtClean="0">
                          <a:solidFill>
                            <a:schemeClr val="dk1"/>
                          </a:solidFill>
                          <a:effectLst/>
                          <a:latin typeface="+mj-ea"/>
                          <a:ea typeface="+mj-ea"/>
                          <a:cs typeface="+mn-cs"/>
                        </a:rPr>
                        <a:t>講師</a:t>
                      </a:r>
                      <a:endParaRPr lang="zh-TW" altLang="en-US" dirty="0">
                        <a:latin typeface="+mj-ea"/>
                        <a:ea typeface="+mj-ea"/>
                      </a:endParaRPr>
                    </a:p>
                  </a:txBody>
                  <a:tcPr/>
                </a:tc>
                <a:tc>
                  <a:txBody>
                    <a:bodyPr/>
                    <a:lstStyle/>
                    <a:p>
                      <a:pPr algn="ctr"/>
                      <a:r>
                        <a:rPr lang="en-US" altLang="zh-TW" b="1" dirty="0" smtClean="0">
                          <a:latin typeface="+mj-ea"/>
                          <a:ea typeface="+mj-ea"/>
                          <a:cs typeface="Arial" pitchFamily="34" charset="0"/>
                        </a:rPr>
                        <a:t>30</a:t>
                      </a:r>
                      <a:endParaRPr lang="zh-TW" altLang="en-US" b="1" dirty="0">
                        <a:latin typeface="+mj-ea"/>
                        <a:ea typeface="+mj-ea"/>
                        <a:cs typeface="Arial" pitchFamily="34" charset="0"/>
                      </a:endParaRPr>
                    </a:p>
                  </a:txBody>
                  <a:tcPr/>
                </a:tc>
              </a:tr>
              <a:tr h="502923">
                <a:tc>
                  <a:txBody>
                    <a:bodyPr/>
                    <a:lstStyle/>
                    <a:p>
                      <a:pPr algn="ctr"/>
                      <a:r>
                        <a:rPr lang="en-US" altLang="zh-TW" dirty="0" smtClean="0">
                          <a:latin typeface="+mj-ea"/>
                          <a:ea typeface="+mj-ea"/>
                          <a:cs typeface="Arial" panose="020B0604020202020204" pitchFamily="34" charset="0"/>
                        </a:rPr>
                        <a:t>8</a:t>
                      </a:r>
                      <a:endParaRPr lang="zh-TW" altLang="en-US" dirty="0">
                        <a:latin typeface="+mj-ea"/>
                        <a:ea typeface="+mj-ea"/>
                        <a:cs typeface="Arial" panose="020B0604020202020204" pitchFamily="34" charset="0"/>
                      </a:endParaRPr>
                    </a:p>
                  </a:txBody>
                  <a:tcPr anchor="ctr"/>
                </a:tc>
                <a:tc>
                  <a:txBody>
                    <a:bodyPr/>
                    <a:lstStyle/>
                    <a:p>
                      <a:pPr algn="just">
                        <a:spcAft>
                          <a:spcPts val="0"/>
                        </a:spcAft>
                      </a:pPr>
                      <a:r>
                        <a:rPr lang="zh-TW" altLang="en-US" dirty="0" smtClean="0"/>
                        <a:t>著作權法及相關案例介紹</a:t>
                      </a:r>
                      <a:endParaRPr lang="zh-TW" sz="1800" kern="100" dirty="0">
                        <a:solidFill>
                          <a:schemeClr val="tx1"/>
                        </a:solidFill>
                        <a:latin typeface="+mj-ea"/>
                        <a:ea typeface="+mj-ea"/>
                        <a:cs typeface="Times New Roman"/>
                      </a:endParaRPr>
                    </a:p>
                  </a:txBody>
                  <a:tcPr marL="17780" marR="17780" marT="0" marB="0" anchor="ctr"/>
                </a:tc>
                <a:tc>
                  <a:txBody>
                    <a:bodyPr/>
                    <a:lstStyle/>
                    <a:p>
                      <a:pPr algn="ctr"/>
                      <a:r>
                        <a:rPr lang="zh-TW" altLang="en-US" dirty="0" smtClean="0"/>
                        <a:t>吳宏亮</a:t>
                      </a:r>
                      <a:endParaRPr lang="zh-TW" altLang="en-US" dirty="0">
                        <a:latin typeface="+mj-ea"/>
                        <a:ea typeface="+mj-ea"/>
                      </a:endParaRPr>
                    </a:p>
                  </a:txBody>
                  <a:tcPr anchor="ctr"/>
                </a:tc>
                <a:tc>
                  <a:txBody>
                    <a:bodyPr/>
                    <a:lstStyle/>
                    <a:p>
                      <a:r>
                        <a:rPr lang="zh-TW" altLang="en-US" dirty="0" smtClean="0"/>
                        <a:t>法律事務所所長</a:t>
                      </a:r>
                      <a:endParaRPr lang="zh-TW" altLang="en-US" dirty="0">
                        <a:latin typeface="+mj-ea"/>
                        <a:ea typeface="+mj-ea"/>
                      </a:endParaRPr>
                    </a:p>
                  </a:txBody>
                  <a:tcPr/>
                </a:tc>
                <a:tc>
                  <a:txBody>
                    <a:bodyPr/>
                    <a:lstStyle/>
                    <a:p>
                      <a:pPr algn="ctr"/>
                      <a:r>
                        <a:rPr lang="en-US" altLang="zh-TW" b="1" dirty="0" smtClean="0">
                          <a:latin typeface="+mj-ea"/>
                          <a:ea typeface="+mj-ea"/>
                          <a:cs typeface="Arial" pitchFamily="34" charset="0"/>
                        </a:rPr>
                        <a:t>19</a:t>
                      </a:r>
                      <a:endParaRPr lang="zh-TW" altLang="en-US" b="1" dirty="0">
                        <a:latin typeface="+mj-ea"/>
                        <a:ea typeface="+mj-ea"/>
                        <a:cs typeface="Arial" pitchFamily="34" charset="0"/>
                      </a:endParaRPr>
                    </a:p>
                  </a:txBody>
                  <a:tcPr/>
                </a:tc>
              </a:tr>
              <a:tr h="502923">
                <a:tc>
                  <a:txBody>
                    <a:bodyPr/>
                    <a:lstStyle/>
                    <a:p>
                      <a:pPr algn="ctr"/>
                      <a:r>
                        <a:rPr lang="en-US" altLang="zh-TW" dirty="0" smtClean="0">
                          <a:latin typeface="+mj-ea"/>
                          <a:ea typeface="+mj-ea"/>
                          <a:cs typeface="Arial" panose="020B0604020202020204" pitchFamily="34" charset="0"/>
                        </a:rPr>
                        <a:t>9</a:t>
                      </a:r>
                      <a:endParaRPr lang="zh-TW" altLang="en-US" dirty="0">
                        <a:latin typeface="+mj-ea"/>
                        <a:ea typeface="+mj-ea"/>
                        <a:cs typeface="Arial" panose="020B0604020202020204"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dirty="0" smtClean="0"/>
                        <a:t>漫談</a:t>
                      </a:r>
                      <a:r>
                        <a:rPr lang="en-US" altLang="zh-TW" dirty="0" err="1" smtClean="0"/>
                        <a:t>OpenStack</a:t>
                      </a:r>
                      <a:r>
                        <a:rPr lang="zh-TW" altLang="en-US" dirty="0" smtClean="0"/>
                        <a:t>與雲端中心建置秘辛</a:t>
                      </a:r>
                      <a:endParaRPr lang="zh-TW" sz="1800" kern="100" dirty="0">
                        <a:solidFill>
                          <a:schemeClr val="tx1"/>
                        </a:solidFill>
                        <a:latin typeface="+mj-ea"/>
                        <a:ea typeface="+mj-ea"/>
                        <a:cs typeface="Times New Roman"/>
                      </a:endParaRPr>
                    </a:p>
                  </a:txBody>
                  <a:tcPr marL="17780" marR="17780" marT="0" marB="0" anchor="ctr"/>
                </a:tc>
                <a:tc>
                  <a:txBody>
                    <a:bodyPr/>
                    <a:lstStyle/>
                    <a:p>
                      <a:pPr algn="ctr"/>
                      <a:r>
                        <a:rPr lang="zh-TW" altLang="en-US" dirty="0" smtClean="0"/>
                        <a:t>劉劍青</a:t>
                      </a:r>
                      <a:endParaRPr lang="zh-TW" altLang="en-US" dirty="0">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mj-ea"/>
                          <a:ea typeface="+mj-ea"/>
                        </a:rPr>
                        <a:t>中央大學組長</a:t>
                      </a:r>
                      <a:endParaRPr lang="zh-TW" altLang="en-US" dirty="0">
                        <a:latin typeface="+mj-ea"/>
                        <a:ea typeface="+mj-ea"/>
                      </a:endParaRPr>
                    </a:p>
                  </a:txBody>
                  <a:tcPr/>
                </a:tc>
                <a:tc>
                  <a:txBody>
                    <a:bodyPr/>
                    <a:lstStyle/>
                    <a:p>
                      <a:pPr algn="ctr"/>
                      <a:r>
                        <a:rPr lang="en-US" altLang="zh-TW" b="1" dirty="0" smtClean="0">
                          <a:latin typeface="+mj-ea"/>
                          <a:ea typeface="+mj-ea"/>
                          <a:cs typeface="Arial" pitchFamily="34" charset="0"/>
                        </a:rPr>
                        <a:t>29</a:t>
                      </a:r>
                      <a:endParaRPr lang="zh-TW" altLang="en-US" b="1" dirty="0">
                        <a:latin typeface="+mj-ea"/>
                        <a:ea typeface="+mj-ea"/>
                        <a:cs typeface="Arial" pitchFamily="34" charset="0"/>
                      </a:endParaRPr>
                    </a:p>
                  </a:txBody>
                  <a:tcPr/>
                </a:tc>
              </a:tr>
              <a:tr h="502923">
                <a:tc>
                  <a:txBody>
                    <a:bodyPr/>
                    <a:lstStyle/>
                    <a:p>
                      <a:pPr algn="ctr"/>
                      <a:r>
                        <a:rPr lang="en-US" altLang="zh-TW" dirty="0" smtClean="0">
                          <a:latin typeface="+mj-ea"/>
                          <a:ea typeface="+mj-ea"/>
                          <a:cs typeface="Arial" panose="020B0604020202020204" pitchFamily="34" charset="0"/>
                        </a:rPr>
                        <a:t>10</a:t>
                      </a:r>
                      <a:endParaRPr lang="zh-TW" altLang="en-US" dirty="0">
                        <a:latin typeface="+mj-ea"/>
                        <a:ea typeface="+mj-ea"/>
                        <a:cs typeface="Arial" panose="020B0604020202020204" pitchFamily="34" charset="0"/>
                      </a:endParaRPr>
                    </a:p>
                  </a:txBody>
                  <a:tcPr anchor="ctr"/>
                </a:tc>
                <a:tc>
                  <a:txBody>
                    <a:bodyPr/>
                    <a:lstStyle/>
                    <a:p>
                      <a:pPr marL="0" algn="just" defTabSz="914400" rtl="0" eaLnBrk="1" latinLnBrk="0" hangingPunct="1">
                        <a:spcAft>
                          <a:spcPts val="0"/>
                        </a:spcAft>
                      </a:pPr>
                      <a:r>
                        <a:rPr lang="zh-TW" altLang="en-US" dirty="0" smtClean="0"/>
                        <a:t>軟體定義網路</a:t>
                      </a:r>
                      <a:r>
                        <a:rPr lang="en-US" altLang="zh-TW" dirty="0" smtClean="0"/>
                        <a:t>(SDN)</a:t>
                      </a:r>
                      <a:r>
                        <a:rPr lang="zh-TW" altLang="en-US" dirty="0" smtClean="0"/>
                        <a:t>對校園網路之影響</a:t>
                      </a:r>
                      <a:endParaRPr lang="zh-TW" sz="1800" kern="100" dirty="0" smtClean="0">
                        <a:solidFill>
                          <a:schemeClr val="tx1"/>
                        </a:solidFill>
                        <a:latin typeface="+mj-ea"/>
                        <a:ea typeface="+mj-ea"/>
                        <a:cs typeface="Times New Roman"/>
                      </a:endParaRPr>
                    </a:p>
                  </a:txBody>
                  <a:tcPr marL="17780" marR="17780" marT="0" marB="0" anchor="ctr"/>
                </a:tc>
                <a:tc>
                  <a:txBody>
                    <a:bodyPr/>
                    <a:lstStyle/>
                    <a:p>
                      <a:pPr algn="ctr"/>
                      <a:r>
                        <a:rPr lang="zh-TW" altLang="en-US" dirty="0" smtClean="0"/>
                        <a:t>許郡泓</a:t>
                      </a:r>
                      <a:endParaRPr lang="zh-TW" altLang="en-US" dirty="0">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mj-ea"/>
                          <a:ea typeface="+mj-ea"/>
                        </a:rPr>
                        <a:t>交通大學</a:t>
                      </a:r>
                      <a:r>
                        <a:rPr lang="en-US" altLang="zh-TW" dirty="0" smtClean="0">
                          <a:latin typeface="+mj-ea"/>
                          <a:ea typeface="+mj-ea"/>
                        </a:rPr>
                        <a:t>NBL</a:t>
                      </a:r>
                      <a:r>
                        <a:rPr lang="zh-TW" altLang="en-US" dirty="0" smtClean="0">
                          <a:latin typeface="+mj-ea"/>
                          <a:ea typeface="+mj-ea"/>
                        </a:rPr>
                        <a:t>主任</a:t>
                      </a:r>
                      <a:endParaRPr lang="zh-TW" altLang="en-US" dirty="0">
                        <a:latin typeface="+mj-ea"/>
                        <a:ea typeface="+mj-ea"/>
                      </a:endParaRPr>
                    </a:p>
                  </a:txBody>
                  <a:tcPr/>
                </a:tc>
                <a:tc>
                  <a:txBody>
                    <a:bodyPr/>
                    <a:lstStyle/>
                    <a:p>
                      <a:pPr algn="ctr"/>
                      <a:r>
                        <a:rPr lang="en-US" altLang="zh-TW" b="1" dirty="0" smtClean="0">
                          <a:latin typeface="+mj-ea"/>
                          <a:ea typeface="+mj-ea"/>
                          <a:cs typeface="Arial" pitchFamily="34" charset="0"/>
                        </a:rPr>
                        <a:t>25</a:t>
                      </a:r>
                      <a:endParaRPr lang="zh-TW" altLang="en-US" b="1" dirty="0">
                        <a:latin typeface="+mj-ea"/>
                        <a:ea typeface="+mj-ea"/>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4175" y="307975"/>
            <a:ext cx="7140575" cy="996950"/>
          </a:xfrm>
        </p:spPr>
        <p:txBody>
          <a:bodyPr>
            <a:normAutofit fontScale="90000"/>
          </a:bodyPr>
          <a:lstStyle/>
          <a:p>
            <a:pPr fontAlgn="auto">
              <a:spcAft>
                <a:spcPts val="0"/>
              </a:spcAft>
              <a:defRPr/>
            </a:pPr>
            <a:r>
              <a:rPr altLang="zh-TW" sz="4000" dirty="0" err="1" smtClean="0"/>
              <a:t>辦理教育訓練及</a:t>
            </a:r>
            <a:r>
              <a:rPr lang="zh-TW" altLang="en-US" sz="4000" dirty="0" smtClean="0"/>
              <a:t>推廣</a:t>
            </a:r>
            <a:r>
              <a:rPr altLang="zh-TW" sz="4000" dirty="0" err="1" smtClean="0"/>
              <a:t>活動情形</a:t>
            </a:r>
            <a:r>
              <a:rPr altLang="zh-TW" sz="3600" dirty="0" smtClean="0"/>
              <a:t/>
            </a:r>
            <a:br>
              <a:rPr altLang="zh-TW" sz="3600" dirty="0" smtClean="0"/>
            </a:br>
            <a:r>
              <a:rPr altLang="zh-TW" dirty="0" err="1" smtClean="0">
                <a:solidFill>
                  <a:srgbClr val="FF0000"/>
                </a:solidFill>
              </a:rPr>
              <a:t>辦理研討會及教育訓練活動</a:t>
            </a:r>
            <a:r>
              <a:rPr lang="zh-TW" altLang="en-US" dirty="0" smtClean="0">
                <a:solidFill>
                  <a:schemeClr val="bg2">
                    <a:lumMod val="25000"/>
                  </a:schemeClr>
                </a:solidFill>
              </a:rPr>
              <a:t>剪影</a:t>
            </a:r>
            <a:endParaRPr dirty="0">
              <a:solidFill>
                <a:schemeClr val="bg2">
                  <a:lumMod val="25000"/>
                </a:schemeClr>
              </a:solidFill>
            </a:endParaRPr>
          </a:p>
        </p:txBody>
      </p:sp>
      <p:pic>
        <p:nvPicPr>
          <p:cNvPr id="9" name="圖片 8" descr="研討會照片1.jpg"/>
          <p:cNvPicPr>
            <a:picLocks noChangeAspect="1"/>
          </p:cNvPicPr>
          <p:nvPr/>
        </p:nvPicPr>
        <p:blipFill>
          <a:blip r:embed="rId2" cstate="print"/>
          <a:stretch>
            <a:fillRect/>
          </a:stretch>
        </p:blipFill>
        <p:spPr>
          <a:xfrm>
            <a:off x="395536" y="1412776"/>
            <a:ext cx="4248472" cy="2834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圖片 10" descr="研討會照片2.jpg"/>
          <p:cNvPicPr>
            <a:picLocks noChangeAspect="1"/>
          </p:cNvPicPr>
          <p:nvPr/>
        </p:nvPicPr>
        <p:blipFill>
          <a:blip r:embed="rId3" cstate="print"/>
          <a:stretch>
            <a:fillRect/>
          </a:stretch>
        </p:blipFill>
        <p:spPr>
          <a:xfrm>
            <a:off x="4499992" y="1268760"/>
            <a:ext cx="4392488" cy="2930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圖片 11" descr="研討會照片3.jpg"/>
          <p:cNvPicPr>
            <a:picLocks noChangeAspect="1"/>
          </p:cNvPicPr>
          <p:nvPr/>
        </p:nvPicPr>
        <p:blipFill>
          <a:blip r:embed="rId4" cstate="print"/>
          <a:stretch>
            <a:fillRect/>
          </a:stretch>
        </p:blipFill>
        <p:spPr>
          <a:xfrm rot="375490">
            <a:off x="323528" y="3861048"/>
            <a:ext cx="410125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圖片 12" descr="研討會照片4.jpg"/>
          <p:cNvPicPr>
            <a:picLocks noChangeAspect="1"/>
          </p:cNvPicPr>
          <p:nvPr/>
        </p:nvPicPr>
        <p:blipFill>
          <a:blip r:embed="rId5" cstate="print"/>
          <a:stretch>
            <a:fillRect/>
          </a:stretch>
        </p:blipFill>
        <p:spPr>
          <a:xfrm>
            <a:off x="4211960" y="3717032"/>
            <a:ext cx="4425035"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內容版面配置區 13"/>
          <p:cNvSpPr>
            <a:spLocks noGrp="1"/>
          </p:cNvSpPr>
          <p:nvPr>
            <p:ph sz="half" idx="1"/>
          </p:nvPr>
        </p:nvSpPr>
        <p:spPr>
          <a:xfrm>
            <a:off x="611560" y="1628800"/>
            <a:ext cx="7703074" cy="4752528"/>
          </a:xfrm>
        </p:spPr>
        <p:txBody>
          <a:bodyPr/>
          <a:lstStyle/>
          <a:p>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3538" y="317500"/>
            <a:ext cx="7142162" cy="998538"/>
          </a:xfrm>
        </p:spPr>
        <p:txBody>
          <a:bodyPr>
            <a:normAutofit fontScale="90000"/>
          </a:bodyPr>
          <a:lstStyle/>
          <a:p>
            <a:pPr fontAlgn="auto">
              <a:spcAft>
                <a:spcPts val="0"/>
              </a:spcAft>
              <a:defRPr/>
            </a:pPr>
            <a:r>
              <a:rPr altLang="zh-TW" sz="4000" dirty="0" err="1" smtClean="0"/>
              <a:t>辦理教育訓練及</a:t>
            </a:r>
            <a:r>
              <a:rPr lang="zh-TW" altLang="en-US" sz="4000" dirty="0" smtClean="0"/>
              <a:t>推廣</a:t>
            </a:r>
            <a:r>
              <a:rPr altLang="zh-TW" sz="4000" dirty="0" err="1" smtClean="0"/>
              <a:t>活動情形</a:t>
            </a:r>
            <a:r>
              <a:rPr altLang="zh-TW" sz="3600" dirty="0" smtClean="0"/>
              <a:t/>
            </a:r>
            <a:br>
              <a:rPr altLang="zh-TW" sz="3600" dirty="0" smtClean="0"/>
            </a:br>
            <a:r>
              <a:rPr altLang="zh-TW" sz="3600" dirty="0" err="1">
                <a:solidFill>
                  <a:srgbClr val="FF0000"/>
                </a:solidFill>
              </a:rPr>
              <a:t>維運人力專業能力訓練</a:t>
            </a:r>
            <a:endParaRPr altLang="zh-TW" sz="3600" dirty="0">
              <a:solidFill>
                <a:srgbClr val="FF0000"/>
              </a:solidFill>
              <a:effectLst/>
            </a:endParaRPr>
          </a:p>
        </p:txBody>
      </p:sp>
      <p:sp>
        <p:nvSpPr>
          <p:cNvPr id="3" name="內容版面配置區 2"/>
          <p:cNvSpPr>
            <a:spLocks noGrp="1"/>
          </p:cNvSpPr>
          <p:nvPr>
            <p:ph sz="half" idx="1"/>
          </p:nvPr>
        </p:nvSpPr>
        <p:spPr>
          <a:xfrm>
            <a:off x="468313" y="1700213"/>
            <a:ext cx="8424862" cy="4897437"/>
          </a:xfrm>
        </p:spPr>
        <p:txBody>
          <a:bodyPr/>
          <a:lstStyle/>
          <a:p>
            <a:r>
              <a:rPr lang="zh-TW" altLang="zh-TW" b="1" dirty="0"/>
              <a:t>專屬及兼任</a:t>
            </a:r>
            <a:r>
              <a:rPr lang="zh-TW" altLang="zh-TW" b="1" dirty="0">
                <a:solidFill>
                  <a:schemeClr val="accent6">
                    <a:lumMod val="75000"/>
                  </a:schemeClr>
                </a:solidFill>
              </a:rPr>
              <a:t>維運人員</a:t>
            </a:r>
            <a:r>
              <a:rPr lang="zh-TW" altLang="zh-TW" b="1" dirty="0"/>
              <a:t>參加專業能力教育訓練課程達 </a:t>
            </a:r>
            <a:r>
              <a:rPr lang="en-US" altLang="zh-TW" b="1" dirty="0">
                <a:solidFill>
                  <a:srgbClr val="00B050"/>
                </a:solidFill>
              </a:rPr>
              <a:t>50</a:t>
            </a:r>
            <a:r>
              <a:rPr lang="en-US" altLang="zh-TW" b="1" dirty="0"/>
              <a:t> </a:t>
            </a:r>
            <a:r>
              <a:rPr lang="zh-TW" altLang="zh-TW" b="1" dirty="0"/>
              <a:t>小時</a:t>
            </a:r>
            <a:r>
              <a:rPr lang="zh-TW" altLang="en-US" b="1" dirty="0"/>
              <a:t>以上</a:t>
            </a:r>
            <a:r>
              <a:rPr lang="zh-TW" altLang="zh-TW" b="1" dirty="0"/>
              <a:t>。</a:t>
            </a:r>
          </a:p>
          <a:p>
            <a:r>
              <a:rPr lang="zh-TW" altLang="zh-TW" b="1" dirty="0"/>
              <a:t>專屬及兼任</a:t>
            </a:r>
            <a:r>
              <a:rPr lang="zh-TW" altLang="zh-TW" b="1" dirty="0">
                <a:solidFill>
                  <a:schemeClr val="accent6">
                    <a:lumMod val="75000"/>
                  </a:schemeClr>
                </a:solidFill>
              </a:rPr>
              <a:t>資安人員</a:t>
            </a:r>
            <a:r>
              <a:rPr lang="zh-TW" altLang="zh-TW" b="1" dirty="0"/>
              <a:t>參加資訊安全相關教育訓練時數合計</a:t>
            </a:r>
            <a:r>
              <a:rPr lang="zh-TW" altLang="en-US" b="1" dirty="0"/>
              <a:t> </a:t>
            </a:r>
            <a:r>
              <a:rPr lang="zh-TW" altLang="en-US" b="1" dirty="0">
                <a:solidFill>
                  <a:srgbClr val="00B050"/>
                </a:solidFill>
              </a:rPr>
              <a:t>超過</a:t>
            </a:r>
            <a:r>
              <a:rPr lang="en-US" altLang="zh-TW" b="1" dirty="0">
                <a:solidFill>
                  <a:srgbClr val="00B050"/>
                </a:solidFill>
              </a:rPr>
              <a:t>100 </a:t>
            </a:r>
            <a:r>
              <a:rPr lang="zh-TW" altLang="zh-TW" b="1" dirty="0"/>
              <a:t>小時。</a:t>
            </a:r>
            <a:endParaRPr lang="en-US" altLang="zh-TW" b="1" dirty="0"/>
          </a:p>
          <a:p>
            <a:pPr lvl="1"/>
            <a:r>
              <a:rPr lang="zh-TW" altLang="en-US" b="1" dirty="0"/>
              <a:t>因</a:t>
            </a:r>
            <a:r>
              <a:rPr lang="zh-TW" altLang="en-US" b="1" dirty="0" smtClean="0"/>
              <a:t>本年度通過</a:t>
            </a:r>
            <a:r>
              <a:rPr lang="zh-TW" altLang="en-US" b="1" dirty="0"/>
              <a:t>全校</a:t>
            </a:r>
            <a:r>
              <a:rPr lang="en-US" altLang="zh-TW" b="1" dirty="0" smtClean="0"/>
              <a:t>PIMS</a:t>
            </a:r>
            <a:r>
              <a:rPr lang="zh-TW" altLang="en-US" b="1" dirty="0" smtClean="0"/>
              <a:t>第一年</a:t>
            </a:r>
            <a:r>
              <a:rPr lang="zh-TW" altLang="en-US" b="1" dirty="0"/>
              <a:t>追查稽核，研發組組長</a:t>
            </a:r>
            <a:r>
              <a:rPr lang="zh-TW" altLang="en-US" b="1" dirty="0" smtClean="0"/>
              <a:t>、計</a:t>
            </a:r>
            <a:r>
              <a:rPr lang="zh-TW" altLang="en-US" b="1" dirty="0"/>
              <a:t>資</a:t>
            </a:r>
            <a:r>
              <a:rPr lang="zh-TW" altLang="en-US" b="1" dirty="0" smtClean="0"/>
              <a:t>中心同仁以及資</a:t>
            </a:r>
            <a:r>
              <a:rPr lang="zh-TW" altLang="en-US" b="1" dirty="0"/>
              <a:t>安</a:t>
            </a:r>
            <a:r>
              <a:rPr lang="zh-TW" altLang="en-US" b="1" dirty="0" smtClean="0"/>
              <a:t>人員再度取得 </a:t>
            </a:r>
            <a:r>
              <a:rPr lang="en-US" altLang="zh-TW" b="1" dirty="0" smtClean="0">
                <a:solidFill>
                  <a:srgbClr val="FF0000"/>
                </a:solidFill>
              </a:rPr>
              <a:t>5</a:t>
            </a:r>
            <a:r>
              <a:rPr lang="zh-TW" altLang="en-US" b="1" dirty="0" smtClean="0"/>
              <a:t> </a:t>
            </a:r>
            <a:r>
              <a:rPr lang="zh-TW" altLang="en-US" b="1" dirty="0"/>
              <a:t>張</a:t>
            </a:r>
            <a:r>
              <a:rPr lang="en-US" altLang="zh-TW" b="1" dirty="0"/>
              <a:t>PIMS</a:t>
            </a:r>
            <a:r>
              <a:rPr lang="zh-TW" altLang="en-US" b="1" dirty="0"/>
              <a:t> </a:t>
            </a:r>
            <a:r>
              <a:rPr lang="en-US" altLang="zh-TW" b="1" dirty="0"/>
              <a:t>LA</a:t>
            </a:r>
            <a:r>
              <a:rPr lang="zh-TW" altLang="en-US" b="1" dirty="0"/>
              <a:t>證照，並參加一連串的資安與個資保護相關教育訓練。</a:t>
            </a:r>
            <a:endParaRPr lang="en-US" altLang="zh-TW" b="1" dirty="0"/>
          </a:p>
          <a:p>
            <a:pPr marL="457200" lvl="1" indent="0">
              <a:buNone/>
            </a:pPr>
            <a:r>
              <a:rPr lang="zh-TW" altLang="en-US" b="1" dirty="0"/>
              <a:t>    </a:t>
            </a:r>
            <a:r>
              <a:rPr lang="en-US" altLang="zh-TW" b="1" dirty="0"/>
              <a:t>(</a:t>
            </a:r>
            <a:r>
              <a:rPr lang="zh-TW" altLang="en-US" b="1" dirty="0"/>
              <a:t>註：</a:t>
            </a:r>
            <a:r>
              <a:rPr lang="zh-TW" altLang="en-US" b="1" dirty="0" smtClean="0"/>
              <a:t>全計資中心有</a:t>
            </a:r>
            <a:r>
              <a:rPr lang="en-US" altLang="zh-TW" b="1" dirty="0" smtClean="0">
                <a:solidFill>
                  <a:srgbClr val="FF0000"/>
                </a:solidFill>
              </a:rPr>
              <a:t>13</a:t>
            </a:r>
            <a:r>
              <a:rPr lang="zh-TW" altLang="en-US" b="1" dirty="0" smtClean="0"/>
              <a:t>張 </a:t>
            </a:r>
            <a:r>
              <a:rPr lang="en-US" altLang="zh-TW" b="1" dirty="0"/>
              <a:t>BS</a:t>
            </a:r>
            <a:r>
              <a:rPr lang="zh-TW" altLang="en-US" b="1" dirty="0"/>
              <a:t> </a:t>
            </a:r>
            <a:r>
              <a:rPr lang="en-US" altLang="zh-TW" b="1" dirty="0" smtClean="0"/>
              <a:t>10012:2009</a:t>
            </a:r>
            <a:r>
              <a:rPr lang="zh-TW" altLang="en-US" b="1" dirty="0" smtClean="0"/>
              <a:t>  </a:t>
            </a:r>
            <a:r>
              <a:rPr lang="en-US" altLang="zh-TW" b="1" dirty="0"/>
              <a:t>LA</a:t>
            </a:r>
            <a:r>
              <a:rPr lang="zh-TW" altLang="en-US" b="1" dirty="0"/>
              <a:t> 證照</a:t>
            </a:r>
            <a:r>
              <a:rPr lang="en-US" altLang="zh-TW" b="1" dirty="0"/>
              <a:t>)</a:t>
            </a:r>
            <a:endParaRPr lang="zh-TW" altLang="zh-TW" dirty="0"/>
          </a:p>
          <a:p>
            <a:pPr fontAlgn="auto">
              <a:spcAft>
                <a:spcPts val="0"/>
              </a:spcAft>
              <a:defRPr/>
            </a:pPr>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65000"/>
                  </a:schemeClr>
                </a:solidFill>
                <a:latin typeface="+mn-lt"/>
                <a:ea typeface="標楷體" pitchFamily="65" charset="-120"/>
                <a:cs typeface="Tahoma" pitchFamily="34" charset="0"/>
              </a:rPr>
              <a:t>-6</a:t>
            </a:r>
            <a:endParaRPr sz="3600" dirty="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dirty="0" smtClean="0">
                <a:solidFill>
                  <a:schemeClr val="bg1">
                    <a:lumMod val="65000"/>
                  </a:schemeClr>
                </a:solidFill>
              </a:rPr>
              <a:t>推動</a:t>
            </a:r>
            <a:r>
              <a:rPr lang="zh-TW" altLang="en-US" dirty="0">
                <a:solidFill>
                  <a:schemeClr val="bg1">
                    <a:lumMod val="65000"/>
                  </a:schemeClr>
                </a:solidFill>
              </a:rPr>
              <a:t>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sz="3200" dirty="0">
                <a:solidFill>
                  <a:srgbClr val="FF0000"/>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dirty="0">
                <a:solidFill>
                  <a:schemeClr val="bg1">
                    <a:lumMod val="65000"/>
                  </a:schemeClr>
                </a:solidFill>
              </a:rPr>
              <a:t>綜合建議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90513"/>
            <a:ext cx="6707187" cy="1009650"/>
          </a:xfrm>
        </p:spPr>
        <p:txBody>
          <a:bodyPr>
            <a:normAutofit fontScale="90000"/>
          </a:bodyPr>
          <a:lstStyle/>
          <a:p>
            <a:pPr fontAlgn="auto">
              <a:spcAft>
                <a:spcPts val="0"/>
              </a:spcAft>
              <a:defRPr/>
            </a:pPr>
            <a:r>
              <a:rPr sz="4000" smtClean="0"/>
              <a:t>年度計畫所提績效指標辦理</a:t>
            </a:r>
            <a:r>
              <a:rPr altLang="zh-TW" sz="4000" smtClean="0"/>
              <a:t>情形</a:t>
            </a:r>
            <a:r>
              <a:rPr lang="en-US" altLang="zh-TW" sz="3600" smtClean="0"/>
              <a:t/>
            </a:r>
            <a:br>
              <a:rPr lang="en-US" altLang="zh-TW" sz="3600" smtClean="0"/>
            </a:br>
            <a:r>
              <a:rPr altLang="zh-TW" smtClean="0">
                <a:solidFill>
                  <a:srgbClr val="FF0000"/>
                </a:solidFill>
              </a:rPr>
              <a:t>年度</a:t>
            </a:r>
            <a:r>
              <a:rPr smtClean="0">
                <a:solidFill>
                  <a:srgbClr val="FF0000"/>
                </a:solidFill>
              </a:rPr>
              <a:t>計畫績效</a:t>
            </a:r>
            <a:r>
              <a:rPr altLang="zh-TW" smtClean="0">
                <a:solidFill>
                  <a:srgbClr val="FF0000"/>
                </a:solidFill>
              </a:rPr>
              <a:t>達成率</a:t>
            </a:r>
            <a:r>
              <a:rPr lang="en-US" altLang="zh-TW" smtClean="0">
                <a:solidFill>
                  <a:srgbClr val="FF0000"/>
                </a:solidFill>
              </a:rPr>
              <a:t>(</a:t>
            </a:r>
            <a:r>
              <a:rPr smtClean="0">
                <a:solidFill>
                  <a:srgbClr val="FF0000"/>
                </a:solidFill>
              </a:rPr>
              <a:t>一</a:t>
            </a:r>
            <a:r>
              <a:rPr lang="en-US" altLang="zh-TW" smtClean="0">
                <a:solidFill>
                  <a:srgbClr val="FF0000"/>
                </a:solidFill>
              </a:rPr>
              <a:t>)</a:t>
            </a:r>
            <a:endParaRPr altLang="zh-TW">
              <a:solidFill>
                <a:srgbClr val="FF0000"/>
              </a:solidFill>
            </a:endParaRPr>
          </a:p>
        </p:txBody>
      </p:sp>
      <p:sp>
        <p:nvSpPr>
          <p:cNvPr id="7" name="內容版面配置區 6"/>
          <p:cNvSpPr>
            <a:spLocks noGrp="1"/>
          </p:cNvSpPr>
          <p:nvPr>
            <p:ph sz="half" idx="1"/>
          </p:nvPr>
        </p:nvSpPr>
        <p:spPr>
          <a:xfrm>
            <a:off x="468312" y="1412875"/>
            <a:ext cx="8497557" cy="4752975"/>
          </a:xfrm>
        </p:spPr>
        <p:txBody>
          <a:bodyPr>
            <a:normAutofit/>
          </a:bodyPr>
          <a:lstStyle/>
          <a:p>
            <a:pPr lvl="1" fontAlgn="auto">
              <a:spcAft>
                <a:spcPts val="0"/>
              </a:spcAft>
              <a:buFont typeface="Arial" pitchFamily="34" charset="0"/>
              <a:buChar char="–"/>
              <a:defRPr/>
            </a:pPr>
            <a:r>
              <a:rPr lang="zh-TW" altLang="zh-TW" sz="2000" dirty="0">
                <a:solidFill>
                  <a:schemeClr val="accent4">
                    <a:lumMod val="75000"/>
                  </a:schemeClr>
                </a:solidFill>
              </a:rPr>
              <a:t>針對</a:t>
            </a:r>
            <a:r>
              <a:rPr lang="en-US" altLang="zh-TW" sz="2000" dirty="0">
                <a:solidFill>
                  <a:schemeClr val="accent4">
                    <a:lumMod val="75000"/>
                  </a:schemeClr>
                </a:solidFill>
              </a:rPr>
              <a:t>TACERT</a:t>
            </a:r>
            <a:r>
              <a:rPr lang="zh-TW" altLang="zh-TW" sz="2000" dirty="0">
                <a:solidFill>
                  <a:schemeClr val="accent4">
                    <a:lumMod val="75000"/>
                  </a:schemeClr>
                </a:solidFill>
              </a:rPr>
              <a:t>公佈之『</a:t>
            </a:r>
            <a:r>
              <a:rPr lang="zh-TW" altLang="zh-TW" sz="2000" dirty="0">
                <a:solidFill>
                  <a:srgbClr val="008000"/>
                </a:solidFill>
              </a:rPr>
              <a:t>惡意網站威脅</a:t>
            </a:r>
            <a:r>
              <a:rPr lang="zh-TW" altLang="zh-TW" sz="2000" dirty="0" smtClean="0">
                <a:solidFill>
                  <a:srgbClr val="008000"/>
                </a:solidFill>
              </a:rPr>
              <a:t>來源</a:t>
            </a:r>
            <a:r>
              <a:rPr lang="zh-TW" altLang="en-US" sz="2000" dirty="0" smtClean="0">
                <a:solidFill>
                  <a:srgbClr val="008000"/>
                </a:solidFill>
              </a:rPr>
              <a:t>名</a:t>
            </a:r>
            <a:r>
              <a:rPr lang="zh-TW" altLang="zh-TW" sz="2000" dirty="0" smtClean="0">
                <a:solidFill>
                  <a:srgbClr val="008000"/>
                </a:solidFill>
              </a:rPr>
              <a:t>單</a:t>
            </a:r>
            <a:r>
              <a:rPr lang="zh-TW" altLang="zh-TW" sz="2000" dirty="0">
                <a:solidFill>
                  <a:schemeClr val="accent4">
                    <a:lumMod val="75000"/>
                  </a:schemeClr>
                </a:solidFill>
              </a:rPr>
              <a:t>』，除了教育部已在入口進行</a:t>
            </a:r>
            <a:r>
              <a:rPr lang="zh-TW" altLang="zh-TW" sz="2000" dirty="0" smtClean="0">
                <a:solidFill>
                  <a:schemeClr val="accent4">
                    <a:lumMod val="75000"/>
                  </a:schemeClr>
                </a:solidFill>
              </a:rPr>
              <a:t>阻擋</a:t>
            </a:r>
            <a:r>
              <a:rPr lang="zh-TW" altLang="en-US" sz="2000" dirty="0" smtClean="0">
                <a:solidFill>
                  <a:srgbClr val="FF0000"/>
                </a:solidFill>
              </a:rPr>
              <a:t>前</a:t>
            </a:r>
            <a:r>
              <a:rPr lang="en-US" altLang="zh-TW" sz="2000" dirty="0" smtClean="0">
                <a:solidFill>
                  <a:srgbClr val="FF0000"/>
                </a:solidFill>
              </a:rPr>
              <a:t>500</a:t>
            </a:r>
            <a:r>
              <a:rPr lang="zh-TW" altLang="en-US" sz="2000" dirty="0" smtClean="0">
                <a:solidFill>
                  <a:schemeClr val="accent4">
                    <a:lumMod val="75000"/>
                  </a:schemeClr>
                </a:solidFill>
              </a:rPr>
              <a:t>個</a:t>
            </a:r>
            <a:r>
              <a:rPr lang="en-US" altLang="zh-TW" sz="2000" dirty="0" smtClean="0">
                <a:solidFill>
                  <a:schemeClr val="accent4">
                    <a:lumMod val="75000"/>
                  </a:schemeClr>
                </a:solidFill>
              </a:rPr>
              <a:t>IP</a:t>
            </a:r>
            <a:r>
              <a:rPr lang="zh-TW" altLang="zh-TW" sz="2000" dirty="0">
                <a:solidFill>
                  <a:schemeClr val="accent4">
                    <a:lumMod val="75000"/>
                  </a:schemeClr>
                </a:solidFill>
              </a:rPr>
              <a:t>之外</a:t>
            </a:r>
            <a:r>
              <a:rPr lang="zh-TW" altLang="zh-TW" sz="2000" dirty="0" smtClean="0">
                <a:solidFill>
                  <a:schemeClr val="accent4">
                    <a:lumMod val="75000"/>
                  </a:schemeClr>
                </a:solidFill>
              </a:rPr>
              <a:t>，利用</a:t>
            </a:r>
            <a:r>
              <a:rPr lang="zh-TW" altLang="zh-TW" sz="2000" dirty="0">
                <a:solidFill>
                  <a:schemeClr val="accent4">
                    <a:lumMod val="75000"/>
                  </a:schemeClr>
                </a:solidFill>
              </a:rPr>
              <a:t>區</a:t>
            </a:r>
            <a:r>
              <a:rPr lang="zh-TW" altLang="zh-TW" sz="2000" dirty="0" smtClean="0">
                <a:solidFill>
                  <a:schemeClr val="accent4">
                    <a:lumMod val="75000"/>
                  </a:schemeClr>
                </a:solidFill>
              </a:rPr>
              <a:t>網建置</a:t>
            </a:r>
            <a:r>
              <a:rPr lang="zh-TW" altLang="zh-TW" sz="2000" dirty="0">
                <a:solidFill>
                  <a:schemeClr val="accent4">
                    <a:lumMod val="75000"/>
                  </a:schemeClr>
                </a:solidFill>
              </a:rPr>
              <a:t>的</a:t>
            </a:r>
            <a:r>
              <a:rPr lang="zh-TW" altLang="zh-TW" sz="2000" dirty="0">
                <a:solidFill>
                  <a:srgbClr val="FF0000"/>
                </a:solidFill>
              </a:rPr>
              <a:t>流量管制設備</a:t>
            </a:r>
            <a:r>
              <a:rPr lang="zh-TW" altLang="zh-TW" sz="2000" dirty="0">
                <a:solidFill>
                  <a:schemeClr val="accent4">
                    <a:lumMod val="75000"/>
                  </a:schemeClr>
                </a:solidFill>
              </a:rPr>
              <a:t>進行漏網</a:t>
            </a:r>
            <a:r>
              <a:rPr lang="en-US" altLang="zh-TW" sz="2000" dirty="0">
                <a:solidFill>
                  <a:schemeClr val="accent4">
                    <a:lumMod val="75000"/>
                  </a:schemeClr>
                </a:solidFill>
              </a:rPr>
              <a:t>IP</a:t>
            </a:r>
            <a:r>
              <a:rPr lang="zh-TW" altLang="zh-TW" sz="2000" dirty="0">
                <a:solidFill>
                  <a:schemeClr val="accent4">
                    <a:lumMod val="75000"/>
                  </a:schemeClr>
                </a:solidFill>
              </a:rPr>
              <a:t>的阻擋。此舉應可有效降低不當資訊的流竄，提昇網路使用效率。</a:t>
            </a:r>
            <a:endParaRPr lang="en-US" altLang="zh-TW" sz="2000" dirty="0">
              <a:solidFill>
                <a:schemeClr val="accent4">
                  <a:lumMod val="75000"/>
                </a:schemeClr>
              </a:solidFill>
            </a:endParaRPr>
          </a:p>
          <a:p>
            <a:pPr lvl="2" fontAlgn="auto">
              <a:spcAft>
                <a:spcPts val="0"/>
              </a:spcAft>
              <a:buFont typeface="Arial" pitchFamily="34" charset="0"/>
              <a:buNone/>
              <a:defRPr/>
            </a:pPr>
            <a:r>
              <a:rPr altLang="zh-TW" dirty="0">
                <a:sym typeface="Wingdings"/>
              </a:rPr>
              <a:t></a:t>
            </a:r>
            <a:r>
              <a:rPr altLang="zh-TW" dirty="0"/>
              <a:t> </a:t>
            </a:r>
            <a:r>
              <a:rPr lang="zh-TW" altLang="en-US" dirty="0" smtClean="0"/>
              <a:t>已利用該設備成功阻擋上述</a:t>
            </a:r>
            <a:r>
              <a:rPr lang="zh-TW" altLang="en-US" dirty="0">
                <a:solidFill>
                  <a:srgbClr val="008000"/>
                </a:solidFill>
              </a:rPr>
              <a:t>威脅名單</a:t>
            </a:r>
            <a:r>
              <a:rPr lang="zh-TW" altLang="en-US" dirty="0" smtClean="0"/>
              <a:t>中的</a:t>
            </a:r>
            <a:r>
              <a:rPr lang="zh-TW" altLang="en-US" b="1" dirty="0" smtClean="0">
                <a:solidFill>
                  <a:srgbClr val="FF0000"/>
                </a:solidFill>
              </a:rPr>
              <a:t>次</a:t>
            </a:r>
            <a:r>
              <a:rPr lang="en-US" altLang="zh-TW" b="1" dirty="0" smtClean="0">
                <a:solidFill>
                  <a:srgbClr val="FF0000"/>
                </a:solidFill>
              </a:rPr>
              <a:t>500</a:t>
            </a:r>
            <a:r>
              <a:rPr lang="zh-TW" altLang="en-US" dirty="0" smtClean="0"/>
              <a:t>個</a:t>
            </a:r>
            <a:r>
              <a:rPr lang="en-US" altLang="zh-TW" dirty="0" smtClean="0"/>
              <a:t>IP</a:t>
            </a:r>
            <a:r>
              <a:rPr dirty="0" smtClean="0"/>
              <a:t>。</a:t>
            </a:r>
            <a:endParaRPr lang="en-US" altLang="zh-TW" dirty="0"/>
          </a:p>
        </p:txBody>
      </p:sp>
      <p:pic>
        <p:nvPicPr>
          <p:cNvPr id="5" name="圖片 4" descr="SCE8000阻擋500筆資料1.jpg"/>
          <p:cNvPicPr>
            <a:picLocks noChangeAspect="1"/>
          </p:cNvPicPr>
          <p:nvPr/>
        </p:nvPicPr>
        <p:blipFill>
          <a:blip r:embed="rId3" cstate="print"/>
          <a:stretch>
            <a:fillRect/>
          </a:stretch>
        </p:blipFill>
        <p:spPr>
          <a:xfrm>
            <a:off x="1418162" y="2768229"/>
            <a:ext cx="6516216" cy="3973657"/>
          </a:xfrm>
          <a:prstGeom prst="rect">
            <a:avLst/>
          </a:prstGeom>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90513"/>
            <a:ext cx="6707187" cy="1009650"/>
          </a:xfrm>
        </p:spPr>
        <p:txBody>
          <a:bodyPr>
            <a:normAutofit fontScale="90000"/>
          </a:bodyPr>
          <a:lstStyle/>
          <a:p>
            <a:pPr fontAlgn="auto">
              <a:spcAft>
                <a:spcPts val="0"/>
              </a:spcAft>
              <a:defRPr/>
            </a:pPr>
            <a:r>
              <a:rPr sz="4000" dirty="0" err="1" smtClean="0"/>
              <a:t>年度計畫所提績效指標辦理</a:t>
            </a:r>
            <a:r>
              <a:rPr altLang="zh-TW" sz="4000" dirty="0" err="1" smtClean="0"/>
              <a:t>情形</a:t>
            </a:r>
            <a:r>
              <a:rPr lang="en-US" altLang="zh-TW" sz="3600" dirty="0" smtClean="0"/>
              <a:t/>
            </a:r>
            <a:br>
              <a:rPr lang="en-US" altLang="zh-TW" sz="3600" dirty="0" smtClean="0"/>
            </a:br>
            <a:r>
              <a:rPr altLang="zh-TW" dirty="0" err="1" smtClean="0">
                <a:solidFill>
                  <a:srgbClr val="FF0000"/>
                </a:solidFill>
              </a:rPr>
              <a:t>年度</a:t>
            </a:r>
            <a:r>
              <a:rPr dirty="0" err="1" smtClean="0">
                <a:solidFill>
                  <a:srgbClr val="FF0000"/>
                </a:solidFill>
              </a:rPr>
              <a:t>計畫績效</a:t>
            </a:r>
            <a:r>
              <a:rPr altLang="zh-TW" dirty="0" err="1" smtClean="0">
                <a:solidFill>
                  <a:srgbClr val="FF0000"/>
                </a:solidFill>
              </a:rPr>
              <a:t>達成率</a:t>
            </a:r>
            <a:r>
              <a:rPr lang="en-US" altLang="zh-TW" dirty="0" smtClean="0">
                <a:solidFill>
                  <a:srgbClr val="FF0000"/>
                </a:solidFill>
              </a:rPr>
              <a:t>(</a:t>
            </a:r>
            <a:r>
              <a:rPr lang="zh-TW" altLang="en-US" dirty="0" smtClean="0">
                <a:solidFill>
                  <a:srgbClr val="FF0000"/>
                </a:solidFill>
              </a:rPr>
              <a:t>二</a:t>
            </a:r>
            <a:r>
              <a:rPr lang="en-US" altLang="zh-TW" dirty="0" smtClean="0">
                <a:solidFill>
                  <a:srgbClr val="FF0000"/>
                </a:solidFill>
              </a:rPr>
              <a:t>)</a:t>
            </a:r>
            <a:endParaRPr altLang="zh-TW" dirty="0">
              <a:solidFill>
                <a:srgbClr val="FF0000"/>
              </a:solidFill>
            </a:endParaRPr>
          </a:p>
        </p:txBody>
      </p:sp>
      <p:sp>
        <p:nvSpPr>
          <p:cNvPr id="7" name="內容版面配置區 6"/>
          <p:cNvSpPr>
            <a:spLocks noGrp="1"/>
          </p:cNvSpPr>
          <p:nvPr>
            <p:ph sz="half" idx="1"/>
          </p:nvPr>
        </p:nvSpPr>
        <p:spPr>
          <a:xfrm>
            <a:off x="468312" y="1412875"/>
            <a:ext cx="8497557" cy="4752975"/>
          </a:xfrm>
        </p:spPr>
        <p:txBody>
          <a:bodyPr>
            <a:normAutofit/>
          </a:bodyPr>
          <a:lstStyle/>
          <a:p>
            <a:pPr lvl="1" fontAlgn="auto">
              <a:spcAft>
                <a:spcPts val="0"/>
              </a:spcAft>
              <a:buFont typeface="Arial" pitchFamily="34" charset="0"/>
              <a:buChar char="–"/>
              <a:defRPr/>
            </a:pPr>
            <a:r>
              <a:rPr lang="zh-TW" altLang="zh-TW" sz="2200" dirty="0" smtClean="0">
                <a:solidFill>
                  <a:schemeClr val="accent4">
                    <a:lumMod val="75000"/>
                  </a:schemeClr>
                </a:solidFill>
              </a:rPr>
              <a:t>建立網路使用倫理及尊重智慧財產權的觀念。預計辦理</a:t>
            </a:r>
            <a:r>
              <a:rPr lang="en-US" altLang="zh-TW" sz="2200" dirty="0" smtClean="0">
                <a:solidFill>
                  <a:schemeClr val="accent4">
                    <a:lumMod val="75000"/>
                  </a:schemeClr>
                </a:solidFill>
              </a:rPr>
              <a:t>3~4</a:t>
            </a:r>
            <a:r>
              <a:rPr lang="zh-TW" altLang="zh-TW" sz="2200" dirty="0" smtClean="0">
                <a:solidFill>
                  <a:schemeClr val="accent4">
                    <a:lumMod val="75000"/>
                  </a:schemeClr>
                </a:solidFill>
              </a:rPr>
              <a:t>場主題式研討會，如網路倫理規範、智慧財產權宣導、</a:t>
            </a:r>
            <a:r>
              <a:rPr lang="zh-TW" altLang="zh-TW" sz="2200" dirty="0" smtClean="0">
                <a:solidFill>
                  <a:srgbClr val="FF0000"/>
                </a:solidFill>
              </a:rPr>
              <a:t>個人資料保護</a:t>
            </a:r>
            <a:r>
              <a:rPr lang="zh-TW" altLang="zh-TW" sz="2200" dirty="0" smtClean="0">
                <a:solidFill>
                  <a:schemeClr val="accent4">
                    <a:lumMod val="75000"/>
                  </a:schemeClr>
                </a:solidFill>
              </a:rPr>
              <a:t>、資通安全講習</a:t>
            </a:r>
            <a:r>
              <a:rPr lang="en-US" altLang="zh-TW" sz="2200" dirty="0" smtClean="0">
                <a:solidFill>
                  <a:schemeClr val="accent4">
                    <a:lumMod val="75000"/>
                  </a:schemeClr>
                </a:solidFill>
              </a:rPr>
              <a:t>…</a:t>
            </a:r>
            <a:r>
              <a:rPr lang="zh-TW" altLang="zh-TW" sz="2200" dirty="0" smtClean="0">
                <a:solidFill>
                  <a:schemeClr val="accent4">
                    <a:lumMod val="75000"/>
                  </a:schemeClr>
                </a:solidFill>
              </a:rPr>
              <a:t>等。預計有</a:t>
            </a:r>
            <a:r>
              <a:rPr lang="en-US" altLang="zh-TW" sz="2200" dirty="0" smtClean="0">
                <a:solidFill>
                  <a:schemeClr val="accent4">
                    <a:lumMod val="75000"/>
                  </a:schemeClr>
                </a:solidFill>
              </a:rPr>
              <a:t>200</a:t>
            </a:r>
            <a:r>
              <a:rPr lang="zh-TW" altLang="zh-TW" sz="2200" dirty="0" smtClean="0">
                <a:solidFill>
                  <a:schemeClr val="accent4">
                    <a:lumMod val="75000"/>
                  </a:schemeClr>
                </a:solidFill>
              </a:rPr>
              <a:t>人次參加。</a:t>
            </a:r>
            <a:endParaRPr lang="en-US" altLang="zh-TW" sz="2200" dirty="0">
              <a:solidFill>
                <a:schemeClr val="accent4">
                  <a:lumMod val="75000"/>
                </a:schemeClr>
              </a:solidFill>
            </a:endParaRPr>
          </a:p>
          <a:p>
            <a:pPr lvl="2" fontAlgn="auto">
              <a:spcAft>
                <a:spcPts val="0"/>
              </a:spcAft>
              <a:buFont typeface="Arial" pitchFamily="34" charset="0"/>
              <a:buNone/>
              <a:defRPr/>
            </a:pPr>
            <a:r>
              <a:rPr altLang="zh-TW" sz="2200" dirty="0">
                <a:sym typeface="Wingdings"/>
              </a:rPr>
              <a:t></a:t>
            </a:r>
            <a:r>
              <a:rPr altLang="zh-TW" sz="2200" dirty="0"/>
              <a:t> </a:t>
            </a:r>
            <a:r>
              <a:rPr altLang="zh-TW" sz="2200" dirty="0" smtClean="0"/>
              <a:t>已</a:t>
            </a:r>
            <a:r>
              <a:rPr sz="2200" dirty="0" smtClean="0"/>
              <a:t>辦理相關主題之研討會計</a:t>
            </a:r>
            <a:r>
              <a:rPr lang="en-US" altLang="zh-TW" sz="2200" b="1" dirty="0" smtClean="0">
                <a:solidFill>
                  <a:srgbClr val="00B050"/>
                </a:solidFill>
              </a:rPr>
              <a:t>25</a:t>
            </a:r>
            <a:r>
              <a:rPr sz="2200" dirty="0" smtClean="0"/>
              <a:t>場</a:t>
            </a:r>
            <a:r>
              <a:rPr sz="2200" dirty="0"/>
              <a:t>， </a:t>
            </a:r>
            <a:r>
              <a:rPr sz="2200" dirty="0" smtClean="0"/>
              <a:t>參加人數</a:t>
            </a:r>
            <a:r>
              <a:rPr lang="en-US" altLang="zh-TW" sz="2200" b="1" dirty="0" smtClean="0">
                <a:solidFill>
                  <a:srgbClr val="00B050"/>
                </a:solidFill>
              </a:rPr>
              <a:t>1,319</a:t>
            </a:r>
            <a:r>
              <a:rPr sz="2200" dirty="0" smtClean="0"/>
              <a:t>人次</a:t>
            </a:r>
            <a:r>
              <a:rPr sz="2200" dirty="0"/>
              <a:t>。 </a:t>
            </a:r>
            <a:endParaRPr lang="en-US" altLang="zh-TW" sz="2200" dirty="0"/>
          </a:p>
          <a:p>
            <a:pPr lvl="1" fontAlgn="auto">
              <a:spcAft>
                <a:spcPts val="0"/>
              </a:spcAft>
              <a:buFont typeface="Arial" pitchFamily="34" charset="0"/>
              <a:buChar char="–"/>
              <a:defRPr/>
            </a:pPr>
            <a:r>
              <a:rPr lang="zh-TW" altLang="zh-TW" sz="2200" dirty="0" smtClean="0">
                <a:solidFill>
                  <a:schemeClr val="accent4">
                    <a:lumMod val="75000"/>
                  </a:schemeClr>
                </a:solidFill>
              </a:rPr>
              <a:t>提升區、縣市網中心及連線單位網管人員專業素養以及資安防護能力，預計辦理</a:t>
            </a:r>
            <a:r>
              <a:rPr lang="en-US" altLang="zh-TW" sz="2200" dirty="0" smtClean="0">
                <a:solidFill>
                  <a:schemeClr val="accent4">
                    <a:lumMod val="75000"/>
                  </a:schemeClr>
                </a:solidFill>
              </a:rPr>
              <a:t>4~6</a:t>
            </a:r>
            <a:r>
              <a:rPr lang="zh-TW" altLang="zh-TW" sz="2200" dirty="0" smtClean="0">
                <a:solidFill>
                  <a:schemeClr val="accent4">
                    <a:lumMod val="75000"/>
                  </a:schemeClr>
                </a:solidFill>
              </a:rPr>
              <a:t>場研討會，如不當資訊防制、</a:t>
            </a:r>
            <a:r>
              <a:rPr lang="en-US" altLang="zh-TW" sz="2200" dirty="0" smtClean="0">
                <a:solidFill>
                  <a:schemeClr val="accent4">
                    <a:lumMod val="75000"/>
                  </a:schemeClr>
                </a:solidFill>
              </a:rPr>
              <a:t>DNSSEC</a:t>
            </a:r>
            <a:r>
              <a:rPr lang="zh-TW" altLang="zh-TW" sz="2200" dirty="0" smtClean="0">
                <a:solidFill>
                  <a:schemeClr val="accent4">
                    <a:lumMod val="75000"/>
                  </a:schemeClr>
                </a:solidFill>
              </a:rPr>
              <a:t>建置、拒絕存取資訊防制機制、</a:t>
            </a:r>
            <a:r>
              <a:rPr lang="en-US" altLang="zh-TW" sz="2200" dirty="0" smtClean="0">
                <a:solidFill>
                  <a:schemeClr val="accent4">
                    <a:lumMod val="75000"/>
                  </a:schemeClr>
                </a:solidFill>
              </a:rPr>
              <a:t>IPv6</a:t>
            </a:r>
            <a:r>
              <a:rPr lang="zh-TW" altLang="zh-TW" sz="2200" dirty="0" smtClean="0">
                <a:solidFill>
                  <a:schemeClr val="accent4">
                    <a:lumMod val="75000"/>
                  </a:schemeClr>
                </a:solidFill>
              </a:rPr>
              <a:t>技術</a:t>
            </a:r>
            <a:r>
              <a:rPr lang="en-US" altLang="zh-TW" sz="2200" dirty="0" smtClean="0">
                <a:solidFill>
                  <a:schemeClr val="accent4">
                    <a:lumMod val="75000"/>
                  </a:schemeClr>
                </a:solidFill>
              </a:rPr>
              <a:t>…</a:t>
            </a:r>
            <a:r>
              <a:rPr lang="zh-TW" altLang="zh-TW" sz="2200" dirty="0" smtClean="0">
                <a:solidFill>
                  <a:schemeClr val="accent4">
                    <a:lumMod val="75000"/>
                  </a:schemeClr>
                </a:solidFill>
              </a:rPr>
              <a:t>等，預估有</a:t>
            </a:r>
            <a:r>
              <a:rPr lang="en-US" altLang="zh-TW" sz="2200" dirty="0" smtClean="0">
                <a:solidFill>
                  <a:schemeClr val="accent4">
                    <a:lumMod val="75000"/>
                  </a:schemeClr>
                </a:solidFill>
              </a:rPr>
              <a:t>200</a:t>
            </a:r>
            <a:r>
              <a:rPr lang="zh-TW" altLang="zh-TW" sz="2200" dirty="0" smtClean="0">
                <a:solidFill>
                  <a:schemeClr val="accent4">
                    <a:lumMod val="75000"/>
                  </a:schemeClr>
                </a:solidFill>
              </a:rPr>
              <a:t>人次參加。</a:t>
            </a:r>
            <a:endParaRPr lang="en-US" altLang="zh-TW" sz="2200" dirty="0">
              <a:solidFill>
                <a:schemeClr val="accent4">
                  <a:lumMod val="75000"/>
                </a:schemeClr>
              </a:solidFill>
            </a:endParaRPr>
          </a:p>
          <a:p>
            <a:pPr lvl="2" fontAlgn="auto">
              <a:spcAft>
                <a:spcPts val="0"/>
              </a:spcAft>
              <a:buFont typeface="Arial" pitchFamily="34" charset="0"/>
              <a:buNone/>
              <a:defRPr/>
            </a:pPr>
            <a:r>
              <a:rPr altLang="zh-TW" sz="2200" dirty="0">
                <a:sym typeface="Wingdings"/>
              </a:rPr>
              <a:t></a:t>
            </a:r>
            <a:r>
              <a:rPr altLang="zh-TW" sz="2200" dirty="0" smtClean="0"/>
              <a:t>已</a:t>
            </a:r>
            <a:r>
              <a:rPr sz="2200" dirty="0" smtClean="0"/>
              <a:t>辦理相關主題之研討會計</a:t>
            </a:r>
            <a:r>
              <a:rPr lang="en-US" altLang="zh-TW" sz="2200" b="1" dirty="0" smtClean="0">
                <a:solidFill>
                  <a:srgbClr val="00B050"/>
                </a:solidFill>
              </a:rPr>
              <a:t>5</a:t>
            </a:r>
            <a:r>
              <a:rPr sz="2200" dirty="0" smtClean="0"/>
              <a:t>場</a:t>
            </a:r>
            <a:r>
              <a:rPr sz="2200" dirty="0"/>
              <a:t>， </a:t>
            </a:r>
            <a:r>
              <a:rPr sz="2200" dirty="0" smtClean="0"/>
              <a:t>參加人數</a:t>
            </a:r>
            <a:r>
              <a:rPr lang="en-US" altLang="zh-TW" sz="2200" b="1" dirty="0" smtClean="0">
                <a:solidFill>
                  <a:srgbClr val="00B050"/>
                </a:solidFill>
              </a:rPr>
              <a:t>133</a:t>
            </a:r>
            <a:r>
              <a:rPr sz="2200" dirty="0" smtClean="0"/>
              <a:t>人次</a:t>
            </a:r>
            <a:r>
              <a:rPr sz="2200" dirty="0"/>
              <a:t>。 </a:t>
            </a:r>
            <a:endParaRPr lang="en-US" sz="2200" dirty="0" smtClean="0"/>
          </a:p>
          <a:p>
            <a:pPr lvl="1" fontAlgn="auto">
              <a:spcAft>
                <a:spcPts val="0"/>
              </a:spcAft>
              <a:buFont typeface="Arial" pitchFamily="34" charset="0"/>
              <a:buChar char="–"/>
              <a:defRPr/>
            </a:pPr>
            <a:r>
              <a:rPr lang="zh-TW" altLang="en-US" sz="2200" dirty="0">
                <a:solidFill>
                  <a:schemeClr val="accent4">
                    <a:lumMod val="75000"/>
                  </a:schemeClr>
                </a:solidFill>
              </a:rPr>
              <a:t>持續進行中部地區城鄉中、小學數位落差問題改善計畫，並考慮進行跨區網合作。本年度預計進行</a:t>
            </a:r>
            <a:r>
              <a:rPr lang="en-US" altLang="zh-TW" sz="2200" dirty="0">
                <a:solidFill>
                  <a:schemeClr val="accent4">
                    <a:lumMod val="75000"/>
                  </a:schemeClr>
                </a:solidFill>
              </a:rPr>
              <a:t>1</a:t>
            </a:r>
            <a:r>
              <a:rPr lang="zh-TW" altLang="en-US" sz="2200" dirty="0">
                <a:solidFill>
                  <a:schemeClr val="accent4">
                    <a:lumMod val="75000"/>
                  </a:schemeClr>
                </a:solidFill>
              </a:rPr>
              <a:t> </a:t>
            </a:r>
            <a:r>
              <a:rPr lang="en-US" altLang="zh-TW" sz="2200" dirty="0">
                <a:solidFill>
                  <a:schemeClr val="accent4">
                    <a:lumMod val="75000"/>
                  </a:schemeClr>
                </a:solidFill>
              </a:rPr>
              <a:t>~2</a:t>
            </a:r>
            <a:r>
              <a:rPr lang="zh-TW" altLang="en-US" sz="2200" dirty="0">
                <a:solidFill>
                  <a:schemeClr val="accent4">
                    <a:lumMod val="75000"/>
                  </a:schemeClr>
                </a:solidFill>
              </a:rPr>
              <a:t>次服務。 </a:t>
            </a:r>
          </a:p>
          <a:p>
            <a:pPr lvl="2" fontAlgn="auto">
              <a:spcAft>
                <a:spcPts val="0"/>
              </a:spcAft>
              <a:buFont typeface="Arial" pitchFamily="34" charset="0"/>
              <a:buNone/>
              <a:defRPr/>
            </a:pPr>
            <a:r>
              <a:rPr lang="zh-TW" altLang="en-US" sz="1800" dirty="0">
                <a:sym typeface="Wingdings"/>
              </a:rPr>
              <a:t></a:t>
            </a:r>
            <a:r>
              <a:rPr lang="zh-TW" altLang="en-US" sz="1800" dirty="0"/>
              <a:t> </a:t>
            </a:r>
            <a:r>
              <a:rPr lang="zh-TW" altLang="en-US" dirty="0"/>
              <a:t>本年度將進行</a:t>
            </a:r>
            <a:r>
              <a:rPr lang="en-US" altLang="zh-TW" b="1" dirty="0">
                <a:solidFill>
                  <a:srgbClr val="00B050"/>
                </a:solidFill>
              </a:rPr>
              <a:t>1</a:t>
            </a:r>
            <a:r>
              <a:rPr lang="zh-TW" altLang="en-US" dirty="0"/>
              <a:t>次服務。</a:t>
            </a:r>
            <a:r>
              <a:rPr lang="en-US" altLang="zh-TW" dirty="0"/>
              <a:t>(</a:t>
            </a:r>
            <a:r>
              <a:rPr lang="en-US" altLang="zh-TW" dirty="0">
                <a:solidFill>
                  <a:srgbClr val="00B050"/>
                </a:solidFill>
              </a:rPr>
              <a:t>12/8</a:t>
            </a:r>
            <a:r>
              <a:rPr lang="zh-TW" altLang="en-US" dirty="0">
                <a:solidFill>
                  <a:srgbClr val="00B050"/>
                </a:solidFill>
              </a:rPr>
              <a:t>台中市和平區松鶴部落</a:t>
            </a:r>
            <a:r>
              <a:rPr lang="zh-TW" altLang="en-US" b="1" dirty="0">
                <a:solidFill>
                  <a:srgbClr val="0C279C"/>
                </a:solidFill>
              </a:rPr>
              <a:t>博愛國小</a:t>
            </a:r>
            <a:r>
              <a:rPr lang="en-US" altLang="zh-TW" dirty="0" smtClean="0"/>
              <a:t>)</a:t>
            </a:r>
            <a:endParaRPr altLang="zh-TW" b="1" dirty="0">
              <a:solidFill>
                <a:srgbClr val="00B05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73050"/>
            <a:ext cx="6961187" cy="1062038"/>
          </a:xfrm>
        </p:spPr>
        <p:txBody>
          <a:bodyPr>
            <a:noAutofit/>
          </a:bodyPr>
          <a:lstStyle/>
          <a:p>
            <a:pPr fontAlgn="auto">
              <a:spcAft>
                <a:spcPts val="0"/>
              </a:spcAft>
              <a:defRPr/>
            </a:pPr>
            <a:r>
              <a:rPr altLang="zh-TW" sz="3000" smtClean="0"/>
              <a:t>台中區域網路中心基本資料及人力狀況</a:t>
            </a:r>
            <a:r>
              <a:rPr altLang="zh-TW" sz="2900" smtClean="0"/>
              <a:t/>
            </a:r>
            <a:br>
              <a:rPr altLang="zh-TW" sz="2900" smtClean="0"/>
            </a:br>
            <a:r>
              <a:rPr altLang="zh-TW" sz="2900" smtClean="0">
                <a:solidFill>
                  <a:srgbClr val="FF0000"/>
                </a:solidFill>
              </a:rPr>
              <a:t>人力狀況</a:t>
            </a:r>
            <a:endParaRPr/>
          </a:p>
        </p:txBody>
      </p:sp>
      <p:sp>
        <p:nvSpPr>
          <p:cNvPr id="3" name="內容版面配置區 2"/>
          <p:cNvSpPr>
            <a:spLocks noGrp="1"/>
          </p:cNvSpPr>
          <p:nvPr>
            <p:ph sz="half" idx="1"/>
          </p:nvPr>
        </p:nvSpPr>
        <p:spPr>
          <a:xfrm>
            <a:off x="395536" y="1963739"/>
            <a:ext cx="8496944" cy="4057550"/>
          </a:xfrm>
        </p:spPr>
        <p:txBody>
          <a:bodyPr>
            <a:normAutofit/>
          </a:bodyPr>
          <a:lstStyle/>
          <a:p>
            <a:pPr fontAlgn="auto">
              <a:spcAft>
                <a:spcPts val="0"/>
              </a:spcAft>
              <a:defRPr/>
            </a:pPr>
            <a:r>
              <a:rPr altLang="zh-TW" sz="3200" dirty="0"/>
              <a:t>中興大學計算機及資訊網路中心下設五組：校務系統組、資訊網路組、</a:t>
            </a:r>
            <a:r>
              <a:rPr altLang="zh-TW" sz="3200" b="1" dirty="0">
                <a:solidFill>
                  <a:schemeClr val="tx1">
                    <a:lumMod val="95000"/>
                    <a:lumOff val="5000"/>
                  </a:schemeClr>
                </a:solidFill>
              </a:rPr>
              <a:t>研究發展組</a:t>
            </a:r>
            <a:r>
              <a:rPr altLang="zh-TW" sz="3200" dirty="0"/>
              <a:t>、諮詢服務組及資源管理組</a:t>
            </a:r>
          </a:p>
          <a:p>
            <a:pPr fontAlgn="auto">
              <a:spcAft>
                <a:spcPts val="0"/>
              </a:spcAft>
              <a:defRPr/>
            </a:pPr>
            <a:r>
              <a:rPr sz="3200" dirty="0" smtClean="0"/>
              <a:t>計</a:t>
            </a:r>
            <a:r>
              <a:rPr lang="zh-TW" altLang="en-US" sz="3200" dirty="0" smtClean="0"/>
              <a:t>資</a:t>
            </a:r>
            <a:r>
              <a:rPr sz="3200" dirty="0" smtClean="0"/>
              <a:t>中</a:t>
            </a:r>
            <a:r>
              <a:rPr lang="zh-TW" altLang="en-US" sz="3200" dirty="0"/>
              <a:t>心</a:t>
            </a:r>
            <a:r>
              <a:rPr altLang="zh-TW" sz="3200" dirty="0" err="1" smtClean="0"/>
              <a:t>全部人力</a:t>
            </a:r>
            <a:r>
              <a:rPr sz="3200" dirty="0" smtClean="0"/>
              <a:t> </a:t>
            </a:r>
            <a:r>
              <a:rPr lang="en-US" altLang="zh-TW" sz="3200" b="1" dirty="0">
                <a:solidFill>
                  <a:srgbClr val="00B050"/>
                </a:solidFill>
              </a:rPr>
              <a:t>38</a:t>
            </a:r>
            <a:r>
              <a:rPr sz="3200" b="1" dirty="0">
                <a:solidFill>
                  <a:srgbClr val="00B050"/>
                </a:solidFill>
              </a:rPr>
              <a:t> </a:t>
            </a:r>
            <a:r>
              <a:rPr altLang="zh-TW" sz="3200" dirty="0"/>
              <a:t>人，正式編制</a:t>
            </a:r>
            <a:r>
              <a:rPr sz="3200" dirty="0"/>
              <a:t> </a:t>
            </a:r>
            <a:r>
              <a:rPr lang="en-US" altLang="zh-TW" sz="3200" b="1" dirty="0">
                <a:solidFill>
                  <a:srgbClr val="00B050"/>
                </a:solidFill>
              </a:rPr>
              <a:t>6</a:t>
            </a:r>
            <a:r>
              <a:rPr sz="3200" b="1" dirty="0">
                <a:solidFill>
                  <a:srgbClr val="00B050"/>
                </a:solidFill>
              </a:rPr>
              <a:t> </a:t>
            </a:r>
            <a:r>
              <a:rPr altLang="zh-TW" sz="3200" dirty="0"/>
              <a:t>人</a:t>
            </a:r>
            <a:r>
              <a:rPr sz="3200" dirty="0"/>
              <a:t>。</a:t>
            </a:r>
            <a:endParaRPr lang="en-US" altLang="zh-TW" sz="3200" dirty="0"/>
          </a:p>
          <a:p>
            <a:pPr fontAlgn="auto">
              <a:spcAft>
                <a:spcPts val="0"/>
              </a:spcAft>
              <a:defRPr/>
            </a:pPr>
            <a:r>
              <a:rPr altLang="zh-TW" sz="3200" b="1" dirty="0" err="1" smtClean="0">
                <a:solidFill>
                  <a:schemeClr val="tx1">
                    <a:lumMod val="95000"/>
                    <a:lumOff val="5000"/>
                  </a:schemeClr>
                </a:solidFill>
              </a:rPr>
              <a:t>研究發展組</a:t>
            </a:r>
            <a:r>
              <a:rPr altLang="zh-TW" sz="3200" dirty="0" err="1" smtClean="0"/>
              <a:t>負責</a:t>
            </a:r>
            <a:r>
              <a:rPr altLang="zh-TW" sz="3200" dirty="0" err="1" smtClean="0">
                <a:solidFill>
                  <a:srgbClr val="FF0000"/>
                </a:solidFill>
              </a:rPr>
              <a:t>台中區網</a:t>
            </a:r>
            <a:r>
              <a:rPr altLang="zh-TW" sz="3200" dirty="0" err="1" smtClean="0"/>
              <a:t>主要人力</a:t>
            </a:r>
            <a:r>
              <a:rPr sz="3200" dirty="0" smtClean="0"/>
              <a:t> </a:t>
            </a:r>
            <a:r>
              <a:rPr lang="en-US" altLang="zh-TW" sz="3200" b="1" dirty="0" smtClean="0">
                <a:solidFill>
                  <a:srgbClr val="00B050"/>
                </a:solidFill>
              </a:rPr>
              <a:t>5</a:t>
            </a:r>
            <a:r>
              <a:rPr sz="3200" b="1" dirty="0" smtClean="0">
                <a:solidFill>
                  <a:srgbClr val="00B050"/>
                </a:solidFill>
              </a:rPr>
              <a:t> </a:t>
            </a:r>
            <a:r>
              <a:rPr altLang="zh-TW" sz="3200" dirty="0"/>
              <a:t>人</a:t>
            </a:r>
            <a:r>
              <a:rPr lang="en-US" altLang="zh-TW" sz="3200" dirty="0"/>
              <a:t>(</a:t>
            </a:r>
            <a:r>
              <a:rPr altLang="zh-TW" sz="3200" dirty="0" err="1"/>
              <a:t>含教育部補助網管助理</a:t>
            </a:r>
            <a:r>
              <a:rPr sz="3200" dirty="0"/>
              <a:t> </a:t>
            </a:r>
            <a:r>
              <a:rPr lang="en-US" altLang="zh-TW" sz="3200" b="1" dirty="0" smtClean="0">
                <a:solidFill>
                  <a:srgbClr val="00B050"/>
                </a:solidFill>
              </a:rPr>
              <a:t>2</a:t>
            </a:r>
            <a:r>
              <a:rPr sz="3200" b="1" dirty="0" smtClean="0">
                <a:solidFill>
                  <a:srgbClr val="00B050"/>
                </a:solidFill>
              </a:rPr>
              <a:t> </a:t>
            </a:r>
            <a:r>
              <a:rPr altLang="zh-TW" sz="3200" dirty="0" err="1" smtClean="0"/>
              <a:t>人，</a:t>
            </a:r>
            <a:r>
              <a:rPr altLang="zh-TW" sz="3200" dirty="0" err="1"/>
              <a:t>資安助理</a:t>
            </a:r>
            <a:r>
              <a:rPr sz="3200" dirty="0"/>
              <a:t> </a:t>
            </a:r>
            <a:r>
              <a:rPr lang="en-US" altLang="zh-TW" sz="3200" b="1" dirty="0">
                <a:solidFill>
                  <a:srgbClr val="00B050"/>
                </a:solidFill>
              </a:rPr>
              <a:t>1</a:t>
            </a:r>
            <a:r>
              <a:rPr sz="3200" b="1" dirty="0">
                <a:solidFill>
                  <a:srgbClr val="00B050"/>
                </a:solidFill>
              </a:rPr>
              <a:t> </a:t>
            </a:r>
            <a:r>
              <a:rPr altLang="zh-TW" sz="3200" dirty="0"/>
              <a:t>人</a:t>
            </a:r>
            <a:r>
              <a:rPr lang="en-US" altLang="zh-TW" sz="3200" dirty="0"/>
              <a:t>)</a:t>
            </a:r>
            <a:r>
              <a:rPr altLang="zh-TW" sz="3200" dirty="0"/>
              <a:t>，</a:t>
            </a:r>
            <a:r>
              <a:rPr altLang="zh-TW" sz="3200" dirty="0" err="1"/>
              <a:t>其他支援人力</a:t>
            </a:r>
            <a:r>
              <a:rPr sz="3200" dirty="0"/>
              <a:t> </a:t>
            </a:r>
            <a:r>
              <a:rPr lang="en-US" altLang="zh-TW" sz="3200" b="1" dirty="0" smtClean="0">
                <a:solidFill>
                  <a:srgbClr val="00B050"/>
                </a:solidFill>
              </a:rPr>
              <a:t>3</a:t>
            </a:r>
            <a:r>
              <a:rPr sz="3200" b="1" dirty="0" smtClean="0">
                <a:solidFill>
                  <a:srgbClr val="00B050"/>
                </a:solidFill>
              </a:rPr>
              <a:t> </a:t>
            </a:r>
            <a:r>
              <a:rPr altLang="zh-TW" sz="3200" dirty="0"/>
              <a:t>人</a:t>
            </a:r>
            <a:endParaRPr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90513"/>
            <a:ext cx="6707187" cy="1009650"/>
          </a:xfrm>
        </p:spPr>
        <p:txBody>
          <a:bodyPr>
            <a:normAutofit fontScale="90000"/>
          </a:bodyPr>
          <a:lstStyle/>
          <a:p>
            <a:pPr fontAlgn="auto">
              <a:spcAft>
                <a:spcPts val="0"/>
              </a:spcAft>
              <a:defRPr/>
            </a:pPr>
            <a:r>
              <a:rPr sz="4000" dirty="0" err="1" smtClean="0"/>
              <a:t>年度計畫所提績效指標辦理</a:t>
            </a:r>
            <a:r>
              <a:rPr altLang="zh-TW" sz="4000" dirty="0" err="1" smtClean="0"/>
              <a:t>情形</a:t>
            </a:r>
            <a:r>
              <a:rPr lang="en-US" altLang="zh-TW" sz="3600" dirty="0" smtClean="0"/>
              <a:t/>
            </a:r>
            <a:br>
              <a:rPr lang="en-US" altLang="zh-TW" sz="3600" dirty="0" smtClean="0"/>
            </a:br>
            <a:r>
              <a:rPr altLang="zh-TW" dirty="0" err="1" smtClean="0">
                <a:solidFill>
                  <a:srgbClr val="FF0000"/>
                </a:solidFill>
              </a:rPr>
              <a:t>年度</a:t>
            </a:r>
            <a:r>
              <a:rPr dirty="0" err="1" smtClean="0">
                <a:solidFill>
                  <a:srgbClr val="FF0000"/>
                </a:solidFill>
              </a:rPr>
              <a:t>計畫績效</a:t>
            </a:r>
            <a:r>
              <a:rPr altLang="zh-TW" dirty="0" err="1" smtClean="0">
                <a:solidFill>
                  <a:srgbClr val="FF0000"/>
                </a:solidFill>
              </a:rPr>
              <a:t>達成率</a:t>
            </a:r>
            <a:r>
              <a:rPr lang="en-US" altLang="zh-TW" dirty="0" smtClean="0">
                <a:solidFill>
                  <a:srgbClr val="FF0000"/>
                </a:solidFill>
              </a:rPr>
              <a:t>(</a:t>
            </a:r>
            <a:r>
              <a:rPr lang="zh-TW" altLang="en-US" dirty="0" smtClean="0">
                <a:solidFill>
                  <a:srgbClr val="FF0000"/>
                </a:solidFill>
              </a:rPr>
              <a:t>三</a:t>
            </a:r>
            <a:r>
              <a:rPr lang="en-US" altLang="zh-TW" dirty="0" smtClean="0">
                <a:solidFill>
                  <a:srgbClr val="FF0000"/>
                </a:solidFill>
              </a:rPr>
              <a:t>)</a:t>
            </a:r>
            <a:endParaRPr altLang="zh-TW" dirty="0">
              <a:solidFill>
                <a:srgbClr val="FF0000"/>
              </a:solidFill>
            </a:endParaRPr>
          </a:p>
        </p:txBody>
      </p:sp>
      <p:sp>
        <p:nvSpPr>
          <p:cNvPr id="7" name="內容版面配置區 6"/>
          <p:cNvSpPr>
            <a:spLocks noGrp="1"/>
          </p:cNvSpPr>
          <p:nvPr>
            <p:ph sz="half" idx="1"/>
          </p:nvPr>
        </p:nvSpPr>
        <p:spPr>
          <a:xfrm>
            <a:off x="468313" y="1412875"/>
            <a:ext cx="8424862" cy="5142304"/>
          </a:xfrm>
        </p:spPr>
        <p:txBody>
          <a:bodyPr>
            <a:noAutofit/>
          </a:bodyPr>
          <a:lstStyle/>
          <a:p>
            <a:pPr lvl="1" fontAlgn="auto">
              <a:spcAft>
                <a:spcPts val="0"/>
              </a:spcAft>
              <a:buFont typeface="Arial" pitchFamily="34" charset="0"/>
              <a:buChar char="–"/>
              <a:defRPr/>
            </a:pPr>
            <a:r>
              <a:rPr lang="zh-TW" altLang="zh-TW" sz="2200" dirty="0" smtClean="0">
                <a:solidFill>
                  <a:schemeClr val="accent4">
                    <a:lumMod val="75000"/>
                  </a:schemeClr>
                </a:solidFill>
              </a:rPr>
              <a:t>持續推廣已建置的</a:t>
            </a:r>
            <a:r>
              <a:rPr lang="en-US" altLang="zh-TW" sz="2200" dirty="0">
                <a:solidFill>
                  <a:schemeClr val="accent4">
                    <a:lumMod val="75000"/>
                  </a:schemeClr>
                </a:solidFill>
              </a:rPr>
              <a:t>SIP Proxy </a:t>
            </a:r>
            <a:r>
              <a:rPr lang="en-US" altLang="zh-TW" sz="2200" dirty="0" smtClean="0">
                <a:solidFill>
                  <a:schemeClr val="accent4">
                    <a:lumMod val="75000"/>
                  </a:schemeClr>
                </a:solidFill>
              </a:rPr>
              <a:t>Server</a:t>
            </a:r>
            <a:r>
              <a:rPr lang="zh-TW" altLang="zh-TW" sz="2200" dirty="0" smtClean="0">
                <a:solidFill>
                  <a:schemeClr val="accent4">
                    <a:lumMod val="75000"/>
                  </a:schemeClr>
                </a:solidFill>
              </a:rPr>
              <a:t>服務，提高連線單位網路電話的使用，以加強彼此間公務與學術</a:t>
            </a:r>
            <a:r>
              <a:rPr lang="zh-TW" altLang="en-US" sz="2200" dirty="0">
                <a:solidFill>
                  <a:schemeClr val="accent4">
                    <a:lumMod val="75000"/>
                  </a:schemeClr>
                </a:solidFill>
              </a:rPr>
              <a:t>之</a:t>
            </a:r>
            <a:r>
              <a:rPr lang="zh-TW" altLang="zh-TW" sz="2200" dirty="0" smtClean="0">
                <a:solidFill>
                  <a:schemeClr val="accent4">
                    <a:lumMod val="75000"/>
                  </a:schemeClr>
                </a:solidFill>
              </a:rPr>
              <a:t>交流，達到縮短反應時間、節約電話費用的目標。預估一年可以有</a:t>
            </a:r>
            <a:r>
              <a:rPr lang="en-US" altLang="zh-TW" sz="2200" dirty="0" smtClean="0">
                <a:solidFill>
                  <a:schemeClr val="accent4">
                    <a:lumMod val="75000"/>
                  </a:schemeClr>
                </a:solidFill>
              </a:rPr>
              <a:t>25,000</a:t>
            </a:r>
            <a:r>
              <a:rPr lang="zh-TW" altLang="zh-TW" sz="2200" dirty="0" smtClean="0">
                <a:solidFill>
                  <a:schemeClr val="accent4">
                    <a:lumMod val="75000"/>
                  </a:schemeClr>
                </a:solidFill>
              </a:rPr>
              <a:t>筆通話量，節省</a:t>
            </a:r>
            <a:r>
              <a:rPr lang="en-US" altLang="zh-TW" sz="2200" dirty="0" smtClean="0">
                <a:solidFill>
                  <a:schemeClr val="accent4">
                    <a:lumMod val="75000"/>
                  </a:schemeClr>
                </a:solidFill>
              </a:rPr>
              <a:t>50,000</a:t>
            </a:r>
            <a:r>
              <a:rPr lang="zh-TW" altLang="zh-TW" sz="2200" dirty="0" smtClean="0">
                <a:solidFill>
                  <a:schemeClr val="accent4">
                    <a:lumMod val="75000"/>
                  </a:schemeClr>
                </a:solidFill>
              </a:rPr>
              <a:t>分鐘的通話費用。 </a:t>
            </a:r>
            <a:endParaRPr lang="en-US" altLang="zh-TW" sz="2200" dirty="0">
              <a:solidFill>
                <a:schemeClr val="accent4">
                  <a:lumMod val="75000"/>
                </a:schemeClr>
              </a:solidFill>
            </a:endParaRPr>
          </a:p>
          <a:p>
            <a:pPr lvl="2" fontAlgn="auto">
              <a:spcAft>
                <a:spcPts val="0"/>
              </a:spcAft>
              <a:buFont typeface="Arial" pitchFamily="34" charset="0"/>
              <a:buNone/>
              <a:defRPr/>
            </a:pPr>
            <a:r>
              <a:rPr altLang="zh-TW" dirty="0">
                <a:sym typeface="Wingdings"/>
              </a:rPr>
              <a:t></a:t>
            </a:r>
            <a:r>
              <a:rPr altLang="zh-TW" dirty="0"/>
              <a:t> </a:t>
            </a:r>
            <a:r>
              <a:rPr dirty="0"/>
              <a:t>至</a:t>
            </a:r>
            <a:r>
              <a:rPr lang="en-US" altLang="zh-TW" dirty="0"/>
              <a:t>11</a:t>
            </a:r>
            <a:r>
              <a:rPr dirty="0"/>
              <a:t>月</a:t>
            </a:r>
            <a:r>
              <a:rPr lang="en-US" altLang="zh-TW" dirty="0" smtClean="0"/>
              <a:t>27</a:t>
            </a:r>
            <a:r>
              <a:rPr dirty="0" smtClean="0"/>
              <a:t>日為止</a:t>
            </a:r>
            <a:r>
              <a:rPr dirty="0"/>
              <a:t>，僅有</a:t>
            </a:r>
            <a:r>
              <a:rPr lang="en-US" altLang="zh-TW" b="1" dirty="0" smtClean="0">
                <a:solidFill>
                  <a:srgbClr val="00B050"/>
                </a:solidFill>
              </a:rPr>
              <a:t>10,716</a:t>
            </a:r>
            <a:r>
              <a:rPr lang="zh-TW" altLang="en-US" dirty="0" smtClean="0"/>
              <a:t>次</a:t>
            </a:r>
            <a:r>
              <a:rPr dirty="0" smtClean="0"/>
              <a:t>通話，節省</a:t>
            </a:r>
            <a:r>
              <a:rPr lang="en-US" altLang="zh-TW" b="1" dirty="0" smtClean="0">
                <a:solidFill>
                  <a:srgbClr val="00B050"/>
                </a:solidFill>
              </a:rPr>
              <a:t>18,082</a:t>
            </a:r>
            <a:r>
              <a:rPr dirty="0" smtClean="0"/>
              <a:t>分鐘的通話費用</a:t>
            </a:r>
            <a:r>
              <a:rPr dirty="0"/>
              <a:t>。 </a:t>
            </a:r>
            <a:endParaRPr lang="en-US" altLang="zh-TW" dirty="0"/>
          </a:p>
          <a:p>
            <a:pPr lvl="1" fontAlgn="auto">
              <a:spcAft>
                <a:spcPts val="0"/>
              </a:spcAft>
              <a:buFont typeface="Arial" pitchFamily="34" charset="0"/>
              <a:buChar char="–"/>
              <a:defRPr/>
            </a:pPr>
            <a:r>
              <a:rPr lang="en-US" altLang="zh-TW" sz="2200" dirty="0">
                <a:solidFill>
                  <a:schemeClr val="accent4">
                    <a:lumMod val="75000"/>
                  </a:schemeClr>
                </a:solidFill>
              </a:rPr>
              <a:t>Google Global Cache </a:t>
            </a:r>
            <a:r>
              <a:rPr lang="zh-TW" altLang="en-US" sz="2200" dirty="0">
                <a:solidFill>
                  <a:schemeClr val="accent4">
                    <a:lumMod val="75000"/>
                  </a:schemeClr>
                </a:solidFill>
              </a:rPr>
              <a:t>中部營運點，預估可以減少本區網骨幹出口流入量</a:t>
            </a:r>
            <a:r>
              <a:rPr lang="en-US" altLang="zh-TW" sz="2200" dirty="0">
                <a:solidFill>
                  <a:schemeClr val="accent4">
                    <a:lumMod val="75000"/>
                  </a:schemeClr>
                </a:solidFill>
              </a:rPr>
              <a:t>20~25%</a:t>
            </a:r>
            <a:r>
              <a:rPr lang="zh-TW" altLang="en-US" sz="2200" dirty="0" smtClean="0">
                <a:solidFill>
                  <a:schemeClr val="accent4">
                    <a:lumMod val="75000"/>
                  </a:schemeClr>
                </a:solidFill>
              </a:rPr>
              <a:t>。</a:t>
            </a:r>
            <a:r>
              <a:rPr lang="zh-TW" altLang="zh-TW" sz="2200" dirty="0" smtClean="0">
                <a:solidFill>
                  <a:schemeClr val="accent4">
                    <a:lumMod val="75000"/>
                  </a:schemeClr>
                </a:solidFill>
              </a:rPr>
              <a:t> </a:t>
            </a:r>
            <a:endParaRPr lang="en-US" altLang="zh-TW" sz="2200" dirty="0">
              <a:solidFill>
                <a:schemeClr val="accent4">
                  <a:lumMod val="75000"/>
                </a:schemeClr>
              </a:solidFill>
            </a:endParaRPr>
          </a:p>
          <a:p>
            <a:pPr lvl="2" fontAlgn="auto">
              <a:spcAft>
                <a:spcPts val="0"/>
              </a:spcAft>
              <a:buNone/>
              <a:defRPr/>
            </a:pPr>
            <a:r>
              <a:rPr lang="zh-TW" altLang="en-US" sz="1800" dirty="0">
                <a:sym typeface="Wingdings"/>
              </a:rPr>
              <a:t></a:t>
            </a:r>
            <a:r>
              <a:rPr lang="en-US" altLang="zh-TW" dirty="0"/>
              <a:t>GGC</a:t>
            </a:r>
            <a:r>
              <a:rPr lang="zh-TW" altLang="en-US" dirty="0"/>
              <a:t>服務效果顯著，減少區網骨幹入口流量達</a:t>
            </a:r>
            <a:r>
              <a:rPr lang="en-US" altLang="zh-TW" b="1" dirty="0">
                <a:solidFill>
                  <a:srgbClr val="FF0000"/>
                </a:solidFill>
              </a:rPr>
              <a:t>41.8</a:t>
            </a:r>
            <a:r>
              <a:rPr lang="en-US" altLang="zh-TW" dirty="0"/>
              <a:t>%</a:t>
            </a:r>
            <a:r>
              <a:rPr lang="zh-TW" altLang="en-US" dirty="0" smtClean="0"/>
              <a:t>。</a:t>
            </a:r>
            <a:br>
              <a:rPr lang="zh-TW" altLang="en-US" dirty="0" smtClean="0"/>
            </a:br>
            <a:r>
              <a:rPr lang="en-US" altLang="zh-TW" dirty="0" smtClean="0">
                <a:solidFill>
                  <a:srgbClr val="072FA1"/>
                </a:solidFill>
              </a:rPr>
              <a:t>(</a:t>
            </a:r>
            <a:r>
              <a:rPr lang="zh-TW" altLang="en-US" dirty="0" smtClean="0">
                <a:solidFill>
                  <a:srgbClr val="072FA1"/>
                </a:solidFill>
              </a:rPr>
              <a:t>註：以八週之週平均</a:t>
            </a:r>
            <a:r>
              <a:rPr lang="zh-TW" altLang="en-US" dirty="0">
                <a:solidFill>
                  <a:srgbClr val="072FA1"/>
                </a:solidFill>
              </a:rPr>
              <a:t>流入量計算</a:t>
            </a:r>
            <a:r>
              <a:rPr lang="en-US" altLang="zh-TW" dirty="0" smtClean="0">
                <a:solidFill>
                  <a:srgbClr val="072FA1"/>
                </a:solidFill>
              </a:rPr>
              <a:t>)</a:t>
            </a:r>
            <a:endParaRPr lang="en-US" altLang="zh-TW" dirty="0" smtClean="0"/>
          </a:p>
          <a:p>
            <a:pPr lvl="1" fontAlgn="auto">
              <a:spcAft>
                <a:spcPts val="0"/>
              </a:spcAft>
              <a:buFont typeface="Arial" pitchFamily="34" charset="0"/>
              <a:buChar char="–"/>
              <a:defRPr/>
            </a:pPr>
            <a:r>
              <a:rPr lang="en-US" altLang="zh-TW" sz="2200" dirty="0">
                <a:solidFill>
                  <a:schemeClr val="accent4">
                    <a:lumMod val="75000"/>
                  </a:schemeClr>
                </a:solidFill>
              </a:rPr>
              <a:t>Content Delivery Network</a:t>
            </a:r>
            <a:r>
              <a:rPr lang="zh-TW" altLang="zh-TW" sz="2200" dirty="0">
                <a:solidFill>
                  <a:schemeClr val="accent4">
                    <a:lumMod val="75000"/>
                  </a:schemeClr>
                </a:solidFill>
              </a:rPr>
              <a:t>服務，預估可以降低本區網與中華電信間</a:t>
            </a:r>
            <a:r>
              <a:rPr lang="en-US" altLang="zh-TW" sz="2200" dirty="0">
                <a:solidFill>
                  <a:schemeClr val="accent4">
                    <a:lumMod val="75000"/>
                  </a:schemeClr>
                </a:solidFill>
              </a:rPr>
              <a:t>BGP peering</a:t>
            </a:r>
            <a:r>
              <a:rPr lang="zh-TW" altLang="zh-TW" sz="2200" dirty="0">
                <a:solidFill>
                  <a:schemeClr val="accent4">
                    <a:lumMod val="75000"/>
                  </a:schemeClr>
                </a:solidFill>
              </a:rPr>
              <a:t>流量</a:t>
            </a:r>
            <a:r>
              <a:rPr lang="en-US" altLang="zh-TW" sz="2200" dirty="0">
                <a:solidFill>
                  <a:schemeClr val="accent4">
                    <a:lumMod val="75000"/>
                  </a:schemeClr>
                </a:solidFill>
              </a:rPr>
              <a:t>15~20%</a:t>
            </a:r>
            <a:r>
              <a:rPr lang="zh-TW" altLang="zh-TW" sz="2200" dirty="0">
                <a:solidFill>
                  <a:schemeClr val="accent4">
                    <a:lumMod val="75000"/>
                  </a:schemeClr>
                </a:solidFill>
              </a:rPr>
              <a:t>。</a:t>
            </a:r>
            <a:endParaRPr lang="en-US" altLang="zh-TW" sz="2200" dirty="0">
              <a:solidFill>
                <a:schemeClr val="accent4">
                  <a:lumMod val="75000"/>
                </a:schemeClr>
              </a:solidFill>
            </a:endParaRPr>
          </a:p>
          <a:p>
            <a:pPr lvl="2" fontAlgn="auto">
              <a:spcAft>
                <a:spcPts val="0"/>
              </a:spcAft>
              <a:buNone/>
              <a:defRPr/>
            </a:pPr>
            <a:r>
              <a:rPr lang="zh-TW" altLang="en-US" sz="1600" dirty="0" smtClean="0">
                <a:sym typeface="Wingdings"/>
              </a:rPr>
              <a:t></a:t>
            </a:r>
            <a:r>
              <a:rPr lang="en-US" altLang="zh-TW" dirty="0" smtClean="0">
                <a:sym typeface="Wingdings"/>
              </a:rPr>
              <a:t>103.1.7</a:t>
            </a:r>
            <a:r>
              <a:rPr lang="zh-TW" altLang="en-US" dirty="0">
                <a:sym typeface="Wingdings"/>
              </a:rPr>
              <a:t>開始提供服務， </a:t>
            </a:r>
            <a:r>
              <a:rPr lang="zh-TW" altLang="en-US" dirty="0" smtClean="0">
                <a:sym typeface="Wingdings"/>
              </a:rPr>
              <a:t>但效</a:t>
            </a:r>
            <a:r>
              <a:rPr lang="zh-TW" altLang="en-US" dirty="0" smtClean="0"/>
              <a:t>果並不顯著，但最高曾觀測到</a:t>
            </a:r>
            <a:r>
              <a:rPr lang="en-US" altLang="zh-TW" dirty="0" smtClean="0">
                <a:solidFill>
                  <a:srgbClr val="FF0000"/>
                </a:solidFill>
              </a:rPr>
              <a:t>3.0Gbps</a:t>
            </a:r>
            <a:r>
              <a:rPr lang="zh-TW" altLang="en-US" dirty="0" smtClean="0"/>
              <a:t>的瞬間流出量。 </a:t>
            </a:r>
            <a:endParaRPr lang="en-US" altLang="zh-TW" dirty="0" smtClean="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50000"/>
                  </a:schemeClr>
                </a:solidFill>
                <a:latin typeface="+mn-lt"/>
                <a:ea typeface="標楷體" pitchFamily="65" charset="-120"/>
                <a:cs typeface="Tahoma" pitchFamily="34" charset="0"/>
              </a:rPr>
              <a:t>-7</a:t>
            </a:r>
            <a:endParaRPr sz="3600" dirty="0">
              <a:solidFill>
                <a:schemeClr val="bg1">
                  <a:lumMod val="50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dirty="0" err="1">
                <a:solidFill>
                  <a:schemeClr val="bg1">
                    <a:lumMod val="65000"/>
                  </a:schemeClr>
                </a:solidFill>
              </a:rPr>
              <a:t>臺</a:t>
            </a:r>
            <a:r>
              <a:rPr altLang="zh-TW" dirty="0" err="1">
                <a:solidFill>
                  <a:schemeClr val="bg1">
                    <a:lumMod val="65000"/>
                  </a:schemeClr>
                </a:solidFill>
              </a:rPr>
              <a:t>中區網中心基本資料及人力狀況</a:t>
            </a:r>
            <a:endParaRPr altLang="zh-TW" dirty="0">
              <a:solidFill>
                <a:schemeClr val="bg1">
                  <a:lumMod val="65000"/>
                </a:schemeClr>
              </a:solidFill>
            </a:endParaRP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altLang="zh-TW" dirty="0" err="1" smtClean="0">
                <a:solidFill>
                  <a:schemeClr val="bg1">
                    <a:lumMod val="65000"/>
                  </a:schemeClr>
                </a:solidFill>
              </a:rPr>
              <a:t>資訊安全環境整備</a:t>
            </a:r>
            <a:endParaRPr altLang="zh-TW" dirty="0">
              <a:solidFill>
                <a:schemeClr val="bg1">
                  <a:lumMod val="65000"/>
                </a:schemeClr>
              </a:solidFill>
            </a:endParaRPr>
          </a:p>
          <a:p>
            <a:pPr fontAlgn="auto">
              <a:spcAft>
                <a:spcPts val="0"/>
              </a:spcAft>
              <a:defRPr/>
            </a:pPr>
            <a:r>
              <a:rPr altLang="zh-TW" dirty="0" err="1" smtClean="0">
                <a:solidFill>
                  <a:schemeClr val="bg1">
                    <a:lumMod val="65000"/>
                  </a:schemeClr>
                </a:solidFill>
              </a:rPr>
              <a:t>推動網路資訊應用環境</a:t>
            </a:r>
            <a:r>
              <a:rPr lang="zh-TW" altLang="en-US" dirty="0" smtClean="0">
                <a:solidFill>
                  <a:schemeClr val="bg1">
                    <a:lumMod val="65000"/>
                  </a:schemeClr>
                </a:solidFill>
              </a:rPr>
              <a:t>與</a:t>
            </a:r>
            <a:r>
              <a:rPr altLang="zh-TW" dirty="0" err="1" smtClean="0">
                <a:solidFill>
                  <a:schemeClr val="bg1">
                    <a:lumMod val="65000"/>
                  </a:schemeClr>
                </a:solidFill>
              </a:rPr>
              <a:t>導入情形</a:t>
            </a:r>
            <a:endParaRPr altLang="zh-TW" dirty="0">
              <a:solidFill>
                <a:schemeClr val="bg1">
                  <a:lumMod val="65000"/>
                </a:schemeClr>
              </a:solidFill>
            </a:endParaRPr>
          </a:p>
          <a:p>
            <a:pPr fontAlgn="auto">
              <a:spcAft>
                <a:spcPts val="0"/>
              </a:spcAft>
              <a:defRPr/>
            </a:pPr>
            <a:r>
              <a:rPr altLang="zh-TW" dirty="0" err="1" smtClean="0">
                <a:solidFill>
                  <a:schemeClr val="bg1">
                    <a:lumMod val="65000"/>
                  </a:schemeClr>
                </a:solidFill>
              </a:rPr>
              <a:t>辦理教育訓練及</a:t>
            </a:r>
            <a:r>
              <a:rPr lang="zh-TW" altLang="en-US" dirty="0" smtClean="0">
                <a:solidFill>
                  <a:schemeClr val="bg1">
                    <a:lumMod val="65000"/>
                  </a:schemeClr>
                </a:solidFill>
              </a:rPr>
              <a:t>推廣</a:t>
            </a:r>
            <a:r>
              <a:rPr altLang="zh-TW" dirty="0" err="1" smtClean="0">
                <a:solidFill>
                  <a:schemeClr val="bg1">
                    <a:lumMod val="65000"/>
                  </a:schemeClr>
                </a:solidFill>
              </a:rPr>
              <a:t>活動情形</a:t>
            </a:r>
            <a:endParaRPr lang="en-US" altLang="zh-TW" dirty="0">
              <a:solidFill>
                <a:schemeClr val="bg1">
                  <a:lumMod val="65000"/>
                </a:schemeClr>
              </a:solidFill>
            </a:endParaRPr>
          </a:p>
          <a:p>
            <a:pPr fontAlgn="auto">
              <a:spcAft>
                <a:spcPts val="0"/>
              </a:spcAft>
              <a:defRPr/>
            </a:pPr>
            <a:r>
              <a:rPr dirty="0" err="1" smtClean="0">
                <a:solidFill>
                  <a:schemeClr val="bg1">
                    <a:lumMod val="65000"/>
                  </a:schemeClr>
                </a:solidFill>
              </a:rPr>
              <a:t>年度計畫所提績效指標辦理情形</a:t>
            </a:r>
            <a:endParaRPr lang="en-US" dirty="0" smtClean="0">
              <a:solidFill>
                <a:schemeClr val="bg1">
                  <a:lumMod val="65000"/>
                </a:schemeClr>
              </a:solidFill>
            </a:endParaRPr>
          </a:p>
          <a:p>
            <a:pPr fontAlgn="auto">
              <a:spcAft>
                <a:spcPts val="0"/>
              </a:spcAft>
              <a:defRPr/>
            </a:pPr>
            <a:r>
              <a:rPr lang="zh-TW" altLang="en-US" sz="3200" dirty="0">
                <a:solidFill>
                  <a:srgbClr val="FF0000"/>
                </a:solidFill>
              </a:rPr>
              <a:t>網路應用特色</a:t>
            </a:r>
            <a:r>
              <a:rPr lang="zh-TW" altLang="en-US" sz="3200" dirty="0" smtClean="0">
                <a:solidFill>
                  <a:srgbClr val="FF0000"/>
                </a:solidFill>
              </a:rPr>
              <a:t>服務</a:t>
            </a:r>
            <a:endParaRPr altLang="zh-TW" sz="3200" dirty="0">
              <a:solidFill>
                <a:schemeClr val="bg1">
                  <a:lumMod val="65000"/>
                </a:schemeClr>
              </a:solidFill>
            </a:endParaRPr>
          </a:p>
          <a:p>
            <a:pPr fontAlgn="auto">
              <a:spcAft>
                <a:spcPts val="0"/>
              </a:spcAft>
              <a:defRPr/>
            </a:pPr>
            <a:r>
              <a:rPr lang="en-US" altLang="zh-TW" dirty="0" smtClean="0">
                <a:solidFill>
                  <a:schemeClr val="bg1">
                    <a:lumMod val="65000"/>
                  </a:schemeClr>
                </a:solidFill>
              </a:rPr>
              <a:t>104</a:t>
            </a:r>
            <a:r>
              <a:rPr lang="zh-TW" altLang="en-US" dirty="0" smtClean="0">
                <a:solidFill>
                  <a:schemeClr val="bg1">
                    <a:lumMod val="65000"/>
                  </a:schemeClr>
                </a:solidFill>
              </a:rPr>
              <a:t>年度預計推動之重點工作</a:t>
            </a:r>
            <a:endParaRPr altLang="zh-TW" dirty="0">
              <a:solidFill>
                <a:schemeClr val="bg1">
                  <a:lumMod val="65000"/>
                </a:schemeClr>
              </a:solidFill>
            </a:endParaRPr>
          </a:p>
          <a:p>
            <a:pPr fontAlgn="auto">
              <a:spcAft>
                <a:spcPts val="0"/>
              </a:spcAft>
              <a:defRPr/>
            </a:pPr>
            <a:r>
              <a:rPr altLang="zh-TW" dirty="0" err="1">
                <a:solidFill>
                  <a:schemeClr val="bg1">
                    <a:lumMod val="65000"/>
                  </a:schemeClr>
                </a:solidFill>
              </a:rPr>
              <a:t>綜合建議</a:t>
            </a:r>
            <a:endParaRPr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42888"/>
            <a:ext cx="6811962" cy="1066800"/>
          </a:xfrm>
        </p:spPr>
        <p:txBody>
          <a:bodyPr>
            <a:normAutofit/>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lang="en-US" altLang="zh-TW" sz="3600" dirty="0" smtClean="0">
                <a:solidFill>
                  <a:srgbClr val="FF0000"/>
                </a:solidFill>
              </a:rPr>
              <a:t>(1/3) </a:t>
            </a:r>
            <a:endParaRPr altLang="zh-TW" dirty="0">
              <a:solidFill>
                <a:srgbClr val="FF0000"/>
              </a:solidFill>
            </a:endParaRPr>
          </a:p>
        </p:txBody>
      </p:sp>
      <p:sp>
        <p:nvSpPr>
          <p:cNvPr id="5" name="內容版面配置區 4"/>
          <p:cNvSpPr>
            <a:spLocks noGrp="1"/>
          </p:cNvSpPr>
          <p:nvPr>
            <p:ph sz="half" idx="1"/>
          </p:nvPr>
        </p:nvSpPr>
        <p:spPr>
          <a:xfrm>
            <a:off x="541338" y="1527175"/>
            <a:ext cx="8279134" cy="4710113"/>
          </a:xfrm>
        </p:spPr>
        <p:txBody>
          <a:bodyPr>
            <a:noAutofit/>
          </a:bodyPr>
          <a:lstStyle/>
          <a:p>
            <a:pPr fontAlgn="auto">
              <a:spcAft>
                <a:spcPts val="0"/>
              </a:spcAft>
              <a:defRPr/>
            </a:pPr>
            <a:r>
              <a:rPr lang="zh-TW" altLang="en-US" sz="2200" b="1" dirty="0">
                <a:solidFill>
                  <a:schemeClr val="accent3">
                    <a:lumMod val="50000"/>
                  </a:schemeClr>
                </a:solidFill>
              </a:rPr>
              <a:t>區網中心建置</a:t>
            </a:r>
            <a:r>
              <a:rPr lang="zh-TW" altLang="en-US" sz="2200" b="1" dirty="0">
                <a:solidFill>
                  <a:srgbClr val="072FA1"/>
                </a:solidFill>
              </a:rPr>
              <a:t>個人資料保護制度</a:t>
            </a:r>
            <a:r>
              <a:rPr lang="zh-TW" altLang="en-US" sz="2200" b="1" dirty="0">
                <a:solidFill>
                  <a:schemeClr val="accent3">
                    <a:lumMod val="50000"/>
                  </a:schemeClr>
                </a:solidFill>
              </a:rPr>
              <a:t>實施專頁。</a:t>
            </a:r>
            <a:r>
              <a:rPr altLang="zh-TW" sz="2400" b="1" dirty="0"/>
              <a:t/>
            </a:r>
            <a:br>
              <a:rPr altLang="zh-TW" sz="2400" b="1" dirty="0"/>
            </a:br>
            <a:r>
              <a:rPr altLang="zh-TW" sz="2000" dirty="0"/>
              <a:t>揭示臺中區網中心</a:t>
            </a:r>
            <a:r>
              <a:rPr altLang="zh-TW" sz="2000" dirty="0">
                <a:solidFill>
                  <a:srgbClr val="008000"/>
                </a:solidFill>
              </a:rPr>
              <a:t>隱私權聲明</a:t>
            </a:r>
            <a:r>
              <a:rPr altLang="zh-TW" sz="2000" dirty="0"/>
              <a:t>、</a:t>
            </a:r>
            <a:r>
              <a:rPr altLang="zh-TW" sz="2000" dirty="0">
                <a:solidFill>
                  <a:srgbClr val="008000"/>
                </a:solidFill>
              </a:rPr>
              <a:t>個人資料保護政策</a:t>
            </a:r>
            <a:r>
              <a:rPr altLang="zh-TW" sz="2000" dirty="0"/>
              <a:t>、所蒐集或保有的</a:t>
            </a:r>
            <a:r>
              <a:rPr altLang="zh-TW" sz="2000" dirty="0">
                <a:solidFill>
                  <a:srgbClr val="008000"/>
                </a:solidFill>
              </a:rPr>
              <a:t>個資檔案清冊</a:t>
            </a:r>
            <a:r>
              <a:rPr altLang="zh-TW" sz="2000" dirty="0"/>
              <a:t>以及</a:t>
            </a:r>
            <a:r>
              <a:rPr altLang="zh-TW" sz="2000" dirty="0">
                <a:solidFill>
                  <a:srgbClr val="008000"/>
                </a:solidFill>
              </a:rPr>
              <a:t>個資法相關法律條文</a:t>
            </a:r>
            <a:r>
              <a:rPr altLang="zh-TW" sz="2000" dirty="0"/>
              <a:t>。</a:t>
            </a:r>
            <a:endParaRPr lang="en-US" altLang="zh-TW" sz="2000" b="1" dirty="0"/>
          </a:p>
          <a:p>
            <a:pPr fontAlgn="auto">
              <a:spcAft>
                <a:spcPts val="0"/>
              </a:spcAft>
              <a:defRPr/>
            </a:pPr>
            <a:r>
              <a:rPr lang="zh-TW" altLang="en-US" sz="2200" b="1" dirty="0">
                <a:solidFill>
                  <a:schemeClr val="accent3">
                    <a:lumMod val="50000"/>
                  </a:schemeClr>
                </a:solidFill>
              </a:rPr>
              <a:t>建置</a:t>
            </a:r>
            <a:r>
              <a:rPr lang="zh-TW" altLang="en-US" sz="2200" b="1" dirty="0" smtClean="0">
                <a:solidFill>
                  <a:srgbClr val="072FA1"/>
                </a:solidFill>
              </a:rPr>
              <a:t>教育體系個資導入交流平台</a:t>
            </a:r>
            <a:r>
              <a:rPr altLang="zh-TW" sz="2400" b="1" dirty="0" smtClean="0"/>
              <a:t/>
            </a:r>
            <a:br>
              <a:rPr altLang="zh-TW" sz="2400" b="1" dirty="0" smtClean="0"/>
            </a:br>
            <a:r>
              <a:rPr lang="zh-TW" altLang="en-US" sz="2000" dirty="0"/>
              <a:t>配合教育部提升教育</a:t>
            </a:r>
            <a:r>
              <a:rPr lang="zh-TW" altLang="en-US" sz="2000" dirty="0" smtClean="0"/>
              <a:t>體系各單位</a:t>
            </a:r>
            <a:r>
              <a:rPr lang="zh-TW" altLang="en-US" sz="2000" dirty="0"/>
              <a:t>對於「</a:t>
            </a:r>
            <a:r>
              <a:rPr lang="zh-TW" altLang="en-US" sz="2000" dirty="0">
                <a:solidFill>
                  <a:srgbClr val="FF0000"/>
                </a:solidFill>
              </a:rPr>
              <a:t>資訊安全</a:t>
            </a:r>
            <a:r>
              <a:rPr lang="zh-TW" altLang="en-US" sz="2000" dirty="0"/>
              <a:t>」及「</a:t>
            </a:r>
            <a:r>
              <a:rPr lang="zh-TW" altLang="en-US" sz="2000" dirty="0">
                <a:solidFill>
                  <a:srgbClr val="FF0000"/>
                </a:solidFill>
              </a:rPr>
              <a:t>個人資料保護</a:t>
            </a:r>
            <a:r>
              <a:rPr lang="zh-TW" altLang="en-US" sz="2000" dirty="0"/>
              <a:t>」之觀念與認知，特將本校通過</a:t>
            </a:r>
            <a:r>
              <a:rPr lang="en-US" altLang="zh-TW" sz="2000" dirty="0"/>
              <a:t>BS10012</a:t>
            </a:r>
            <a:r>
              <a:rPr lang="zh-TW" altLang="en-US" sz="2000" dirty="0"/>
              <a:t>國際認證之經驗分享給各級學校推動與導入時參考</a:t>
            </a:r>
            <a:r>
              <a:rPr lang="zh-TW" altLang="en-US" sz="2000" dirty="0" smtClean="0"/>
              <a:t>。</a:t>
            </a:r>
            <a:endParaRPr altLang="zh-TW" sz="2000" dirty="0"/>
          </a:p>
          <a:p>
            <a:pPr fontAlgn="auto">
              <a:spcAft>
                <a:spcPts val="0"/>
              </a:spcAft>
              <a:defRPr/>
            </a:pPr>
            <a:r>
              <a:rPr lang="zh-TW" altLang="en-US" sz="2200" b="1" dirty="0">
                <a:solidFill>
                  <a:schemeClr val="accent3">
                    <a:lumMod val="50000"/>
                  </a:schemeClr>
                </a:solidFill>
              </a:rPr>
              <a:t>分享</a:t>
            </a:r>
            <a:r>
              <a:rPr lang="zh-TW" altLang="en-US" sz="2200" b="1" dirty="0" smtClean="0">
                <a:solidFill>
                  <a:srgbClr val="072FA1"/>
                </a:solidFill>
              </a:rPr>
              <a:t>個人資料管理系統</a:t>
            </a:r>
            <a:r>
              <a:rPr altLang="zh-TW" sz="2200" dirty="0" smtClean="0"/>
              <a:t> </a:t>
            </a:r>
            <a:r>
              <a:rPr altLang="zh-TW" sz="2400" dirty="0"/>
              <a:t/>
            </a:r>
            <a:br>
              <a:rPr altLang="zh-TW" sz="2400" dirty="0"/>
            </a:br>
            <a:r>
              <a:rPr lang="zh-TW" altLang="zh-TW" sz="2000" dirty="0"/>
              <a:t>以</a:t>
            </a:r>
            <a:r>
              <a:rPr lang="en-US" altLang="zh-TW" sz="2000" dirty="0"/>
              <a:t>CC</a:t>
            </a:r>
            <a:r>
              <a:rPr lang="zh-TW" altLang="zh-TW" sz="2000" dirty="0"/>
              <a:t>授權的方式，將本校開發的</a:t>
            </a:r>
            <a:r>
              <a:rPr lang="zh-TW" altLang="zh-TW" sz="2000" dirty="0">
                <a:solidFill>
                  <a:srgbClr val="FF0000"/>
                </a:solidFill>
              </a:rPr>
              <a:t>個人</a:t>
            </a:r>
            <a:r>
              <a:rPr lang="zh-TW" altLang="zh-TW" sz="2000" dirty="0" smtClean="0">
                <a:solidFill>
                  <a:srgbClr val="FF0000"/>
                </a:solidFill>
              </a:rPr>
              <a:t>資料管理系統</a:t>
            </a:r>
            <a:r>
              <a:rPr lang="zh-TW" altLang="zh-TW" sz="2000" dirty="0"/>
              <a:t>開放給教育單位使用，以節省各校建置</a:t>
            </a:r>
            <a:r>
              <a:rPr lang="zh-TW" altLang="zh-TW" sz="2000" dirty="0">
                <a:solidFill>
                  <a:srgbClr val="008000"/>
                </a:solidFill>
              </a:rPr>
              <a:t>個資</a:t>
            </a:r>
            <a:r>
              <a:rPr lang="zh-TW" altLang="zh-TW" sz="2000" dirty="0" smtClean="0">
                <a:solidFill>
                  <a:srgbClr val="008000"/>
                </a:solidFill>
              </a:rPr>
              <a:t>管理</a:t>
            </a:r>
            <a:r>
              <a:rPr lang="zh-TW" altLang="en-US" sz="2000" dirty="0" smtClean="0">
                <a:solidFill>
                  <a:srgbClr val="008000"/>
                </a:solidFill>
              </a:rPr>
              <a:t>制度</a:t>
            </a:r>
            <a:r>
              <a:rPr lang="zh-TW" altLang="zh-TW" sz="2000" dirty="0" smtClean="0"/>
              <a:t>所</a:t>
            </a:r>
            <a:r>
              <a:rPr lang="zh-TW" altLang="zh-TW" sz="2000" dirty="0"/>
              <a:t>需的成本與時間</a:t>
            </a:r>
            <a:r>
              <a:rPr lang="zh-TW" altLang="zh-TW" sz="2000" dirty="0" smtClean="0"/>
              <a:t>。</a:t>
            </a:r>
            <a:endParaRPr altLang="zh-TW" sz="2000" dirty="0"/>
          </a:p>
          <a:p>
            <a:pPr fontAlgn="auto">
              <a:spcAft>
                <a:spcPts val="0"/>
              </a:spcAft>
              <a:defRPr/>
            </a:pPr>
            <a:r>
              <a:rPr lang="zh-TW" altLang="zh-TW" sz="2200" b="1" dirty="0" smtClean="0">
                <a:solidFill>
                  <a:schemeClr val="accent3">
                    <a:lumMod val="50000"/>
                  </a:schemeClr>
                </a:solidFill>
              </a:rPr>
              <a:t>區網中心</a:t>
            </a:r>
            <a:r>
              <a:rPr lang="zh-TW" altLang="zh-TW" sz="2200" b="1" dirty="0">
                <a:solidFill>
                  <a:schemeClr val="accent3">
                    <a:lumMod val="50000"/>
                  </a:schemeClr>
                </a:solidFill>
              </a:rPr>
              <a:t>建置</a:t>
            </a:r>
            <a:r>
              <a:rPr lang="en-US" altLang="zh-TW" sz="2200" b="1" dirty="0" smtClean="0">
                <a:solidFill>
                  <a:srgbClr val="072FA1"/>
                </a:solidFill>
              </a:rPr>
              <a:t>Google </a:t>
            </a:r>
            <a:r>
              <a:rPr lang="en-US" altLang="zh-TW" sz="2200" b="1" dirty="0">
                <a:solidFill>
                  <a:srgbClr val="072FA1"/>
                </a:solidFill>
              </a:rPr>
              <a:t>Global Cache</a:t>
            </a:r>
            <a:r>
              <a:rPr altLang="zh-TW" sz="2200" b="1" dirty="0">
                <a:solidFill>
                  <a:srgbClr val="072FA1"/>
                </a:solidFill>
              </a:rPr>
              <a:t>服務 </a:t>
            </a:r>
            <a:r>
              <a:rPr altLang="zh-TW" sz="2400" dirty="0"/>
              <a:t/>
            </a:r>
            <a:br>
              <a:rPr altLang="zh-TW" sz="2400" dirty="0"/>
            </a:br>
            <a:r>
              <a:rPr altLang="zh-TW" sz="2000" dirty="0" smtClean="0"/>
              <a:t>臺中區網於</a:t>
            </a:r>
            <a:r>
              <a:rPr lang="en-US" altLang="zh-TW" sz="2000" dirty="0" smtClean="0"/>
              <a:t>102/</a:t>
            </a:r>
            <a:r>
              <a:rPr lang="en-US" altLang="zh-TW" sz="2000" b="1" dirty="0" smtClean="0"/>
              <a:t>6/1</a:t>
            </a:r>
            <a:r>
              <a:rPr altLang="zh-TW" sz="2000" dirty="0" smtClean="0"/>
              <a:t>安裝設定完成並</a:t>
            </a:r>
            <a:r>
              <a:rPr lang="zh-TW" altLang="en-US" sz="2000" dirty="0" smtClean="0"/>
              <a:t>持續</a:t>
            </a:r>
            <a:r>
              <a:rPr altLang="zh-TW" sz="2000" dirty="0" err="1" smtClean="0"/>
              <a:t>運作</a:t>
            </a:r>
            <a:r>
              <a:rPr altLang="zh-TW" sz="2000" dirty="0" smtClean="0"/>
              <a:t>。</a:t>
            </a:r>
            <a:r>
              <a:rPr lang="zh-TW" altLang="en-US" sz="2000" dirty="0" smtClean="0"/>
              <a:t>並於今</a:t>
            </a:r>
            <a:r>
              <a:rPr lang="en-US" altLang="zh-TW" sz="2000" dirty="0" smtClean="0"/>
              <a:t>(103)</a:t>
            </a:r>
            <a:r>
              <a:rPr lang="zh-TW" altLang="en-US" sz="2000" dirty="0" smtClean="0"/>
              <a:t>年</a:t>
            </a:r>
            <a:r>
              <a:rPr lang="en-US" altLang="zh-TW" sz="2000" dirty="0" smtClean="0"/>
              <a:t>4</a:t>
            </a:r>
            <a:r>
              <a:rPr lang="zh-TW" altLang="en-US" sz="2000" dirty="0" smtClean="0"/>
              <a:t>月</a:t>
            </a:r>
            <a:r>
              <a:rPr lang="en-US" altLang="zh-TW" sz="2000" dirty="0" smtClean="0"/>
              <a:t>22</a:t>
            </a:r>
            <a:r>
              <a:rPr lang="zh-TW" altLang="en-US" sz="2000" dirty="0" smtClean="0"/>
              <a:t>日</a:t>
            </a:r>
            <a:r>
              <a:rPr lang="en-US" altLang="zh-TW" sz="2000" dirty="0" err="1" smtClean="0"/>
              <a:t>TANet</a:t>
            </a:r>
            <a:r>
              <a:rPr lang="zh-TW" altLang="en-US" sz="2000" dirty="0" smtClean="0"/>
              <a:t>技術小組</a:t>
            </a:r>
            <a:r>
              <a:rPr lang="zh-TW" altLang="en-US" sz="2000" dirty="0" smtClean="0">
                <a:solidFill>
                  <a:srgbClr val="FF0000"/>
                </a:solidFill>
              </a:rPr>
              <a:t>第</a:t>
            </a:r>
            <a:r>
              <a:rPr lang="en-US" altLang="zh-TW" sz="2000" dirty="0" smtClean="0">
                <a:solidFill>
                  <a:srgbClr val="FF0000"/>
                </a:solidFill>
              </a:rPr>
              <a:t>88</a:t>
            </a:r>
            <a:r>
              <a:rPr lang="zh-TW" altLang="en-US" sz="2000" dirty="0" smtClean="0">
                <a:solidFill>
                  <a:srgbClr val="FF0000"/>
                </a:solidFill>
              </a:rPr>
              <a:t>次會議</a:t>
            </a:r>
            <a:r>
              <a:rPr lang="zh-TW" altLang="en-US" sz="2000" dirty="0" smtClean="0"/>
              <a:t>上報告</a:t>
            </a:r>
            <a:r>
              <a:rPr lang="zh-TW" altLang="en-US" sz="2000" dirty="0"/>
              <a:t>執行成果</a:t>
            </a:r>
            <a:r>
              <a:rPr lang="zh-TW" altLang="en-US" sz="2000" dirty="0" smtClean="0"/>
              <a:t>。</a:t>
            </a:r>
            <a:endParaRPr sz="2000" b="1" dirty="0">
              <a:solidFill>
                <a:srgbClr val="072FA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42888"/>
            <a:ext cx="6811962" cy="1066800"/>
          </a:xfrm>
        </p:spPr>
        <p:txBody>
          <a:bodyPr>
            <a:normAutofit/>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lang="en-US" altLang="zh-TW" sz="3600" dirty="0" smtClean="0">
                <a:solidFill>
                  <a:srgbClr val="FF0000"/>
                </a:solidFill>
              </a:rPr>
              <a:t>(2/3) </a:t>
            </a:r>
            <a:endParaRPr altLang="zh-TW" dirty="0">
              <a:solidFill>
                <a:srgbClr val="FF0000"/>
              </a:solidFill>
            </a:endParaRPr>
          </a:p>
        </p:txBody>
      </p:sp>
      <p:sp>
        <p:nvSpPr>
          <p:cNvPr id="5" name="內容版面配置區 4"/>
          <p:cNvSpPr>
            <a:spLocks noGrp="1"/>
          </p:cNvSpPr>
          <p:nvPr>
            <p:ph sz="half" idx="1"/>
          </p:nvPr>
        </p:nvSpPr>
        <p:spPr>
          <a:xfrm>
            <a:off x="541338" y="1527175"/>
            <a:ext cx="8279134" cy="4710113"/>
          </a:xfrm>
        </p:spPr>
        <p:txBody>
          <a:bodyPr>
            <a:noAutofit/>
          </a:bodyPr>
          <a:lstStyle/>
          <a:p>
            <a:pPr fontAlgn="auto">
              <a:spcAft>
                <a:spcPts val="0"/>
              </a:spcAft>
              <a:defRPr/>
            </a:pPr>
            <a:r>
              <a:rPr lang="zh-TW" altLang="en-US" sz="2200" b="1" dirty="0" smtClean="0">
                <a:solidFill>
                  <a:schemeClr val="accent3">
                    <a:lumMod val="50000"/>
                  </a:schemeClr>
                </a:solidFill>
              </a:rPr>
              <a:t>區網中心</a:t>
            </a:r>
            <a:r>
              <a:rPr lang="zh-TW" altLang="en-US" sz="2200" b="1" dirty="0">
                <a:solidFill>
                  <a:schemeClr val="accent3">
                    <a:lumMod val="50000"/>
                  </a:schemeClr>
                </a:solidFill>
              </a:rPr>
              <a:t>與</a:t>
            </a:r>
            <a:r>
              <a:rPr lang="en-US" altLang="zh-TW" sz="2200" b="1" dirty="0" err="1">
                <a:solidFill>
                  <a:schemeClr val="accent3">
                    <a:lumMod val="50000"/>
                  </a:schemeClr>
                </a:solidFill>
              </a:rPr>
              <a:t>HiNet</a:t>
            </a:r>
            <a:r>
              <a:rPr lang="zh-TW" altLang="en-US" sz="2200" b="1" dirty="0" smtClean="0">
                <a:solidFill>
                  <a:schemeClr val="accent3">
                    <a:lumMod val="50000"/>
                  </a:schemeClr>
                </a:solidFill>
              </a:rPr>
              <a:t>合作建置</a:t>
            </a:r>
            <a:r>
              <a:rPr lang="en-US" altLang="zh-TW" sz="2200" b="1" dirty="0" smtClean="0">
                <a:solidFill>
                  <a:srgbClr val="072FA1"/>
                </a:solidFill>
              </a:rPr>
              <a:t>CDN</a:t>
            </a:r>
            <a:r>
              <a:rPr lang="zh-TW" altLang="en-US" sz="2200" b="1" dirty="0">
                <a:solidFill>
                  <a:schemeClr val="accent3">
                    <a:lumMod val="50000"/>
                  </a:schemeClr>
                </a:solidFill>
              </a:rPr>
              <a:t>服務</a:t>
            </a:r>
            <a:r>
              <a:rPr altLang="zh-TW" sz="2400" b="1" dirty="0"/>
              <a:t/>
            </a:r>
            <a:br>
              <a:rPr altLang="zh-TW" sz="2400" b="1" dirty="0"/>
            </a:br>
            <a:r>
              <a:rPr lang="zh-TW" altLang="en-US" sz="2000" dirty="0"/>
              <a:t>區網中心於</a:t>
            </a:r>
            <a:r>
              <a:rPr lang="en-US" altLang="zh-TW" sz="2000" dirty="0"/>
              <a:t>103.1.7</a:t>
            </a:r>
            <a:r>
              <a:rPr lang="zh-TW" altLang="en-US" sz="2000" dirty="0"/>
              <a:t>建置完成並正式運作。此項服務</a:t>
            </a:r>
            <a:r>
              <a:rPr lang="zh-TW" altLang="en-US" sz="2000" dirty="0" smtClean="0"/>
              <a:t>可增進</a:t>
            </a:r>
            <a:r>
              <a:rPr lang="en-US" altLang="zh-TW" sz="2000" dirty="0" err="1" smtClean="0"/>
              <a:t>TANet</a:t>
            </a:r>
            <a:r>
              <a:rPr lang="zh-TW" altLang="en-US" sz="2000" dirty="0"/>
              <a:t>連線單位使用者對</a:t>
            </a:r>
            <a:r>
              <a:rPr lang="en-US" altLang="zh-TW" sz="2000" dirty="0" err="1"/>
              <a:t>HiNet</a:t>
            </a:r>
            <a:r>
              <a:rPr lang="zh-TW" altLang="en-US" sz="2000" dirty="0"/>
              <a:t>影音</a:t>
            </a:r>
            <a:r>
              <a:rPr lang="zh-TW" altLang="en-US" sz="2000" dirty="0" smtClean="0"/>
              <a:t>資料存取的速度及品質</a:t>
            </a:r>
            <a:r>
              <a:rPr altLang="zh-TW" sz="2000" dirty="0" smtClean="0"/>
              <a:t>。</a:t>
            </a:r>
            <a:r>
              <a:rPr lang="zh-TW" altLang="en-US" sz="2000" dirty="0" smtClean="0">
                <a:solidFill>
                  <a:srgbClr val="FF0000"/>
                </a:solidFill>
              </a:rPr>
              <a:t>本項服務</a:t>
            </a:r>
            <a:r>
              <a:rPr lang="zh-TW" altLang="en-US" sz="2000" dirty="0">
                <a:solidFill>
                  <a:srgbClr val="FF0000"/>
                </a:solidFill>
              </a:rPr>
              <a:t>的</a:t>
            </a:r>
            <a:r>
              <a:rPr lang="zh-TW" altLang="en-US" sz="2000" dirty="0" smtClean="0">
                <a:solidFill>
                  <a:srgbClr val="FF0000"/>
                </a:solidFill>
              </a:rPr>
              <a:t>範圍包含所有</a:t>
            </a:r>
            <a:r>
              <a:rPr lang="en-US" altLang="zh-TW" sz="2000" dirty="0" err="1" smtClean="0">
                <a:solidFill>
                  <a:srgbClr val="FF0000"/>
                </a:solidFill>
              </a:rPr>
              <a:t>TANet</a:t>
            </a:r>
            <a:r>
              <a:rPr lang="zh-TW" altLang="en-US" sz="2000" dirty="0">
                <a:solidFill>
                  <a:srgbClr val="FF0000"/>
                </a:solidFill>
              </a:rPr>
              <a:t>連線單位</a:t>
            </a:r>
            <a:r>
              <a:rPr lang="zh-TW" altLang="en-US" sz="2000" dirty="0" smtClean="0"/>
              <a:t>。</a:t>
            </a:r>
            <a:endParaRPr lang="en-US" altLang="zh-TW" sz="2000" b="1" dirty="0"/>
          </a:p>
          <a:p>
            <a:pPr fontAlgn="auto">
              <a:spcAft>
                <a:spcPts val="0"/>
              </a:spcAft>
              <a:defRPr/>
            </a:pPr>
            <a:r>
              <a:rPr lang="zh-TW" altLang="zh-TW" sz="2200" b="1" dirty="0" smtClean="0">
                <a:solidFill>
                  <a:schemeClr val="accent3">
                    <a:lumMod val="50000"/>
                  </a:schemeClr>
                </a:solidFill>
              </a:rPr>
              <a:t>區網中心</a:t>
            </a:r>
            <a:r>
              <a:rPr altLang="zh-TW" sz="2200" b="1" dirty="0" err="1" smtClean="0">
                <a:solidFill>
                  <a:srgbClr val="072FA1"/>
                </a:solidFill>
              </a:rPr>
              <a:t>雲端虛擬主機服務</a:t>
            </a:r>
            <a:r>
              <a:rPr altLang="zh-TW" sz="2400" b="1" dirty="0"/>
              <a:t/>
            </a:r>
            <a:br>
              <a:rPr altLang="zh-TW" sz="2400" b="1" dirty="0"/>
            </a:br>
            <a:r>
              <a:rPr altLang="zh-TW" sz="2000" dirty="0" err="1" smtClean="0"/>
              <a:t>區網中心利用</a:t>
            </a:r>
            <a:r>
              <a:rPr lang="zh-TW" altLang="en-US" sz="2000" dirty="0"/>
              <a:t>已</a:t>
            </a:r>
            <a:r>
              <a:rPr lang="zh-TW" altLang="en-US" sz="2000" dirty="0" smtClean="0"/>
              <a:t>建置的</a:t>
            </a:r>
            <a:r>
              <a:rPr altLang="zh-TW" sz="2000" dirty="0" err="1" smtClean="0"/>
              <a:t>雲端伺服器提供縣市網路中心及連線學校</a:t>
            </a:r>
            <a:r>
              <a:rPr altLang="zh-TW" sz="2000" dirty="0" err="1" smtClean="0">
                <a:solidFill>
                  <a:srgbClr val="FF0000"/>
                </a:solidFill>
              </a:rPr>
              <a:t>備援</a:t>
            </a:r>
            <a:r>
              <a:rPr altLang="zh-TW" sz="2000" dirty="0" err="1" smtClean="0"/>
              <a:t>的</a:t>
            </a:r>
            <a:r>
              <a:rPr lang="en-US" altLang="zh-TW" sz="2000" dirty="0" err="1"/>
              <a:t>DNS</a:t>
            </a:r>
            <a:r>
              <a:rPr altLang="zh-TW" sz="2000" dirty="0" err="1"/>
              <a:t>、</a:t>
            </a:r>
            <a:r>
              <a:rPr lang="en-US" altLang="zh-TW" sz="2000" dirty="0" err="1"/>
              <a:t>Web</a:t>
            </a:r>
            <a:r>
              <a:rPr altLang="zh-TW" sz="2000" dirty="0" err="1"/>
              <a:t>主機服務，以加強網路服務的可用性</a:t>
            </a:r>
            <a:r>
              <a:rPr altLang="zh-TW" sz="2000" dirty="0"/>
              <a:t>。</a:t>
            </a:r>
          </a:p>
          <a:p>
            <a:pPr fontAlgn="auto">
              <a:spcAft>
                <a:spcPts val="0"/>
              </a:spcAft>
              <a:defRPr/>
            </a:pPr>
            <a:r>
              <a:rPr lang="zh-TW" altLang="en-US" sz="2200" b="1" dirty="0">
                <a:solidFill>
                  <a:schemeClr val="accent3">
                    <a:lumMod val="50000"/>
                  </a:schemeClr>
                </a:solidFill>
              </a:rPr>
              <a:t>建置</a:t>
            </a:r>
            <a:r>
              <a:rPr lang="zh-TW" altLang="en-US" sz="2200" b="1" dirty="0">
                <a:solidFill>
                  <a:srgbClr val="072FA1"/>
                </a:solidFill>
              </a:rPr>
              <a:t>教育雲中部資料</a:t>
            </a:r>
            <a:r>
              <a:rPr lang="zh-TW" altLang="en-US" sz="2200" b="1" dirty="0" smtClean="0">
                <a:solidFill>
                  <a:srgbClr val="072FA1"/>
                </a:solidFill>
              </a:rPr>
              <a:t>中心</a:t>
            </a:r>
            <a:r>
              <a:rPr altLang="zh-TW" sz="2200" dirty="0" smtClean="0"/>
              <a:t> </a:t>
            </a:r>
            <a:r>
              <a:rPr altLang="zh-TW" sz="2400" dirty="0"/>
              <a:t/>
            </a:r>
            <a:br>
              <a:rPr altLang="zh-TW" sz="2400" dirty="0"/>
            </a:br>
            <a:r>
              <a:rPr lang="zh-TW" altLang="en-US" sz="2000" dirty="0"/>
              <a:t>教育部「教育雲端應用及平臺服務推動計畫」，成立北桃中南四區教育雲端資料中心</a:t>
            </a:r>
            <a:r>
              <a:rPr lang="zh-TW" altLang="en-US" sz="2000" dirty="0" smtClean="0"/>
              <a:t>。</a:t>
            </a:r>
            <a:r>
              <a:rPr lang="zh-TW" altLang="en-US" sz="2000" dirty="0"/>
              <a:t>臺</a:t>
            </a:r>
            <a:r>
              <a:rPr lang="zh-TW" altLang="en-US" sz="2000" dirty="0" smtClean="0"/>
              <a:t>中區網中心</a:t>
            </a:r>
            <a:r>
              <a:rPr lang="zh-TW" altLang="en-US" sz="2000" dirty="0"/>
              <a:t>秉持學術服務及教育推廣之責任，全力配合教育部完成推動數位學習的目標</a:t>
            </a:r>
            <a:r>
              <a:rPr lang="zh-TW" altLang="en-US" sz="2000" dirty="0" smtClean="0"/>
              <a:t>。</a:t>
            </a:r>
            <a:endParaRPr altLang="zh-TW" sz="2000" dirty="0"/>
          </a:p>
          <a:p>
            <a:pPr fontAlgn="auto">
              <a:spcAft>
                <a:spcPts val="0"/>
              </a:spcAft>
              <a:defRPr/>
            </a:pPr>
            <a:r>
              <a:rPr lang="zh-TW" altLang="en-US" sz="2200" b="1" dirty="0">
                <a:solidFill>
                  <a:schemeClr val="accent3">
                    <a:lumMod val="50000"/>
                  </a:schemeClr>
                </a:solidFill>
              </a:rPr>
              <a:t>提供</a:t>
            </a:r>
            <a:r>
              <a:rPr lang="en-US" altLang="zh-TW" sz="2200" b="1" dirty="0" err="1">
                <a:solidFill>
                  <a:schemeClr val="accent3">
                    <a:lumMod val="50000"/>
                  </a:schemeClr>
                </a:solidFill>
              </a:rPr>
              <a:t>HiNet</a:t>
            </a:r>
            <a:r>
              <a:rPr lang="en-US" altLang="zh-TW" sz="2200" b="1" dirty="0">
                <a:solidFill>
                  <a:schemeClr val="accent3">
                    <a:lumMod val="50000"/>
                  </a:schemeClr>
                </a:solidFill>
              </a:rPr>
              <a:t> Dr.</a:t>
            </a:r>
            <a:r>
              <a:rPr lang="zh-TW" altLang="en-US" sz="2200" b="1" dirty="0">
                <a:solidFill>
                  <a:schemeClr val="accent3">
                    <a:lumMod val="50000"/>
                  </a:schemeClr>
                </a:solidFill>
              </a:rPr>
              <a:t> </a:t>
            </a:r>
            <a:r>
              <a:rPr lang="en-US" altLang="zh-TW" sz="2200" b="1" dirty="0">
                <a:solidFill>
                  <a:schemeClr val="accent3">
                    <a:lumMod val="50000"/>
                  </a:schemeClr>
                </a:solidFill>
              </a:rPr>
              <a:t>Speed</a:t>
            </a:r>
            <a:r>
              <a:rPr lang="zh-TW" altLang="en-US" sz="2200" b="1" dirty="0">
                <a:solidFill>
                  <a:srgbClr val="072FA1"/>
                </a:solidFill>
              </a:rPr>
              <a:t>連線測速</a:t>
            </a:r>
            <a:r>
              <a:rPr altLang="zh-TW" sz="2200" b="1" dirty="0" err="1" smtClean="0">
                <a:solidFill>
                  <a:srgbClr val="072FA1"/>
                </a:solidFill>
              </a:rPr>
              <a:t>服務</a:t>
            </a:r>
            <a:r>
              <a:rPr altLang="zh-TW" sz="2000" dirty="0"/>
              <a:t/>
            </a:r>
            <a:br>
              <a:rPr altLang="zh-TW" sz="2000" dirty="0"/>
            </a:br>
            <a:r>
              <a:rPr lang="en-US" altLang="zh-TW" sz="2000" dirty="0"/>
              <a:t>103.3.10</a:t>
            </a:r>
            <a:r>
              <a:rPr lang="zh-TW" altLang="en-US" sz="2000" dirty="0"/>
              <a:t>臺中區網 </a:t>
            </a:r>
            <a:r>
              <a:rPr lang="en-US" altLang="zh-TW" sz="2000" dirty="0" err="1"/>
              <a:t>HiNet</a:t>
            </a:r>
            <a:r>
              <a:rPr lang="en-US" altLang="zh-TW" sz="2000" dirty="0"/>
              <a:t> </a:t>
            </a:r>
            <a:r>
              <a:rPr lang="en-US" altLang="zh-TW" sz="2000" dirty="0" err="1"/>
              <a:t>Dr.Speed</a:t>
            </a:r>
            <a:r>
              <a:rPr lang="en-US" altLang="zh-TW" sz="2000" dirty="0"/>
              <a:t> </a:t>
            </a:r>
            <a:r>
              <a:rPr lang="zh-TW" altLang="en-US" sz="2000" dirty="0"/>
              <a:t>連線測速主機啟用</a:t>
            </a:r>
            <a:r>
              <a:rPr lang="zh-TW" altLang="en-US" sz="2000" dirty="0" smtClean="0"/>
              <a:t>，本服務</a:t>
            </a:r>
            <a:r>
              <a:rPr lang="zh-TW" altLang="en-US" sz="2000" dirty="0"/>
              <a:t>主機直接連接台中區網骨幹路由器</a:t>
            </a:r>
            <a:r>
              <a:rPr lang="zh-TW" altLang="en-US" sz="2000" dirty="0" smtClean="0"/>
              <a:t>，提供給連線</a:t>
            </a:r>
            <a:r>
              <a:rPr lang="zh-TW" altLang="en-US" sz="2000" dirty="0"/>
              <a:t>單位精準測速</a:t>
            </a:r>
            <a:r>
              <a:rPr lang="zh-TW" altLang="en-US" sz="2000" dirty="0" smtClean="0"/>
              <a:t>服務</a:t>
            </a:r>
            <a:r>
              <a:rPr altLang="zh-TW" sz="2000" dirty="0" smtClean="0"/>
              <a:t>。</a:t>
            </a:r>
            <a:endParaRPr sz="2000" b="1" dirty="0">
              <a:solidFill>
                <a:srgbClr val="072FA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42888"/>
            <a:ext cx="6811962" cy="1066800"/>
          </a:xfrm>
        </p:spPr>
        <p:txBody>
          <a:bodyPr>
            <a:normAutofit/>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lang="en-US" altLang="zh-TW" sz="3600" dirty="0" smtClean="0">
                <a:solidFill>
                  <a:srgbClr val="FF0000"/>
                </a:solidFill>
              </a:rPr>
              <a:t>(3/3) </a:t>
            </a:r>
            <a:endParaRPr altLang="zh-TW" dirty="0">
              <a:solidFill>
                <a:srgbClr val="FF0000"/>
              </a:solidFill>
            </a:endParaRPr>
          </a:p>
        </p:txBody>
      </p:sp>
      <p:sp>
        <p:nvSpPr>
          <p:cNvPr id="5" name="內容版面配置區 4"/>
          <p:cNvSpPr>
            <a:spLocks noGrp="1"/>
          </p:cNvSpPr>
          <p:nvPr>
            <p:ph sz="half" idx="1"/>
          </p:nvPr>
        </p:nvSpPr>
        <p:spPr>
          <a:xfrm>
            <a:off x="541338" y="1527175"/>
            <a:ext cx="8279134" cy="4710113"/>
          </a:xfrm>
        </p:spPr>
        <p:txBody>
          <a:bodyPr>
            <a:noAutofit/>
          </a:bodyPr>
          <a:lstStyle/>
          <a:p>
            <a:pPr fontAlgn="auto">
              <a:spcAft>
                <a:spcPts val="0"/>
              </a:spcAft>
              <a:defRPr/>
            </a:pPr>
            <a:r>
              <a:rPr lang="zh-TW" altLang="en-US" sz="2200" b="1" dirty="0">
                <a:solidFill>
                  <a:schemeClr val="accent3">
                    <a:lumMod val="50000"/>
                  </a:schemeClr>
                </a:solidFill>
              </a:rPr>
              <a:t>開發並提供「</a:t>
            </a:r>
            <a:r>
              <a:rPr lang="zh-TW" altLang="en-US" sz="2200" b="1" dirty="0">
                <a:solidFill>
                  <a:srgbClr val="0C279C"/>
                </a:solidFill>
              </a:rPr>
              <a:t>網站應用程式弱點監測平台</a:t>
            </a:r>
            <a:r>
              <a:rPr lang="zh-TW" altLang="en-US" sz="2200" b="1" dirty="0">
                <a:solidFill>
                  <a:schemeClr val="accent3">
                    <a:lumMod val="50000"/>
                  </a:schemeClr>
                </a:solidFill>
              </a:rPr>
              <a:t>」行動版服務</a:t>
            </a:r>
            <a:r>
              <a:rPr altLang="zh-TW" sz="2400" b="1" dirty="0"/>
              <a:t/>
            </a:r>
            <a:br>
              <a:rPr altLang="zh-TW" sz="2400" b="1" dirty="0"/>
            </a:br>
            <a:r>
              <a:rPr lang="zh-TW" altLang="en-US" sz="2000" dirty="0" smtClean="0"/>
              <a:t>有鑒於</a:t>
            </a:r>
            <a:r>
              <a:rPr lang="zh-TW" altLang="en-US" sz="2000" dirty="0"/>
              <a:t>手持式上網</a:t>
            </a:r>
            <a:r>
              <a:rPr lang="zh-TW" altLang="en-US" sz="2000" dirty="0" smtClean="0"/>
              <a:t>裝置的普及化，</a:t>
            </a:r>
            <a:r>
              <a:rPr lang="zh-TW" altLang="en-US" sz="2000" dirty="0"/>
              <a:t>本中心基於成功大學台灣資通安全研究與教學中心開發的</a:t>
            </a:r>
            <a:r>
              <a:rPr lang="zh-TW" altLang="en-US" sz="2000" dirty="0">
                <a:solidFill>
                  <a:srgbClr val="FF0000"/>
                </a:solidFill>
              </a:rPr>
              <a:t>網站應用程式弱點監測平台</a:t>
            </a:r>
            <a:r>
              <a:rPr lang="zh-TW" altLang="en-US" sz="2000" dirty="0"/>
              <a:t>，再開發一套</a:t>
            </a:r>
            <a:r>
              <a:rPr lang="zh-TW" altLang="en-US" sz="2000" dirty="0">
                <a:solidFill>
                  <a:srgbClr val="FF0000"/>
                </a:solidFill>
              </a:rPr>
              <a:t>手持式裝置</a:t>
            </a:r>
            <a:r>
              <a:rPr lang="zh-TW" altLang="en-US" sz="2000" dirty="0"/>
              <a:t>應用程式，做為該平台的輔助工具</a:t>
            </a:r>
            <a:r>
              <a:rPr lang="zh-TW" altLang="en-US" sz="2000" dirty="0" smtClean="0"/>
              <a:t>。</a:t>
            </a:r>
            <a:r>
              <a:rPr lang="en-US" altLang="zh-TW" sz="2000" dirty="0" smtClean="0">
                <a:solidFill>
                  <a:srgbClr val="FF0000"/>
                </a:solidFill>
              </a:rPr>
              <a:t>103.8.8</a:t>
            </a:r>
            <a:r>
              <a:rPr lang="zh-TW" altLang="en-US" sz="2000" dirty="0" smtClean="0"/>
              <a:t>正式</a:t>
            </a:r>
            <a:r>
              <a:rPr lang="zh-TW" altLang="en-US" sz="2000" dirty="0"/>
              <a:t>運作。</a:t>
            </a:r>
            <a:endParaRPr lang="en-US" altLang="zh-TW" sz="2000" b="1" dirty="0"/>
          </a:p>
          <a:p>
            <a:pPr fontAlgn="auto">
              <a:spcAft>
                <a:spcPts val="0"/>
              </a:spcAft>
              <a:defRPr/>
            </a:pPr>
            <a:r>
              <a:rPr lang="zh-TW" altLang="en-US" sz="2200" b="1" dirty="0">
                <a:solidFill>
                  <a:schemeClr val="accent3">
                    <a:lumMod val="50000"/>
                  </a:schemeClr>
                </a:solidFill>
              </a:rPr>
              <a:t>開發並提供「</a:t>
            </a:r>
            <a:r>
              <a:rPr lang="zh-TW" altLang="en-US" sz="2200" b="1" dirty="0">
                <a:solidFill>
                  <a:srgbClr val="0C279C"/>
                </a:solidFill>
              </a:rPr>
              <a:t>防洩漏個資掃瞄平台</a:t>
            </a:r>
            <a:r>
              <a:rPr lang="zh-TW" altLang="en-US" sz="2200" b="1" dirty="0">
                <a:solidFill>
                  <a:schemeClr val="accent3">
                    <a:lumMod val="50000"/>
                  </a:schemeClr>
                </a:solidFill>
              </a:rPr>
              <a:t>」行動</a:t>
            </a:r>
            <a:r>
              <a:rPr lang="en-US" altLang="zh-TW" sz="2200" b="1" dirty="0">
                <a:solidFill>
                  <a:schemeClr val="accent3">
                    <a:lumMod val="50000"/>
                  </a:schemeClr>
                </a:solidFill>
              </a:rPr>
              <a:t>(</a:t>
            </a:r>
            <a:r>
              <a:rPr lang="zh-TW" altLang="en-US" sz="2200" b="1" dirty="0">
                <a:solidFill>
                  <a:schemeClr val="accent3">
                    <a:lumMod val="50000"/>
                  </a:schemeClr>
                </a:solidFill>
              </a:rPr>
              <a:t>手持式裝置</a:t>
            </a:r>
            <a:r>
              <a:rPr lang="en-US" altLang="zh-TW" sz="2200" b="1" dirty="0">
                <a:solidFill>
                  <a:schemeClr val="accent3">
                    <a:lumMod val="50000"/>
                  </a:schemeClr>
                </a:solidFill>
              </a:rPr>
              <a:t>)</a:t>
            </a:r>
            <a:r>
              <a:rPr lang="zh-TW" altLang="en-US" sz="2200" b="1" dirty="0">
                <a:solidFill>
                  <a:schemeClr val="accent3">
                    <a:lumMod val="50000"/>
                  </a:schemeClr>
                </a:solidFill>
              </a:rPr>
              <a:t>版服務</a:t>
            </a:r>
            <a:r>
              <a:rPr altLang="zh-TW" sz="2400" b="1" dirty="0"/>
              <a:t/>
            </a:r>
            <a:br>
              <a:rPr altLang="zh-TW" sz="2400" b="1" dirty="0"/>
            </a:br>
            <a:r>
              <a:rPr lang="zh-TW" altLang="en-US" sz="2000" dirty="0" smtClean="0"/>
              <a:t>有了</a:t>
            </a:r>
            <a:r>
              <a:rPr lang="zh-TW" altLang="en-US" sz="2000" dirty="0"/>
              <a:t>前項服務的開發經驗</a:t>
            </a:r>
            <a:r>
              <a:rPr lang="zh-TW" altLang="en-US" sz="2000" dirty="0" smtClean="0"/>
              <a:t>，區</a:t>
            </a:r>
            <a:r>
              <a:rPr altLang="zh-TW" sz="2000" dirty="0" err="1" smtClean="0"/>
              <a:t>網中心</a:t>
            </a:r>
            <a:r>
              <a:rPr lang="zh-TW" altLang="en-US" sz="2000" dirty="0" smtClean="0"/>
              <a:t>再開發</a:t>
            </a:r>
            <a:r>
              <a:rPr lang="zh-TW" altLang="en-US" sz="2000" dirty="0">
                <a:solidFill>
                  <a:srgbClr val="FF0000"/>
                </a:solidFill>
              </a:rPr>
              <a:t>防洩漏個資掃瞄</a:t>
            </a:r>
            <a:r>
              <a:rPr lang="zh-TW" altLang="en-US" sz="2000" dirty="0" smtClean="0">
                <a:solidFill>
                  <a:srgbClr val="FF0000"/>
                </a:solidFill>
              </a:rPr>
              <a:t>平台</a:t>
            </a:r>
            <a:r>
              <a:rPr lang="zh-TW" altLang="en-US" sz="2000" dirty="0" smtClean="0"/>
              <a:t>手機版</a:t>
            </a:r>
            <a:r>
              <a:rPr altLang="zh-TW" sz="2000" dirty="0" smtClean="0"/>
              <a:t>，</a:t>
            </a:r>
            <a:r>
              <a:rPr lang="zh-TW" altLang="en-US" sz="2000" dirty="0" smtClean="0"/>
              <a:t>並於</a:t>
            </a:r>
            <a:r>
              <a:rPr lang="en-US" altLang="zh-TW" sz="2000" dirty="0" smtClean="0">
                <a:solidFill>
                  <a:srgbClr val="FF0000"/>
                </a:solidFill>
              </a:rPr>
              <a:t>103.10.1</a:t>
            </a:r>
            <a:r>
              <a:rPr lang="zh-TW" altLang="en-US" sz="2000" dirty="0" smtClean="0"/>
              <a:t>正式在台中區網運作</a:t>
            </a:r>
            <a:r>
              <a:rPr altLang="zh-TW" sz="2000" dirty="0" smtClean="0"/>
              <a:t>。</a:t>
            </a:r>
            <a:endParaRPr lang="en-US" altLang="zh-TW" sz="2000" dirty="0" smtClean="0"/>
          </a:p>
          <a:p>
            <a:pPr fontAlgn="auto">
              <a:spcAft>
                <a:spcPts val="0"/>
              </a:spcAft>
              <a:defRPr/>
            </a:pPr>
            <a:r>
              <a:rPr lang="zh-TW" altLang="en-US" sz="2200" b="1" dirty="0">
                <a:solidFill>
                  <a:schemeClr val="accent3">
                    <a:lumMod val="50000"/>
                  </a:schemeClr>
                </a:solidFill>
              </a:rPr>
              <a:t>區網中心提供</a:t>
            </a:r>
            <a:r>
              <a:rPr lang="zh-TW" altLang="en-US" sz="2200" b="1" dirty="0">
                <a:solidFill>
                  <a:srgbClr val="072FA1"/>
                </a:solidFill>
              </a:rPr>
              <a:t>短網址轉換</a:t>
            </a:r>
            <a:r>
              <a:rPr lang="zh-TW" altLang="en-US" sz="2200" b="1" dirty="0">
                <a:solidFill>
                  <a:schemeClr val="accent3">
                    <a:lumMod val="50000"/>
                  </a:schemeClr>
                </a:solidFill>
              </a:rPr>
              <a:t>服務</a:t>
            </a:r>
            <a:r>
              <a:rPr lang="zh-TW" altLang="en-US" sz="2000" dirty="0"/>
              <a:t/>
            </a:r>
            <a:br>
              <a:rPr lang="zh-TW" altLang="en-US" sz="2000" dirty="0"/>
            </a:br>
            <a:r>
              <a:rPr lang="zh-TW" altLang="en-US" sz="2000" dirty="0" smtClean="0"/>
              <a:t>自</a:t>
            </a:r>
            <a:r>
              <a:rPr lang="en-US" altLang="zh-TW" sz="2000" dirty="0" smtClean="0"/>
              <a:t>102.</a:t>
            </a:r>
            <a:r>
              <a:rPr lang="en-US" altLang="zh-TW" sz="2000" b="1" dirty="0" smtClean="0"/>
              <a:t>11.25</a:t>
            </a:r>
            <a:r>
              <a:rPr lang="zh-TW" altLang="en-US" sz="2000" dirty="0"/>
              <a:t>起，臺中區網連線單位均可免費使用短網址轉換服務。</a:t>
            </a:r>
            <a:endParaRPr lang="zh-TW" altLang="en-US" sz="2000" b="1" dirty="0">
              <a:solidFill>
                <a:srgbClr val="072FA1"/>
              </a:solidFill>
            </a:endParaRPr>
          </a:p>
          <a:p>
            <a:pPr fontAlgn="auto">
              <a:spcAft>
                <a:spcPts val="0"/>
              </a:spcAft>
              <a:defRPr/>
            </a:pPr>
            <a:r>
              <a:rPr lang="zh-TW" altLang="zh-TW" sz="2200" b="1" dirty="0" smtClean="0">
                <a:solidFill>
                  <a:schemeClr val="accent3">
                    <a:lumMod val="50000"/>
                  </a:schemeClr>
                </a:solidFill>
              </a:rPr>
              <a:t>區網中心</a:t>
            </a:r>
            <a:r>
              <a:rPr sz="2200" b="1" dirty="0" smtClean="0">
                <a:solidFill>
                  <a:srgbClr val="072FA1"/>
                </a:solidFill>
              </a:rPr>
              <a:t>建置</a:t>
            </a:r>
            <a:r>
              <a:rPr lang="en-US" altLang="zh-TW" sz="2200" b="1" dirty="0" smtClean="0">
                <a:solidFill>
                  <a:srgbClr val="072FA1"/>
                </a:solidFill>
              </a:rPr>
              <a:t>IPv6</a:t>
            </a:r>
            <a:r>
              <a:rPr sz="2200" b="1" dirty="0" smtClean="0">
                <a:solidFill>
                  <a:srgbClr val="072FA1"/>
                </a:solidFill>
              </a:rPr>
              <a:t>專頁</a:t>
            </a:r>
            <a:r>
              <a:rPr altLang="zh-TW" sz="2200" dirty="0" smtClean="0"/>
              <a:t> </a:t>
            </a:r>
            <a:r>
              <a:rPr altLang="zh-TW" sz="2400" dirty="0"/>
              <a:t/>
            </a:r>
            <a:br>
              <a:rPr altLang="zh-TW" sz="2400" dirty="0"/>
            </a:br>
            <a:r>
              <a:rPr altLang="zh-TW" sz="2000" dirty="0" smtClean="0"/>
              <a:t>在</a:t>
            </a:r>
            <a:r>
              <a:rPr sz="2000" dirty="0" smtClean="0"/>
              <a:t>區網</a:t>
            </a:r>
            <a:r>
              <a:rPr altLang="zh-TW" sz="2000" dirty="0" smtClean="0"/>
              <a:t>首頁建置</a:t>
            </a:r>
            <a:r>
              <a:rPr lang="en-US" altLang="zh-TW" sz="2000" dirty="0"/>
              <a:t>IPv6</a:t>
            </a:r>
            <a:r>
              <a:rPr altLang="zh-TW" sz="2000" dirty="0"/>
              <a:t>專頁</a:t>
            </a:r>
            <a:r>
              <a:rPr altLang="zh-TW" sz="2000" dirty="0" smtClean="0"/>
              <a:t>。公告已</a:t>
            </a:r>
            <a:r>
              <a:rPr sz="2000" dirty="0" smtClean="0"/>
              <a:t>啟用</a:t>
            </a:r>
            <a:r>
              <a:rPr lang="en-US" altLang="zh-TW" sz="2000" dirty="0"/>
              <a:t>IPv6</a:t>
            </a:r>
            <a:r>
              <a:rPr altLang="zh-TW" sz="2000" dirty="0" smtClean="0"/>
              <a:t>連線學校，</a:t>
            </a:r>
            <a:r>
              <a:rPr altLang="zh-TW" sz="2000" dirty="0"/>
              <a:t>更提供</a:t>
            </a:r>
            <a:r>
              <a:rPr lang="en-US" altLang="zh-TW" sz="2000" dirty="0"/>
              <a:t>IPv6</a:t>
            </a:r>
            <a:r>
              <a:rPr altLang="zh-TW" sz="2000" dirty="0" smtClean="0"/>
              <a:t>測試網頁並蒐集</a:t>
            </a:r>
            <a:r>
              <a:rPr lang="en-US" altLang="zh-TW" sz="2000" dirty="0" smtClean="0"/>
              <a:t>IPv6</a:t>
            </a:r>
            <a:r>
              <a:rPr altLang="zh-TW" sz="2000" dirty="0" smtClean="0"/>
              <a:t>相關資源</a:t>
            </a:r>
            <a:r>
              <a:rPr altLang="zh-TW" sz="2000" dirty="0"/>
              <a:t>，</a:t>
            </a:r>
            <a:r>
              <a:rPr altLang="zh-TW" sz="2000" dirty="0" smtClean="0"/>
              <a:t>讓</a:t>
            </a:r>
            <a:r>
              <a:rPr sz="2000" dirty="0" smtClean="0"/>
              <a:t>瀏覽者</a:t>
            </a:r>
            <a:r>
              <a:rPr lang="zh-TW" altLang="en-US" sz="2000" dirty="0" smtClean="0"/>
              <a:t>同時</a:t>
            </a:r>
            <a:r>
              <a:rPr altLang="zh-TW" sz="2000" dirty="0" smtClean="0"/>
              <a:t>獲得</a:t>
            </a:r>
            <a:r>
              <a:rPr sz="2000" dirty="0" smtClean="0"/>
              <a:t>最多的</a:t>
            </a:r>
            <a:r>
              <a:rPr lang="en-US" altLang="zh-TW" sz="2000" dirty="0"/>
              <a:t>IPv6</a:t>
            </a:r>
            <a:r>
              <a:rPr altLang="zh-TW" sz="2000" dirty="0"/>
              <a:t>相關資訊。</a:t>
            </a:r>
          </a:p>
          <a:p>
            <a:pPr fontAlgn="auto">
              <a:spcAft>
                <a:spcPts val="0"/>
              </a:spcAft>
              <a:defRPr/>
            </a:pPr>
            <a:r>
              <a:rPr lang="zh-TW" altLang="en-US" sz="2200" b="1" dirty="0">
                <a:solidFill>
                  <a:schemeClr val="accent3">
                    <a:lumMod val="50000"/>
                  </a:schemeClr>
                </a:solidFill>
              </a:rPr>
              <a:t>持續進行</a:t>
            </a:r>
            <a:r>
              <a:rPr lang="zh-TW" altLang="en-US" sz="2200" b="1" dirty="0">
                <a:solidFill>
                  <a:srgbClr val="072FA1"/>
                </a:solidFill>
              </a:rPr>
              <a:t>偏遠地區數位落差志工</a:t>
            </a:r>
            <a:r>
              <a:rPr lang="zh-TW" altLang="en-US" sz="2200" b="1" dirty="0">
                <a:solidFill>
                  <a:schemeClr val="accent3">
                    <a:lumMod val="50000"/>
                  </a:schemeClr>
                </a:solidFill>
              </a:rPr>
              <a:t>服務</a:t>
            </a:r>
            <a:r>
              <a:rPr altLang="zh-TW" sz="2400" dirty="0"/>
              <a:t/>
            </a:r>
            <a:br>
              <a:rPr altLang="zh-TW" sz="2400" dirty="0"/>
            </a:br>
            <a:r>
              <a:rPr lang="zh-TW" altLang="en-US" sz="2000" dirty="0"/>
              <a:t>志工團隊</a:t>
            </a:r>
            <a:r>
              <a:rPr lang="zh-TW" altLang="en-US" sz="2000" dirty="0" smtClean="0"/>
              <a:t>持續第</a:t>
            </a:r>
            <a:r>
              <a:rPr lang="en-US" altLang="zh-TW" sz="2000" dirty="0" smtClean="0"/>
              <a:t>8</a:t>
            </a:r>
            <a:r>
              <a:rPr lang="zh-TW" altLang="en-US" sz="2000" dirty="0" smtClean="0"/>
              <a:t>年協助</a:t>
            </a:r>
            <a:r>
              <a:rPr lang="zh-TW" altLang="en-US" sz="2000" dirty="0"/>
              <a:t>偏遠</a:t>
            </a:r>
            <a:r>
              <a:rPr lang="zh-TW" altLang="en-US" sz="2000" dirty="0" smtClean="0"/>
              <a:t>地區學校</a:t>
            </a:r>
            <a:r>
              <a:rPr lang="en-US" altLang="zh-TW" sz="2000" dirty="0" smtClean="0"/>
              <a:t>--</a:t>
            </a:r>
            <a:r>
              <a:rPr lang="zh-TW" altLang="en-US" sz="2000" dirty="0" smtClean="0"/>
              <a:t>實體網路環境建置與障礙排除</a:t>
            </a:r>
            <a:r>
              <a:rPr altLang="zh-TW" sz="2000" dirty="0" smtClean="0"/>
              <a:t>。</a:t>
            </a:r>
            <a:endParaRPr lang="en-US" altLang="zh-TW"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(1/13)</a:t>
            </a:r>
            <a:endParaRPr altLang="zh-TW" dirty="0">
              <a:solidFill>
                <a:srgbClr val="FF0000"/>
              </a:solidFill>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sz="2000" b="1" dirty="0" smtClean="0"/>
              <a:t>區網中心建置</a:t>
            </a:r>
            <a:r>
              <a:rPr sz="2000" b="1" dirty="0" smtClean="0">
                <a:solidFill>
                  <a:srgbClr val="072FA1"/>
                </a:solidFill>
              </a:rPr>
              <a:t>個人資料保護制度</a:t>
            </a:r>
            <a:r>
              <a:rPr lang="zh-TW" altLang="en-US" sz="2000" b="1" dirty="0" smtClean="0"/>
              <a:t>實施專頁</a:t>
            </a:r>
            <a:r>
              <a:rPr sz="2000" b="1" dirty="0" smtClean="0"/>
              <a:t>。</a:t>
            </a:r>
            <a:endParaRPr lang="en-US" altLang="zh-TW" sz="2000" b="1" dirty="0"/>
          </a:p>
          <a:p>
            <a:pPr fontAlgn="auto">
              <a:spcAft>
                <a:spcPts val="0"/>
              </a:spcAft>
              <a:defRPr/>
            </a:pPr>
            <a:r>
              <a:rPr sz="2000" b="1" dirty="0"/>
              <a:t>網址：</a:t>
            </a:r>
            <a:r>
              <a:rPr lang="en-US" altLang="zh-TW" sz="2000" b="1" dirty="0"/>
              <a:t> </a:t>
            </a:r>
            <a:r>
              <a:rPr lang="en-US" altLang="zh-TW" sz="2000" dirty="0">
                <a:hlinkClick r:id="rId2"/>
              </a:rPr>
              <a:t>http://www.tcrc.edu.tw/pprofile.html</a:t>
            </a:r>
            <a:endParaRPr lang="en-US" altLang="zh-TW" sz="2000" b="1" dirty="0"/>
          </a:p>
          <a:p>
            <a:pPr fontAlgn="auto">
              <a:spcAft>
                <a:spcPts val="0"/>
              </a:spcAft>
              <a:defRPr/>
            </a:pPr>
            <a:endParaRPr dirty="0">
              <a:solidFill>
                <a:schemeClr val="bg1">
                  <a:lumMod val="65000"/>
                </a:schemeClr>
              </a:solidFill>
            </a:endParaRPr>
          </a:p>
        </p:txBody>
      </p:sp>
      <p:pic>
        <p:nvPicPr>
          <p:cNvPr id="6" name="圖片 5" descr="個資保護專頁.jpg"/>
          <p:cNvPicPr>
            <a:picLocks noChangeAspect="1"/>
          </p:cNvPicPr>
          <p:nvPr/>
        </p:nvPicPr>
        <p:blipFill>
          <a:blip r:embed="rId3" cstate="print"/>
          <a:stretch>
            <a:fillRect/>
          </a:stretch>
        </p:blipFill>
        <p:spPr>
          <a:xfrm>
            <a:off x="755575" y="2276872"/>
            <a:ext cx="7728183" cy="432048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(2.1/13)</a:t>
            </a:r>
            <a:endParaRPr altLang="zh-TW" dirty="0">
              <a:solidFill>
                <a:srgbClr val="FF0000"/>
              </a:solidFill>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sz="2000" b="1" dirty="0"/>
              <a:t>建置</a:t>
            </a:r>
            <a:r>
              <a:rPr lang="zh-TW" altLang="en-US" sz="2000" b="1" dirty="0">
                <a:solidFill>
                  <a:srgbClr val="072FA1"/>
                </a:solidFill>
              </a:rPr>
              <a:t>教育體系個資導入交流平台</a:t>
            </a:r>
            <a:r>
              <a:rPr sz="2000" b="1" dirty="0" smtClean="0"/>
              <a:t>。</a:t>
            </a:r>
            <a:endParaRPr lang="en-US" altLang="zh-TW" sz="2000" b="1" dirty="0"/>
          </a:p>
          <a:p>
            <a:pPr fontAlgn="auto">
              <a:spcAft>
                <a:spcPts val="0"/>
              </a:spcAft>
              <a:defRPr/>
            </a:pPr>
            <a:r>
              <a:rPr sz="2000" b="1" dirty="0"/>
              <a:t>網址：</a:t>
            </a:r>
            <a:r>
              <a:rPr lang="en-US" altLang="zh-TW" sz="2000" b="1" dirty="0"/>
              <a:t> </a:t>
            </a:r>
            <a:r>
              <a:rPr lang="en-US" altLang="zh-TW" sz="2000" dirty="0">
                <a:hlinkClick r:id="rId2"/>
              </a:rPr>
              <a:t>http</a:t>
            </a:r>
            <a:r>
              <a:rPr lang="en-US" altLang="zh-TW" sz="2000" dirty="0" smtClean="0">
                <a:hlinkClick r:id="rId2"/>
              </a:rPr>
              <a:t>://epims.nchu.edu.tw/</a:t>
            </a:r>
            <a:endParaRPr dirty="0">
              <a:solidFill>
                <a:schemeClr val="bg1">
                  <a:lumMod val="65000"/>
                </a:schemeClr>
              </a:solidFill>
            </a:endParaRPr>
          </a:p>
        </p:txBody>
      </p:sp>
      <p:pic>
        <p:nvPicPr>
          <p:cNvPr id="7" name="圖片 6" descr="教育體系個資導入交流平台.jpg"/>
          <p:cNvPicPr>
            <a:picLocks noChangeAspect="1"/>
          </p:cNvPicPr>
          <p:nvPr/>
        </p:nvPicPr>
        <p:blipFill>
          <a:blip r:embed="rId3" cstate="print"/>
          <a:stretch>
            <a:fillRect/>
          </a:stretch>
        </p:blipFill>
        <p:spPr>
          <a:xfrm>
            <a:off x="1259632" y="2204864"/>
            <a:ext cx="6624736" cy="450482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(2.2/13)</a:t>
            </a:r>
            <a:endParaRPr altLang="zh-TW" dirty="0">
              <a:solidFill>
                <a:srgbClr val="FF0000"/>
              </a:solidFill>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sz="2000" dirty="0" smtClean="0"/>
              <a:t>除公布各項個</a:t>
            </a:r>
            <a:r>
              <a:rPr lang="zh-TW" altLang="en-US" sz="2000" dirty="0"/>
              <a:t>資最新活動與訊息外</a:t>
            </a:r>
            <a:r>
              <a:rPr lang="zh-TW" altLang="en-US" sz="2000" dirty="0" smtClean="0"/>
              <a:t>，使用者若以</a:t>
            </a:r>
            <a:r>
              <a:rPr lang="zh-TW" altLang="en-US" sz="2000" dirty="0" smtClean="0">
                <a:solidFill>
                  <a:srgbClr val="008000"/>
                </a:solidFill>
              </a:rPr>
              <a:t>學校名義</a:t>
            </a:r>
            <a:r>
              <a:rPr lang="zh-TW" altLang="en-US" sz="2000" dirty="0" smtClean="0"/>
              <a:t>申請帳號，將可取得</a:t>
            </a:r>
            <a:r>
              <a:rPr lang="zh-TW" altLang="en-US" sz="2000" dirty="0"/>
              <a:t>更</a:t>
            </a:r>
            <a:r>
              <a:rPr lang="zh-TW" altLang="en-US" sz="2000" dirty="0" smtClean="0"/>
              <a:t>多的相關資源。</a:t>
            </a:r>
            <a:endParaRPr lang="en-US" altLang="zh-TW" sz="2000" dirty="0"/>
          </a:p>
        </p:txBody>
      </p:sp>
      <p:pic>
        <p:nvPicPr>
          <p:cNvPr id="6" name="圖片 5" descr="教育體系個資導入交流平台2.jpg"/>
          <p:cNvPicPr>
            <a:picLocks noChangeAspect="1"/>
          </p:cNvPicPr>
          <p:nvPr/>
        </p:nvPicPr>
        <p:blipFill>
          <a:blip r:embed="rId2" cstate="print"/>
          <a:stretch>
            <a:fillRect/>
          </a:stretch>
        </p:blipFill>
        <p:spPr>
          <a:xfrm>
            <a:off x="971600" y="2132856"/>
            <a:ext cx="6912768" cy="451897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(3.1/13)</a:t>
            </a:r>
            <a:endParaRPr altLang="zh-TW" dirty="0">
              <a:solidFill>
                <a:srgbClr val="FF0000"/>
              </a:solidFill>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sz="2200" b="1" dirty="0"/>
              <a:t>分享</a:t>
            </a:r>
            <a:r>
              <a:rPr lang="zh-TW" altLang="en-US" sz="2200" b="1" dirty="0">
                <a:solidFill>
                  <a:srgbClr val="072FA1"/>
                </a:solidFill>
              </a:rPr>
              <a:t>個人</a:t>
            </a:r>
            <a:r>
              <a:rPr lang="zh-TW" altLang="en-US" sz="2200" b="1" dirty="0" smtClean="0">
                <a:solidFill>
                  <a:srgbClr val="072FA1"/>
                </a:solidFill>
              </a:rPr>
              <a:t>資料管理系統</a:t>
            </a:r>
            <a:r>
              <a:rPr lang="zh-TW" altLang="en-US" sz="2200" dirty="0" smtClean="0"/>
              <a:t> </a:t>
            </a:r>
            <a:r>
              <a:rPr lang="zh-TW" altLang="en-US" sz="2400" dirty="0"/>
              <a:t/>
            </a:r>
            <a:br>
              <a:rPr lang="zh-TW" altLang="en-US" sz="2400" dirty="0"/>
            </a:br>
            <a:r>
              <a:rPr lang="zh-TW" altLang="en-US" sz="2000" dirty="0"/>
              <a:t>以</a:t>
            </a:r>
            <a:r>
              <a:rPr lang="en-US" altLang="zh-TW" sz="2000" dirty="0"/>
              <a:t>CC</a:t>
            </a:r>
            <a:r>
              <a:rPr lang="zh-TW" altLang="en-US" sz="2000" dirty="0"/>
              <a:t>授權的方式，將本校開發的</a:t>
            </a:r>
            <a:r>
              <a:rPr lang="zh-TW" altLang="en-US" sz="2000" dirty="0">
                <a:solidFill>
                  <a:srgbClr val="FF0000"/>
                </a:solidFill>
              </a:rPr>
              <a:t>個人</a:t>
            </a:r>
            <a:r>
              <a:rPr lang="zh-TW" altLang="en-US" sz="2000" dirty="0" smtClean="0">
                <a:solidFill>
                  <a:srgbClr val="FF0000"/>
                </a:solidFill>
              </a:rPr>
              <a:t>資料管理系統</a:t>
            </a:r>
            <a:r>
              <a:rPr lang="zh-TW" altLang="en-US" sz="2000" dirty="0"/>
              <a:t>開放給教育單位使用，以節省各校建置</a:t>
            </a:r>
            <a:r>
              <a:rPr lang="zh-TW" altLang="en-US" sz="2000" dirty="0">
                <a:solidFill>
                  <a:srgbClr val="008000"/>
                </a:solidFill>
              </a:rPr>
              <a:t>個資</a:t>
            </a:r>
            <a:r>
              <a:rPr lang="zh-TW" altLang="en-US" sz="2000" dirty="0" smtClean="0">
                <a:solidFill>
                  <a:srgbClr val="008000"/>
                </a:solidFill>
              </a:rPr>
              <a:t>管理制度</a:t>
            </a:r>
            <a:r>
              <a:rPr lang="zh-TW" altLang="en-US" sz="2000" dirty="0" smtClean="0"/>
              <a:t>所</a:t>
            </a:r>
            <a:r>
              <a:rPr lang="zh-TW" altLang="en-US" sz="2000" dirty="0"/>
              <a:t>需的成本與時間。</a:t>
            </a:r>
          </a:p>
        </p:txBody>
      </p:sp>
      <p:pic>
        <p:nvPicPr>
          <p:cNvPr id="6" name="圖片 5" descr="個人資料管理資訊系統.jpg"/>
          <p:cNvPicPr>
            <a:picLocks noChangeAspect="1"/>
          </p:cNvPicPr>
          <p:nvPr/>
        </p:nvPicPr>
        <p:blipFill>
          <a:blip r:embed="rId2" cstate="print"/>
          <a:stretch>
            <a:fillRect/>
          </a:stretch>
        </p:blipFill>
        <p:spPr>
          <a:xfrm>
            <a:off x="1273554" y="2542878"/>
            <a:ext cx="6480720" cy="4227403"/>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(3.2/13)</a:t>
            </a:r>
            <a:endParaRPr altLang="zh-TW" dirty="0">
              <a:solidFill>
                <a:srgbClr val="FF0000"/>
              </a:solidFill>
            </a:endParaRPr>
          </a:p>
        </p:txBody>
      </p:sp>
      <p:sp>
        <p:nvSpPr>
          <p:cNvPr id="5" name="內容版面配置區 4"/>
          <p:cNvSpPr>
            <a:spLocks noGrp="1"/>
          </p:cNvSpPr>
          <p:nvPr>
            <p:ph sz="half" idx="1"/>
          </p:nvPr>
        </p:nvSpPr>
        <p:spPr>
          <a:xfrm>
            <a:off x="539552" y="1340768"/>
            <a:ext cx="7702550" cy="4710113"/>
          </a:xfrm>
        </p:spPr>
        <p:txBody>
          <a:bodyPr>
            <a:noAutofit/>
          </a:bodyPr>
          <a:lstStyle/>
          <a:p>
            <a:pPr fontAlgn="auto">
              <a:spcAft>
                <a:spcPts val="0"/>
              </a:spcAft>
              <a:defRPr/>
            </a:pPr>
            <a:r>
              <a:rPr lang="zh-TW" altLang="en-US" sz="2200" b="1" dirty="0" smtClean="0"/>
              <a:t>訂於</a:t>
            </a:r>
            <a:r>
              <a:rPr lang="en-US" altLang="zh-TW" sz="2200" b="1" dirty="0" smtClean="0"/>
              <a:t>12</a:t>
            </a:r>
            <a:r>
              <a:rPr lang="zh-TW" altLang="en-US" sz="2200" b="1" dirty="0" smtClean="0"/>
              <a:t>月</a:t>
            </a:r>
            <a:r>
              <a:rPr lang="en-US" altLang="zh-TW" sz="2200" b="1" dirty="0" smtClean="0"/>
              <a:t>12</a:t>
            </a:r>
            <a:r>
              <a:rPr lang="zh-TW" altLang="en-US" sz="2200" b="1" dirty="0" smtClean="0"/>
              <a:t>日舉辦分享說明會</a:t>
            </a:r>
            <a:r>
              <a:rPr lang="zh-TW" altLang="en-US" sz="2200" dirty="0" smtClean="0"/>
              <a:t> </a:t>
            </a:r>
            <a:r>
              <a:rPr lang="zh-TW" altLang="en-US" sz="2400" dirty="0"/>
              <a:t/>
            </a:r>
            <a:br>
              <a:rPr lang="zh-TW" altLang="en-US" sz="2400" dirty="0"/>
            </a:br>
            <a:endParaRPr lang="zh-TW" altLang="en-US" sz="2000" dirty="0"/>
          </a:p>
        </p:txBody>
      </p:sp>
      <p:pic>
        <p:nvPicPr>
          <p:cNvPr id="8" name="圖片 7" descr="個人資料管理資訊系統2.jpg"/>
          <p:cNvPicPr>
            <a:picLocks noChangeAspect="1"/>
          </p:cNvPicPr>
          <p:nvPr/>
        </p:nvPicPr>
        <p:blipFill>
          <a:blip r:embed="rId2" cstate="print"/>
          <a:stretch>
            <a:fillRect/>
          </a:stretch>
        </p:blipFill>
        <p:spPr>
          <a:xfrm>
            <a:off x="611560" y="1747971"/>
            <a:ext cx="7632848" cy="49992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763" y="254000"/>
            <a:ext cx="6929437" cy="1111250"/>
          </a:xfrm>
        </p:spPr>
        <p:txBody>
          <a:bodyPr>
            <a:normAutofit fontScale="90000"/>
          </a:bodyPr>
          <a:lstStyle/>
          <a:p>
            <a:pPr fontAlgn="auto">
              <a:spcAft>
                <a:spcPts val="0"/>
              </a:spcAft>
              <a:defRPr/>
            </a:pPr>
            <a:r>
              <a:rPr altLang="zh-TW" sz="3300" smtClean="0"/>
              <a:t>台中區域網路中心基本資料及人力狀況</a:t>
            </a:r>
            <a:r>
              <a:rPr altLang="zh-TW" smtClean="0"/>
              <a:t/>
            </a:r>
            <a:br>
              <a:rPr altLang="zh-TW" smtClean="0"/>
            </a:br>
            <a:r>
              <a:rPr altLang="zh-TW" smtClean="0">
                <a:solidFill>
                  <a:srgbClr val="FF0000"/>
                </a:solidFill>
              </a:rPr>
              <a:t>人員基本資料</a:t>
            </a:r>
            <a:endParaRPr/>
          </a:p>
        </p:txBody>
      </p:sp>
      <p:sp>
        <p:nvSpPr>
          <p:cNvPr id="3" name="內容版面配置區 2"/>
          <p:cNvSpPr>
            <a:spLocks noGrp="1"/>
          </p:cNvSpPr>
          <p:nvPr>
            <p:ph sz="half" idx="1"/>
          </p:nvPr>
        </p:nvSpPr>
        <p:spPr>
          <a:xfrm>
            <a:off x="477838" y="1700213"/>
            <a:ext cx="8424862" cy="4897437"/>
          </a:xfrm>
        </p:spPr>
        <p:txBody>
          <a:bodyPr/>
          <a:lstStyle/>
          <a:p>
            <a:pPr fontAlgn="auto">
              <a:spcAft>
                <a:spcPts val="0"/>
              </a:spcAft>
              <a:defRPr/>
            </a:pPr>
            <a:r>
              <a:rPr altLang="zh-TW" dirty="0" err="1"/>
              <a:t>主管：計資中心</a:t>
            </a:r>
            <a:r>
              <a:rPr altLang="zh-TW" dirty="0"/>
              <a:t> </a:t>
            </a:r>
            <a:r>
              <a:rPr altLang="zh-TW" dirty="0" err="1"/>
              <a:t>呂瑞麟主任</a:t>
            </a:r>
            <a:endParaRPr altLang="zh-TW" dirty="0"/>
          </a:p>
          <a:p>
            <a:pPr fontAlgn="auto">
              <a:spcAft>
                <a:spcPts val="0"/>
              </a:spcAft>
              <a:defRPr/>
            </a:pPr>
            <a:r>
              <a:rPr altLang="zh-TW" dirty="0" err="1"/>
              <a:t>組長：</a:t>
            </a:r>
            <a:r>
              <a:rPr dirty="0" err="1"/>
              <a:t>朱彥煒副教授</a:t>
            </a:r>
            <a:r>
              <a:rPr dirty="0"/>
              <a:t> </a:t>
            </a:r>
            <a:r>
              <a:rPr dirty="0" err="1"/>
              <a:t>兼任</a:t>
            </a:r>
            <a:r>
              <a:rPr altLang="zh-TW" dirty="0" err="1"/>
              <a:t>組長</a:t>
            </a:r>
            <a:endParaRPr altLang="zh-TW" dirty="0"/>
          </a:p>
          <a:p>
            <a:pPr fontAlgn="auto">
              <a:spcAft>
                <a:spcPts val="0"/>
              </a:spcAft>
              <a:defRPr/>
            </a:pPr>
            <a:r>
              <a:rPr altLang="zh-TW" dirty="0" err="1"/>
              <a:t>網管</a:t>
            </a:r>
            <a:r>
              <a:rPr altLang="zh-TW" dirty="0"/>
              <a:t>/</a:t>
            </a:r>
            <a:r>
              <a:rPr altLang="zh-TW" dirty="0" err="1"/>
              <a:t>資安人員：楊崇誠、呂仲聖</a:t>
            </a:r>
            <a:endParaRPr altLang="zh-TW" dirty="0"/>
          </a:p>
          <a:p>
            <a:pPr fontAlgn="auto">
              <a:spcAft>
                <a:spcPts val="0"/>
              </a:spcAft>
              <a:defRPr/>
            </a:pPr>
            <a:r>
              <a:rPr altLang="zh-TW" dirty="0" err="1"/>
              <a:t>專任網管助理：</a:t>
            </a:r>
            <a:r>
              <a:rPr dirty="0" err="1" smtClean="0"/>
              <a:t>鄒珮甄</a:t>
            </a:r>
            <a:r>
              <a:rPr lang="zh-TW" altLang="en-US" dirty="0" smtClean="0"/>
              <a:t>、劉孟坤</a:t>
            </a:r>
            <a:endParaRPr altLang="zh-TW" dirty="0"/>
          </a:p>
          <a:p>
            <a:pPr fontAlgn="auto">
              <a:spcAft>
                <a:spcPts val="0"/>
              </a:spcAft>
              <a:defRPr/>
            </a:pPr>
            <a:r>
              <a:rPr altLang="zh-TW" dirty="0" err="1"/>
              <a:t>專任資安助理：鄭景仁</a:t>
            </a:r>
            <a:endParaRPr altLang="zh-TW" dirty="0"/>
          </a:p>
          <a:p>
            <a:pPr fontAlgn="auto">
              <a:spcAft>
                <a:spcPts val="0"/>
              </a:spcAft>
              <a:defRPr/>
            </a:pPr>
            <a:r>
              <a:rPr altLang="zh-TW" dirty="0" err="1"/>
              <a:t>兼任助理</a:t>
            </a:r>
            <a:r>
              <a:rPr altLang="zh-TW" dirty="0" smtClean="0"/>
              <a:t>：</a:t>
            </a:r>
            <a:r>
              <a:rPr lang="zh-TW" altLang="en-US" dirty="0" smtClean="0"/>
              <a:t>許碩彣</a:t>
            </a:r>
            <a:r>
              <a:rPr dirty="0" smtClean="0"/>
              <a:t>、</a:t>
            </a:r>
            <a:r>
              <a:rPr lang="zh-TW" altLang="en-US" dirty="0" smtClean="0"/>
              <a:t>李承翰</a:t>
            </a:r>
            <a:endParaRPr lang="en-US" altLang="zh-TW" dirty="0"/>
          </a:p>
          <a:p>
            <a:pPr fontAlgn="auto">
              <a:spcAft>
                <a:spcPts val="0"/>
              </a:spcAft>
              <a:defRPr/>
            </a:pPr>
            <a:r>
              <a:rPr dirty="0" err="1"/>
              <a:t>兼任行政人員：</a:t>
            </a:r>
            <a:r>
              <a:rPr altLang="zh-TW" dirty="0" err="1"/>
              <a:t>陳</a:t>
            </a:r>
            <a:r>
              <a:rPr dirty="0" err="1"/>
              <a:t>品澄</a:t>
            </a:r>
            <a:endParaRPr altLang="zh-TW" dirty="0"/>
          </a:p>
          <a:p>
            <a:pPr fontAlgn="auto">
              <a:spcAft>
                <a:spcPts val="0"/>
              </a:spcAft>
              <a:defRPr/>
            </a:pPr>
            <a:endParaRPr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6228184" y="1556792"/>
            <a:ext cx="2746524" cy="314609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(4.1/13)</a:t>
            </a:r>
            <a:endParaRPr altLang="zh-TW" dirty="0">
              <a:solidFill>
                <a:srgbClr val="FF0000"/>
              </a:solidFill>
            </a:endParaRPr>
          </a:p>
        </p:txBody>
      </p:sp>
      <p:sp>
        <p:nvSpPr>
          <p:cNvPr id="5" name="內容版面配置區 4"/>
          <p:cNvSpPr>
            <a:spLocks noGrp="1"/>
          </p:cNvSpPr>
          <p:nvPr>
            <p:ph sz="half" idx="1"/>
          </p:nvPr>
        </p:nvSpPr>
        <p:spPr>
          <a:xfrm>
            <a:off x="395536" y="1527175"/>
            <a:ext cx="8424936" cy="4710113"/>
          </a:xfrm>
        </p:spPr>
        <p:txBody>
          <a:bodyPr>
            <a:noAutofit/>
          </a:bodyPr>
          <a:lstStyle/>
          <a:p>
            <a:pPr fontAlgn="auto">
              <a:spcAft>
                <a:spcPts val="0"/>
              </a:spcAft>
              <a:defRPr/>
            </a:pPr>
            <a:r>
              <a:rPr lang="zh-TW" altLang="en-US" sz="2600" b="1" dirty="0"/>
              <a:t>區網中心建置</a:t>
            </a:r>
            <a:r>
              <a:rPr lang="en-US" altLang="zh-TW" sz="2600" b="1" dirty="0">
                <a:solidFill>
                  <a:srgbClr val="072FA1"/>
                </a:solidFill>
              </a:rPr>
              <a:t>Google Global Cache</a:t>
            </a:r>
            <a:r>
              <a:rPr lang="zh-TW" altLang="en-US" sz="2600" b="1" dirty="0" smtClean="0">
                <a:solidFill>
                  <a:srgbClr val="072FA1"/>
                </a:solidFill>
              </a:rPr>
              <a:t>服務</a:t>
            </a:r>
            <a:endParaRPr lang="en-US" altLang="zh-TW" sz="2600" b="1" dirty="0" smtClean="0">
              <a:solidFill>
                <a:srgbClr val="072FA1"/>
              </a:solidFill>
            </a:endParaRPr>
          </a:p>
          <a:p>
            <a:pPr lvl="1" fontAlgn="auto">
              <a:spcAft>
                <a:spcPts val="0"/>
              </a:spcAft>
              <a:defRPr/>
            </a:pPr>
            <a:r>
              <a:rPr altLang="zh-TW" b="1" dirty="0" smtClean="0"/>
              <a:t>緣起</a:t>
            </a:r>
            <a:r>
              <a:rPr altLang="zh-TW" b="1" dirty="0"/>
              <a:t>：</a:t>
            </a:r>
          </a:p>
          <a:p>
            <a:pPr lvl="2" fontAlgn="auto">
              <a:spcAft>
                <a:spcPts val="0"/>
              </a:spcAft>
              <a:buFont typeface="Arial" pitchFamily="34" charset="0"/>
              <a:buChar char="•"/>
              <a:defRPr/>
            </a:pPr>
            <a:r>
              <a:rPr lang="en-US" altLang="zh-TW" sz="2200" dirty="0" smtClean="0">
                <a:solidFill>
                  <a:schemeClr val="accent4">
                    <a:lumMod val="75000"/>
                  </a:schemeClr>
                </a:solidFill>
              </a:rPr>
              <a:t>102</a:t>
            </a:r>
            <a:r>
              <a:rPr lang="zh-TW" altLang="en-US" sz="2200" dirty="0" smtClean="0">
                <a:solidFill>
                  <a:schemeClr val="accent4">
                    <a:lumMod val="75000"/>
                  </a:schemeClr>
                </a:solidFill>
              </a:rPr>
              <a:t>年</a:t>
            </a:r>
            <a:r>
              <a:rPr lang="en-US" altLang="zh-TW" sz="2200" dirty="0" smtClean="0">
                <a:solidFill>
                  <a:schemeClr val="accent4">
                    <a:lumMod val="75000"/>
                  </a:schemeClr>
                </a:solidFill>
              </a:rPr>
              <a:t>1</a:t>
            </a:r>
            <a:r>
              <a:rPr lang="zh-TW" altLang="en-US" sz="2200" dirty="0" smtClean="0">
                <a:solidFill>
                  <a:schemeClr val="accent4">
                    <a:lumMod val="75000"/>
                  </a:schemeClr>
                </a:solidFill>
              </a:rPr>
              <a:t>月初，為解決多數區網通往</a:t>
            </a:r>
            <a:r>
              <a:rPr lang="en-US" altLang="zh-TW" sz="2200" dirty="0" err="1" smtClean="0">
                <a:solidFill>
                  <a:schemeClr val="accent4">
                    <a:lumMod val="75000"/>
                  </a:schemeClr>
                </a:solidFill>
              </a:rPr>
              <a:t>TANet</a:t>
            </a:r>
            <a:r>
              <a:rPr lang="zh-TW" altLang="en-US" sz="2200" dirty="0" smtClean="0">
                <a:solidFill>
                  <a:schemeClr val="accent4">
                    <a:lumMod val="75000"/>
                  </a:schemeClr>
                </a:solidFill>
              </a:rPr>
              <a:t>骨幹流量因使用者觀看大量影音資料造成頻寬壅塞，並且排擠正常學術研究資料之傳遞。教育部資科司選定本</a:t>
            </a:r>
            <a:r>
              <a:rPr lang="en-US" altLang="zh-TW" sz="2200" dirty="0">
                <a:solidFill>
                  <a:schemeClr val="accent4">
                    <a:lumMod val="75000"/>
                  </a:schemeClr>
                </a:solidFill>
              </a:rPr>
              <a:t>(</a:t>
            </a:r>
            <a:r>
              <a:rPr sz="2200" b="1" dirty="0" err="1">
                <a:solidFill>
                  <a:srgbClr val="FF0000"/>
                </a:solidFill>
              </a:rPr>
              <a:t>臺中</a:t>
            </a:r>
            <a:r>
              <a:rPr lang="en-US" altLang="zh-TW" sz="2200" dirty="0" smtClean="0">
                <a:solidFill>
                  <a:schemeClr val="accent4">
                    <a:lumMod val="75000"/>
                  </a:schemeClr>
                </a:solidFill>
              </a:rPr>
              <a:t>)</a:t>
            </a:r>
            <a:r>
              <a:rPr lang="zh-TW" altLang="en-US" sz="2200" dirty="0" smtClean="0">
                <a:solidFill>
                  <a:schemeClr val="accent4">
                    <a:lumMod val="75000"/>
                  </a:schemeClr>
                </a:solidFill>
              </a:rPr>
              <a:t>區網以及</a:t>
            </a:r>
            <a:r>
              <a:rPr lang="zh-TW" altLang="en-US" sz="2200" dirty="0" smtClean="0">
                <a:solidFill>
                  <a:srgbClr val="FF0000"/>
                </a:solidFill>
              </a:rPr>
              <a:t>台南</a:t>
            </a:r>
            <a:r>
              <a:rPr lang="zh-TW" altLang="en-US" sz="2200" dirty="0" smtClean="0">
                <a:solidFill>
                  <a:schemeClr val="accent4">
                    <a:lumMod val="75000"/>
                  </a:schemeClr>
                </a:solidFill>
              </a:rPr>
              <a:t>區網試辦</a:t>
            </a:r>
            <a:r>
              <a:rPr lang="en-US" altLang="zh-TW" sz="2200" dirty="0" smtClean="0">
                <a:solidFill>
                  <a:schemeClr val="accent4">
                    <a:lumMod val="75000"/>
                  </a:schemeClr>
                </a:solidFill>
              </a:rPr>
              <a:t>Google</a:t>
            </a:r>
            <a:r>
              <a:rPr lang="zh-TW" altLang="en-US" sz="2200" dirty="0" smtClean="0">
                <a:solidFill>
                  <a:schemeClr val="accent4">
                    <a:lumMod val="75000"/>
                  </a:schemeClr>
                </a:solidFill>
              </a:rPr>
              <a:t> </a:t>
            </a:r>
            <a:r>
              <a:rPr lang="en-US" altLang="zh-TW" sz="2200" dirty="0" smtClean="0">
                <a:solidFill>
                  <a:schemeClr val="accent4">
                    <a:lumMod val="75000"/>
                  </a:schemeClr>
                </a:solidFill>
              </a:rPr>
              <a:t>Global</a:t>
            </a:r>
            <a:r>
              <a:rPr lang="zh-TW" altLang="en-US" sz="2200" dirty="0" smtClean="0">
                <a:solidFill>
                  <a:schemeClr val="accent4">
                    <a:lumMod val="75000"/>
                  </a:schemeClr>
                </a:solidFill>
              </a:rPr>
              <a:t> </a:t>
            </a:r>
            <a:r>
              <a:rPr lang="en-US" altLang="zh-TW" sz="2200" dirty="0" smtClean="0">
                <a:solidFill>
                  <a:schemeClr val="accent4">
                    <a:lumMod val="75000"/>
                  </a:schemeClr>
                </a:solidFill>
              </a:rPr>
              <a:t>Cache</a:t>
            </a:r>
            <a:r>
              <a:rPr lang="zh-TW" altLang="en-US" sz="2200" dirty="0" smtClean="0">
                <a:solidFill>
                  <a:schemeClr val="accent4">
                    <a:lumMod val="75000"/>
                  </a:schemeClr>
                </a:solidFill>
              </a:rPr>
              <a:t>服務。</a:t>
            </a:r>
            <a:r>
              <a:rPr lang="en-US" altLang="zh-TW" sz="2200" b="1" dirty="0" smtClean="0">
                <a:solidFill>
                  <a:srgbClr val="FF0000"/>
                </a:solidFill>
              </a:rPr>
              <a:t>102/6/1</a:t>
            </a:r>
            <a:r>
              <a:rPr lang="zh-TW" altLang="zh-TW" sz="2200" dirty="0" smtClean="0">
                <a:solidFill>
                  <a:schemeClr val="accent4">
                    <a:lumMod val="75000"/>
                  </a:schemeClr>
                </a:solidFill>
              </a:rPr>
              <a:t>安裝設定完成並正式運作。</a:t>
            </a:r>
          </a:p>
          <a:p>
            <a:pPr lvl="1" fontAlgn="auto">
              <a:spcAft>
                <a:spcPts val="0"/>
              </a:spcAft>
              <a:buFont typeface="Arial" pitchFamily="34" charset="0"/>
              <a:buChar char="–"/>
              <a:defRPr/>
            </a:pPr>
            <a:r>
              <a:rPr altLang="zh-TW" b="1" dirty="0" err="1" smtClean="0"/>
              <a:t>成效</a:t>
            </a:r>
            <a:r>
              <a:rPr altLang="zh-TW" b="1" dirty="0"/>
              <a:t>：</a:t>
            </a:r>
          </a:p>
          <a:p>
            <a:pPr lvl="2" fontAlgn="auto">
              <a:spcAft>
                <a:spcPts val="0"/>
              </a:spcAft>
              <a:buFont typeface="Arial" pitchFamily="34" charset="0"/>
              <a:buChar char="•"/>
              <a:defRPr/>
            </a:pPr>
            <a:r>
              <a:rPr lang="en-US" altLang="zh-TW" sz="2200" dirty="0" smtClean="0">
                <a:solidFill>
                  <a:schemeClr val="accent4">
                    <a:lumMod val="75000"/>
                  </a:schemeClr>
                </a:solidFill>
              </a:rPr>
              <a:t>GGC運作1年</a:t>
            </a:r>
            <a:r>
              <a:rPr lang="zh-TW" altLang="en-US" sz="2200" dirty="0" smtClean="0">
                <a:solidFill>
                  <a:schemeClr val="accent4">
                    <a:lumMod val="75000"/>
                  </a:schemeClr>
                </a:solidFill>
              </a:rPr>
              <a:t>半</a:t>
            </a:r>
            <a:r>
              <a:rPr lang="en-US" altLang="zh-TW" sz="2200" dirty="0" err="1" smtClean="0">
                <a:solidFill>
                  <a:schemeClr val="accent4">
                    <a:lumMod val="75000"/>
                  </a:schemeClr>
                </a:solidFill>
              </a:rPr>
              <a:t>來已經達到預期的效用，大幅改善區網連線單位觀看YouTube影片的速度及品質，同時也降低尖峰時段通往TANet骨幹的流量</a:t>
            </a:r>
            <a:r>
              <a:rPr lang="en-US" altLang="zh-TW" sz="2200" dirty="0" smtClean="0">
                <a:solidFill>
                  <a:schemeClr val="accent4">
                    <a:lumMod val="75000"/>
                  </a:schemeClr>
                </a:solidFill>
              </a:rPr>
              <a:t>。</a:t>
            </a:r>
            <a:r>
              <a:rPr lang="en-US" altLang="zh-TW" sz="2200" dirty="0" err="1" smtClean="0">
                <a:solidFill>
                  <a:schemeClr val="accent4">
                    <a:lumMod val="75000"/>
                  </a:schemeClr>
                </a:solidFill>
              </a:rPr>
              <a:t>GGC尖峰期的流量</a:t>
            </a:r>
            <a:r>
              <a:rPr lang="zh-TW" altLang="en-US" sz="2200" dirty="0" smtClean="0">
                <a:solidFill>
                  <a:schemeClr val="accent4">
                    <a:lumMod val="75000"/>
                  </a:schemeClr>
                </a:solidFill>
              </a:rPr>
              <a:t>曾</a:t>
            </a:r>
            <a:r>
              <a:rPr lang="en-US" altLang="zh-TW" sz="2200" dirty="0" smtClean="0">
                <a:solidFill>
                  <a:schemeClr val="accent4">
                    <a:lumMod val="75000"/>
                  </a:schemeClr>
                </a:solidFill>
              </a:rPr>
              <a:t>達</a:t>
            </a:r>
            <a:r>
              <a:rPr lang="en-US" altLang="zh-TW" sz="2200" dirty="0" smtClean="0">
                <a:solidFill>
                  <a:srgbClr val="008000"/>
                </a:solidFill>
              </a:rPr>
              <a:t>4,121Mb</a:t>
            </a:r>
            <a:r>
              <a:rPr lang="en-US" altLang="zh-TW" sz="2200" dirty="0" smtClean="0">
                <a:solidFill>
                  <a:schemeClr val="accent4">
                    <a:lumMod val="75000"/>
                  </a:schemeClr>
                </a:solidFill>
              </a:rPr>
              <a:t>，幾乎等於台中區網通往TANet骨幹流量</a:t>
            </a:r>
            <a:r>
              <a:rPr lang="zh-TW" altLang="en-US" sz="2200" dirty="0" smtClean="0">
                <a:solidFill>
                  <a:schemeClr val="accent4">
                    <a:lumMod val="75000"/>
                  </a:schemeClr>
                </a:solidFill>
              </a:rPr>
              <a:t>的</a:t>
            </a:r>
            <a:r>
              <a:rPr lang="en-US" altLang="zh-TW" sz="2200" dirty="0" smtClean="0">
                <a:solidFill>
                  <a:schemeClr val="accent4">
                    <a:lumMod val="75000"/>
                  </a:schemeClr>
                </a:solidFill>
              </a:rPr>
              <a:t>80%</a:t>
            </a:r>
            <a:r>
              <a:rPr lang="zh-TW" altLang="en-US" sz="2200" dirty="0">
                <a:solidFill>
                  <a:schemeClr val="accent4">
                    <a:lumMod val="75000"/>
                  </a:schemeClr>
                </a:solidFill>
              </a:rPr>
              <a:t>。 </a:t>
            </a:r>
            <a:endParaRPr lang="en-US" altLang="zh-TW" sz="2200" dirty="0"/>
          </a:p>
          <a:p>
            <a:pPr fontAlgn="auto">
              <a:spcAft>
                <a:spcPts val="0"/>
              </a:spcAft>
              <a:defRPr/>
            </a:pPr>
            <a:endParaRPr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(4.2/13)</a:t>
            </a:r>
            <a:endParaRPr altLang="zh-TW" dirty="0">
              <a:solidFill>
                <a:srgbClr val="FF0000"/>
              </a:solidFill>
            </a:endParaRPr>
          </a:p>
        </p:txBody>
      </p:sp>
      <p:sp>
        <p:nvSpPr>
          <p:cNvPr id="5" name="內容版面配置區 4"/>
          <p:cNvSpPr>
            <a:spLocks noGrp="1"/>
          </p:cNvSpPr>
          <p:nvPr>
            <p:ph sz="half" idx="1"/>
          </p:nvPr>
        </p:nvSpPr>
        <p:spPr>
          <a:xfrm>
            <a:off x="395536" y="1340769"/>
            <a:ext cx="8424936" cy="4896520"/>
          </a:xfrm>
        </p:spPr>
        <p:txBody>
          <a:bodyPr>
            <a:noAutofit/>
          </a:bodyPr>
          <a:lstStyle/>
          <a:p>
            <a:pPr fontAlgn="auto">
              <a:spcAft>
                <a:spcPts val="0"/>
              </a:spcAft>
              <a:defRPr/>
            </a:pPr>
            <a:r>
              <a:rPr lang="en-US" altLang="zh-TW" sz="2200" b="1" dirty="0" smtClean="0">
                <a:solidFill>
                  <a:srgbClr val="072FA1"/>
                </a:solidFill>
              </a:rPr>
              <a:t>GGC</a:t>
            </a:r>
            <a:r>
              <a:rPr lang="zh-TW" altLang="en-US" sz="2200" b="1" dirty="0" smtClean="0">
                <a:solidFill>
                  <a:srgbClr val="072FA1"/>
                </a:solidFill>
              </a:rPr>
              <a:t>建置前後，區網往</a:t>
            </a:r>
            <a:r>
              <a:rPr lang="en-US" altLang="zh-TW" sz="2200" b="1" dirty="0" err="1" smtClean="0">
                <a:solidFill>
                  <a:srgbClr val="072FA1"/>
                </a:solidFill>
              </a:rPr>
              <a:t>TANet</a:t>
            </a:r>
            <a:r>
              <a:rPr lang="zh-TW" altLang="en-US" sz="2200" b="1" dirty="0" smtClean="0">
                <a:solidFill>
                  <a:srgbClr val="072FA1"/>
                </a:solidFill>
              </a:rPr>
              <a:t>骨幹流量比較圖</a:t>
            </a:r>
            <a:endParaRPr lang="en-US" altLang="zh-TW" sz="2200" dirty="0"/>
          </a:p>
          <a:p>
            <a:pPr fontAlgn="auto">
              <a:spcAft>
                <a:spcPts val="0"/>
              </a:spcAft>
              <a:defRPr/>
            </a:pPr>
            <a:endParaRPr dirty="0">
              <a:solidFill>
                <a:schemeClr val="bg1">
                  <a:lumMod val="65000"/>
                </a:schemeClr>
              </a:solidFill>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1700808"/>
            <a:ext cx="8352928" cy="5157192"/>
          </a:xfrm>
          <a:prstGeom prst="rect">
            <a:avLst/>
          </a:prstGeom>
        </p:spPr>
      </p:pic>
    </p:spTree>
    <p:extLst>
      <p:ext uri="{BB962C8B-B14F-4D97-AF65-F5344CB8AC3E}">
        <p14:creationId xmlns:p14="http://schemas.microsoft.com/office/powerpoint/2010/main" val="775517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(4.3/13)</a:t>
            </a:r>
            <a:endParaRPr altLang="zh-TW" dirty="0">
              <a:solidFill>
                <a:srgbClr val="FF0000"/>
              </a:solidFill>
            </a:endParaRPr>
          </a:p>
        </p:txBody>
      </p:sp>
      <p:sp>
        <p:nvSpPr>
          <p:cNvPr id="5" name="內容版面配置區 4"/>
          <p:cNvSpPr>
            <a:spLocks noGrp="1"/>
          </p:cNvSpPr>
          <p:nvPr>
            <p:ph sz="half" idx="1"/>
          </p:nvPr>
        </p:nvSpPr>
        <p:spPr>
          <a:xfrm>
            <a:off x="395536" y="1340769"/>
            <a:ext cx="8424936" cy="4896520"/>
          </a:xfrm>
        </p:spPr>
        <p:txBody>
          <a:bodyPr>
            <a:noAutofit/>
          </a:bodyPr>
          <a:lstStyle/>
          <a:p>
            <a:pPr fontAlgn="auto">
              <a:spcAft>
                <a:spcPts val="0"/>
              </a:spcAft>
              <a:defRPr/>
            </a:pPr>
            <a:r>
              <a:rPr lang="zh-TW" altLang="en-US" sz="2200" b="1" dirty="0" smtClean="0">
                <a:solidFill>
                  <a:srgbClr val="072FA1"/>
                </a:solidFill>
              </a:rPr>
              <a:t>近期</a:t>
            </a:r>
            <a:r>
              <a:rPr lang="en-US" altLang="zh-TW" sz="2200" b="1" dirty="0" smtClean="0">
                <a:solidFill>
                  <a:srgbClr val="072FA1"/>
                </a:solidFill>
              </a:rPr>
              <a:t>GGC</a:t>
            </a:r>
            <a:r>
              <a:rPr lang="zh-TW" altLang="en-US" sz="2200" b="1" dirty="0" smtClean="0">
                <a:solidFill>
                  <a:srgbClr val="072FA1"/>
                </a:solidFill>
              </a:rPr>
              <a:t>流量統計圖</a:t>
            </a:r>
            <a:endParaRPr sz="2200" dirty="0">
              <a:solidFill>
                <a:schemeClr val="bg1">
                  <a:lumMod val="65000"/>
                </a:schemeClr>
              </a:solidFill>
            </a:endParaRPr>
          </a:p>
        </p:txBody>
      </p:sp>
      <p:pic>
        <p:nvPicPr>
          <p:cNvPr id="7" name="圖片 6" descr="GGC_MRTG.jpg"/>
          <p:cNvPicPr>
            <a:picLocks noChangeAspect="1"/>
          </p:cNvPicPr>
          <p:nvPr/>
        </p:nvPicPr>
        <p:blipFill>
          <a:blip r:embed="rId2" cstate="print"/>
          <a:stretch>
            <a:fillRect/>
          </a:stretch>
        </p:blipFill>
        <p:spPr>
          <a:xfrm>
            <a:off x="539552" y="1791365"/>
            <a:ext cx="7992888" cy="5066635"/>
          </a:xfrm>
          <a:prstGeom prst="rect">
            <a:avLst/>
          </a:prstGeom>
        </p:spPr>
      </p:pic>
    </p:spTree>
    <p:extLst>
      <p:ext uri="{BB962C8B-B14F-4D97-AF65-F5344CB8AC3E}">
        <p14:creationId xmlns:p14="http://schemas.microsoft.com/office/powerpoint/2010/main" val="1191746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(5/13)</a:t>
            </a:r>
            <a:endParaRPr altLang="zh-TW" dirty="0">
              <a:solidFill>
                <a:srgbClr val="FF0000"/>
              </a:solidFill>
            </a:endParaRPr>
          </a:p>
        </p:txBody>
      </p:sp>
      <p:sp>
        <p:nvSpPr>
          <p:cNvPr id="5" name="內容版面配置區 4"/>
          <p:cNvSpPr>
            <a:spLocks noGrp="1"/>
          </p:cNvSpPr>
          <p:nvPr>
            <p:ph sz="half" idx="1"/>
          </p:nvPr>
        </p:nvSpPr>
        <p:spPr>
          <a:xfrm>
            <a:off x="372541" y="1360552"/>
            <a:ext cx="8424936" cy="4710113"/>
          </a:xfrm>
        </p:spPr>
        <p:txBody>
          <a:bodyPr>
            <a:noAutofit/>
          </a:bodyPr>
          <a:lstStyle/>
          <a:p>
            <a:pPr fontAlgn="auto">
              <a:spcAft>
                <a:spcPts val="0"/>
              </a:spcAft>
              <a:defRPr/>
            </a:pPr>
            <a:r>
              <a:rPr lang="zh-TW" altLang="en-US" sz="2400" b="1" dirty="0">
                <a:solidFill>
                  <a:schemeClr val="accent3">
                    <a:lumMod val="50000"/>
                  </a:schemeClr>
                </a:solidFill>
              </a:rPr>
              <a:t>區網中心與</a:t>
            </a:r>
            <a:r>
              <a:rPr lang="en-US" altLang="zh-TW" sz="2400" b="1" dirty="0" err="1">
                <a:solidFill>
                  <a:schemeClr val="accent3">
                    <a:lumMod val="50000"/>
                  </a:schemeClr>
                </a:solidFill>
              </a:rPr>
              <a:t>HiNet</a:t>
            </a:r>
            <a:r>
              <a:rPr lang="zh-TW" altLang="en-US" sz="2400" b="1" dirty="0">
                <a:solidFill>
                  <a:schemeClr val="accent3">
                    <a:lumMod val="50000"/>
                  </a:schemeClr>
                </a:solidFill>
              </a:rPr>
              <a:t>合作建置</a:t>
            </a:r>
            <a:r>
              <a:rPr lang="en-US" altLang="zh-TW" sz="2200" b="1" dirty="0">
                <a:solidFill>
                  <a:srgbClr val="072FA1"/>
                </a:solidFill>
              </a:rPr>
              <a:t>CDN</a:t>
            </a:r>
            <a:r>
              <a:rPr lang="zh-TW" altLang="en-US" sz="2400" b="1" dirty="0">
                <a:solidFill>
                  <a:schemeClr val="accent3">
                    <a:lumMod val="50000"/>
                  </a:schemeClr>
                </a:solidFill>
              </a:rPr>
              <a:t>服務</a:t>
            </a:r>
            <a:r>
              <a:rPr lang="zh-TW" altLang="en-US" sz="2400" b="1" dirty="0"/>
              <a:t/>
            </a:r>
            <a:br>
              <a:rPr lang="zh-TW" altLang="en-US" sz="2400" b="1" dirty="0"/>
            </a:br>
            <a:r>
              <a:rPr lang="zh-TW" altLang="en-US" sz="2000" dirty="0"/>
              <a:t>區網中心於</a:t>
            </a:r>
            <a:r>
              <a:rPr lang="en-US" altLang="zh-TW" sz="2000" dirty="0"/>
              <a:t>103.1.7</a:t>
            </a:r>
            <a:r>
              <a:rPr lang="zh-TW" altLang="en-US" sz="2000" dirty="0"/>
              <a:t>建置完成並正式運作。此項服務可增進</a:t>
            </a:r>
            <a:r>
              <a:rPr lang="en-US" altLang="zh-TW" sz="2000" dirty="0" err="1"/>
              <a:t>TANet</a:t>
            </a:r>
            <a:r>
              <a:rPr lang="zh-TW" altLang="en-US" sz="2000" dirty="0"/>
              <a:t>連線單位使用者對</a:t>
            </a:r>
            <a:r>
              <a:rPr lang="en-US" altLang="zh-TW" sz="2000" dirty="0" err="1"/>
              <a:t>HiNet</a:t>
            </a:r>
            <a:r>
              <a:rPr lang="zh-TW" altLang="en-US" sz="2000" dirty="0"/>
              <a:t>影音資料存取的速度及品質。</a:t>
            </a:r>
            <a:r>
              <a:rPr lang="zh-TW" altLang="en-US" sz="2000" dirty="0">
                <a:solidFill>
                  <a:srgbClr val="FF0000"/>
                </a:solidFill>
              </a:rPr>
              <a:t>本項服務的</a:t>
            </a:r>
            <a:r>
              <a:rPr lang="zh-TW" altLang="en-US" sz="2000" dirty="0" smtClean="0">
                <a:solidFill>
                  <a:srgbClr val="FF0000"/>
                </a:solidFill>
              </a:rPr>
              <a:t>範圍包含所有</a:t>
            </a:r>
            <a:r>
              <a:rPr lang="en-US" altLang="zh-TW" sz="2000" dirty="0" err="1">
                <a:solidFill>
                  <a:srgbClr val="FF0000"/>
                </a:solidFill>
              </a:rPr>
              <a:t>TANet</a:t>
            </a:r>
            <a:r>
              <a:rPr lang="zh-TW" altLang="en-US" sz="2000" dirty="0">
                <a:solidFill>
                  <a:srgbClr val="FF0000"/>
                </a:solidFill>
              </a:rPr>
              <a:t>連線單位</a:t>
            </a:r>
            <a:r>
              <a:rPr lang="zh-TW" altLang="en-US" sz="2000" dirty="0" smtClean="0"/>
              <a:t>。</a:t>
            </a:r>
            <a:endParaRPr lang="en-US" altLang="zh-TW" sz="2000" dirty="0" smtClean="0"/>
          </a:p>
          <a:p>
            <a:pPr lvl="1" fontAlgn="auto">
              <a:spcAft>
                <a:spcPts val="0"/>
              </a:spcAft>
              <a:buSzPct val="120000"/>
              <a:buFont typeface="Arial" pitchFamily="34" charset="0"/>
              <a:buChar char="–"/>
              <a:defRPr/>
            </a:pPr>
            <a:r>
              <a:rPr lang="zh-TW" altLang="en-US" sz="2000" b="1" dirty="0"/>
              <a:t>成效：</a:t>
            </a:r>
            <a:r>
              <a:rPr lang="en-US" altLang="zh-TW" sz="2000" dirty="0" smtClean="0">
                <a:solidFill>
                  <a:schemeClr val="accent4">
                    <a:lumMod val="75000"/>
                  </a:schemeClr>
                </a:solidFill>
              </a:rPr>
              <a:t>CDN</a:t>
            </a:r>
            <a:r>
              <a:rPr lang="zh-TW" altLang="zh-TW" sz="2000" dirty="0" err="1">
                <a:solidFill>
                  <a:schemeClr val="accent4">
                    <a:lumMod val="75000"/>
                  </a:schemeClr>
                </a:solidFill>
              </a:rPr>
              <a:t>運作近</a:t>
            </a:r>
            <a:r>
              <a:rPr lang="en-US" altLang="zh-TW" sz="2000" dirty="0" err="1">
                <a:solidFill>
                  <a:schemeClr val="accent4">
                    <a:lumMod val="75000"/>
                  </a:schemeClr>
                </a:solidFill>
              </a:rPr>
              <a:t>1</a:t>
            </a:r>
            <a:r>
              <a:rPr lang="zh-TW" altLang="zh-TW" sz="2000" dirty="0">
                <a:solidFill>
                  <a:schemeClr val="accent4">
                    <a:lumMod val="75000"/>
                  </a:schemeClr>
                </a:solidFill>
              </a:rPr>
              <a:t>年</a:t>
            </a:r>
            <a:r>
              <a:rPr lang="zh-TW" altLang="zh-TW" sz="2000" dirty="0" smtClean="0">
                <a:solidFill>
                  <a:schemeClr val="accent4">
                    <a:lumMod val="75000"/>
                  </a:schemeClr>
                </a:solidFill>
              </a:rPr>
              <a:t>來也</a:t>
            </a:r>
            <a:r>
              <a:rPr lang="zh-TW" altLang="zh-TW" sz="2000" dirty="0">
                <a:solidFill>
                  <a:schemeClr val="accent4">
                    <a:lumMod val="75000"/>
                  </a:schemeClr>
                </a:solidFill>
              </a:rPr>
              <a:t>有不錯的分流效果，改善了</a:t>
            </a:r>
            <a:r>
              <a:rPr lang="en-US" altLang="zh-TW" sz="2000" dirty="0" err="1">
                <a:solidFill>
                  <a:schemeClr val="accent4">
                    <a:lumMod val="75000"/>
                  </a:schemeClr>
                </a:solidFill>
              </a:rPr>
              <a:t>TANet</a:t>
            </a:r>
            <a:r>
              <a:rPr lang="zh-TW" altLang="zh-TW" sz="2000" dirty="0">
                <a:solidFill>
                  <a:schemeClr val="accent4">
                    <a:lumMod val="75000"/>
                  </a:schemeClr>
                </a:solidFill>
              </a:rPr>
              <a:t>使用者</a:t>
            </a:r>
            <a:r>
              <a:rPr lang="zh-TW" altLang="zh-TW" sz="2000" dirty="0" smtClean="0">
                <a:solidFill>
                  <a:schemeClr val="accent4">
                    <a:lumMod val="75000"/>
                  </a:schemeClr>
                </a:solidFill>
              </a:rPr>
              <a:t>收看</a:t>
            </a:r>
            <a:r>
              <a:rPr lang="en-US" altLang="zh-TW" sz="2000" dirty="0" err="1" smtClean="0">
                <a:solidFill>
                  <a:schemeClr val="accent4">
                    <a:lumMod val="75000"/>
                  </a:schemeClr>
                </a:solidFill>
              </a:rPr>
              <a:t>hichennel</a:t>
            </a:r>
            <a:r>
              <a:rPr lang="zh-TW" altLang="zh-TW" sz="2000" dirty="0">
                <a:solidFill>
                  <a:schemeClr val="accent4">
                    <a:lumMod val="75000"/>
                  </a:schemeClr>
                </a:solidFill>
              </a:rPr>
              <a:t>影片之品質。曾觀察</a:t>
            </a:r>
            <a:r>
              <a:rPr lang="zh-TW" altLang="zh-TW" sz="2000" dirty="0" smtClean="0">
                <a:solidFill>
                  <a:schemeClr val="accent4">
                    <a:lumMod val="75000"/>
                  </a:schemeClr>
                </a:solidFill>
              </a:rPr>
              <a:t>到尖峰</a:t>
            </a:r>
            <a:r>
              <a:rPr lang="zh-TW" altLang="zh-TW" sz="2000" dirty="0">
                <a:solidFill>
                  <a:schemeClr val="accent4">
                    <a:lumMod val="75000"/>
                  </a:schemeClr>
                </a:solidFill>
              </a:rPr>
              <a:t>期的流量為</a:t>
            </a:r>
            <a:r>
              <a:rPr lang="en-US" altLang="zh-TW" sz="2000" dirty="0" err="1">
                <a:solidFill>
                  <a:srgbClr val="FF0000"/>
                </a:solidFill>
              </a:rPr>
              <a:t>3.0</a:t>
            </a:r>
            <a:r>
              <a:rPr lang="en-US" altLang="zh-TW" sz="2000" dirty="0" err="1">
                <a:solidFill>
                  <a:schemeClr val="accent4">
                    <a:lumMod val="75000"/>
                  </a:schemeClr>
                </a:solidFill>
              </a:rPr>
              <a:t>Gbps</a:t>
            </a:r>
            <a:r>
              <a:rPr lang="zh-TW" altLang="zh-TW" sz="2000" dirty="0" err="1">
                <a:solidFill>
                  <a:schemeClr val="accent4">
                    <a:lumMod val="75000"/>
                  </a:schemeClr>
                </a:solidFill>
              </a:rPr>
              <a:t>。</a:t>
            </a:r>
            <a:endParaRPr lang="zh-TW" altLang="en-US" sz="2000" dirty="0" err="1">
              <a:solidFill>
                <a:schemeClr val="accent4">
                  <a:lumMod val="75000"/>
                </a:schemeClr>
              </a:solidFill>
            </a:endParaRPr>
          </a:p>
          <a:p>
            <a:pPr fontAlgn="auto">
              <a:spcAft>
                <a:spcPts val="0"/>
              </a:spcAft>
              <a:defRPr/>
            </a:pPr>
            <a:endParaRPr dirty="0">
              <a:solidFill>
                <a:schemeClr val="bg1">
                  <a:lumMod val="65000"/>
                </a:schemeClr>
              </a:solidFill>
            </a:endParaRPr>
          </a:p>
        </p:txBody>
      </p:sp>
      <p:pic>
        <p:nvPicPr>
          <p:cNvPr id="6" name="圖片 5" descr="20141110_CDN.jpg"/>
          <p:cNvPicPr>
            <a:picLocks noChangeAspect="1"/>
          </p:cNvPicPr>
          <p:nvPr/>
        </p:nvPicPr>
        <p:blipFill>
          <a:blip r:embed="rId3" cstate="print"/>
          <a:stretch>
            <a:fillRect/>
          </a:stretch>
        </p:blipFill>
        <p:spPr>
          <a:xfrm>
            <a:off x="1475656" y="3376596"/>
            <a:ext cx="5904656" cy="348140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(6/13)</a:t>
            </a:r>
            <a:endParaRPr altLang="zh-TW" dirty="0">
              <a:solidFill>
                <a:srgbClr val="FF0000"/>
              </a:solidFill>
            </a:endParaRPr>
          </a:p>
        </p:txBody>
      </p:sp>
      <p:sp>
        <p:nvSpPr>
          <p:cNvPr id="5" name="內容版面配置區 4"/>
          <p:cNvSpPr>
            <a:spLocks noGrp="1"/>
          </p:cNvSpPr>
          <p:nvPr>
            <p:ph sz="half" idx="1"/>
          </p:nvPr>
        </p:nvSpPr>
        <p:spPr>
          <a:xfrm>
            <a:off x="395535" y="1527175"/>
            <a:ext cx="8439707" cy="4710113"/>
          </a:xfrm>
        </p:spPr>
        <p:txBody>
          <a:bodyPr>
            <a:noAutofit/>
          </a:bodyPr>
          <a:lstStyle/>
          <a:p>
            <a:pPr fontAlgn="auto">
              <a:spcAft>
                <a:spcPts val="0"/>
              </a:spcAft>
              <a:defRPr/>
            </a:pPr>
            <a:r>
              <a:rPr altLang="zh-TW" sz="2600" b="1" dirty="0"/>
              <a:t>區網中心</a:t>
            </a:r>
            <a:r>
              <a:rPr altLang="zh-TW" sz="2600" b="1" dirty="0">
                <a:solidFill>
                  <a:srgbClr val="072FA1"/>
                </a:solidFill>
              </a:rPr>
              <a:t>雲端虛擬主機服務</a:t>
            </a:r>
          </a:p>
          <a:p>
            <a:pPr lvl="1" fontAlgn="auto">
              <a:spcAft>
                <a:spcPts val="0"/>
              </a:spcAft>
              <a:buFont typeface="Arial" pitchFamily="34" charset="0"/>
              <a:buChar char="–"/>
              <a:defRPr/>
            </a:pPr>
            <a:r>
              <a:rPr altLang="zh-TW" b="1" dirty="0"/>
              <a:t>緣起：</a:t>
            </a:r>
          </a:p>
          <a:p>
            <a:pPr lvl="2" fontAlgn="auto">
              <a:spcAft>
                <a:spcPts val="0"/>
              </a:spcAft>
              <a:buFont typeface="Arial" pitchFamily="34" charset="0"/>
              <a:buChar char="•"/>
              <a:defRPr/>
            </a:pPr>
            <a:r>
              <a:rPr lang="zh-TW" altLang="zh-TW" dirty="0" smtClean="0">
                <a:solidFill>
                  <a:schemeClr val="accent4">
                    <a:lumMod val="75000"/>
                  </a:schemeClr>
                </a:solidFill>
              </a:rPr>
              <a:t>有鑑於各連線單位或縣市網路中心下接的高中職、國中小可能因計畫性或非計畫性的設備或電力更新維護，造成</a:t>
            </a:r>
            <a:r>
              <a:rPr lang="en-US" altLang="zh-TW" dirty="0" smtClean="0">
                <a:solidFill>
                  <a:schemeClr val="accent4">
                    <a:lumMod val="75000"/>
                  </a:schemeClr>
                </a:solidFill>
              </a:rPr>
              <a:t>DNS</a:t>
            </a:r>
            <a:r>
              <a:rPr lang="zh-TW" altLang="zh-TW" dirty="0" smtClean="0">
                <a:solidFill>
                  <a:schemeClr val="accent4">
                    <a:lumMod val="75000"/>
                  </a:schemeClr>
                </a:solidFill>
              </a:rPr>
              <a:t>或</a:t>
            </a:r>
            <a:r>
              <a:rPr lang="en-US" altLang="zh-TW" dirty="0" smtClean="0">
                <a:solidFill>
                  <a:schemeClr val="accent4">
                    <a:lumMod val="75000"/>
                  </a:schemeClr>
                </a:solidFill>
              </a:rPr>
              <a:t>Web</a:t>
            </a:r>
            <a:r>
              <a:rPr lang="zh-TW" altLang="zh-TW" dirty="0" smtClean="0">
                <a:solidFill>
                  <a:schemeClr val="accent4">
                    <a:lumMod val="75000"/>
                  </a:schemeClr>
                </a:solidFill>
              </a:rPr>
              <a:t>服務中斷，導致這些學校網路服務異常。故於區網中心以</a:t>
            </a:r>
            <a:r>
              <a:rPr altLang="zh-TW" dirty="0" err="1" smtClean="0">
                <a:solidFill>
                  <a:srgbClr val="072FA1"/>
                </a:solidFill>
              </a:rPr>
              <a:t>雲端虛擬主機</a:t>
            </a:r>
            <a:r>
              <a:rPr lang="zh-TW" altLang="zh-TW" dirty="0" smtClean="0">
                <a:solidFill>
                  <a:schemeClr val="accent4">
                    <a:lumMod val="75000"/>
                  </a:schemeClr>
                </a:solidFill>
              </a:rPr>
              <a:t>提供</a:t>
            </a:r>
            <a:r>
              <a:rPr altLang="zh-TW" dirty="0" err="1" smtClean="0">
                <a:solidFill>
                  <a:srgbClr val="072FA1"/>
                </a:solidFill>
              </a:rPr>
              <a:t>備援</a:t>
            </a:r>
            <a:r>
              <a:rPr lang="zh-TW" altLang="zh-TW" dirty="0" smtClean="0">
                <a:solidFill>
                  <a:schemeClr val="accent4">
                    <a:lumMod val="75000"/>
                  </a:schemeClr>
                </a:solidFill>
              </a:rPr>
              <a:t>的</a:t>
            </a:r>
            <a:r>
              <a:rPr lang="en-US" altLang="zh-TW" dirty="0">
                <a:solidFill>
                  <a:schemeClr val="accent4">
                    <a:lumMod val="75000"/>
                  </a:schemeClr>
                </a:solidFill>
              </a:rPr>
              <a:t>D</a:t>
            </a:r>
            <a:r>
              <a:rPr lang="en-US" altLang="zh-TW" dirty="0" smtClean="0">
                <a:solidFill>
                  <a:schemeClr val="accent4">
                    <a:lumMod val="75000"/>
                  </a:schemeClr>
                </a:solidFill>
              </a:rPr>
              <a:t>NS</a:t>
            </a:r>
            <a:r>
              <a:rPr lang="zh-TW" altLang="zh-TW" dirty="0" smtClean="0">
                <a:solidFill>
                  <a:schemeClr val="accent4">
                    <a:lumMod val="75000"/>
                  </a:schemeClr>
                </a:solidFill>
              </a:rPr>
              <a:t>、</a:t>
            </a:r>
            <a:r>
              <a:rPr lang="en-US" altLang="zh-TW" dirty="0" smtClean="0">
                <a:solidFill>
                  <a:schemeClr val="accent4">
                    <a:lumMod val="75000"/>
                  </a:schemeClr>
                </a:solidFill>
              </a:rPr>
              <a:t>Web</a:t>
            </a:r>
            <a:r>
              <a:rPr lang="zh-TW" altLang="zh-TW" dirty="0" smtClean="0">
                <a:solidFill>
                  <a:schemeClr val="accent4">
                    <a:lumMod val="75000"/>
                  </a:schemeClr>
                </a:solidFill>
              </a:rPr>
              <a:t>主機，以加強網路服務的可用性</a:t>
            </a:r>
            <a:r>
              <a:rPr altLang="zh-TW" dirty="0" smtClean="0"/>
              <a:t>。</a:t>
            </a:r>
            <a:endParaRPr altLang="zh-TW" dirty="0"/>
          </a:p>
          <a:p>
            <a:pPr lvl="1" fontAlgn="auto">
              <a:spcAft>
                <a:spcPts val="0"/>
              </a:spcAft>
              <a:buFont typeface="Arial" pitchFamily="34" charset="0"/>
              <a:buChar char="–"/>
              <a:defRPr/>
            </a:pPr>
            <a:r>
              <a:rPr altLang="zh-TW" b="1" dirty="0"/>
              <a:t>成效：</a:t>
            </a:r>
          </a:p>
          <a:p>
            <a:pPr lvl="2" fontAlgn="auto">
              <a:spcAft>
                <a:spcPts val="0"/>
              </a:spcAft>
              <a:buFont typeface="Arial" pitchFamily="34" charset="0"/>
              <a:buChar char="•"/>
              <a:defRPr/>
            </a:pPr>
            <a:r>
              <a:rPr lang="en-US" altLang="zh-TW" dirty="0" smtClean="0">
                <a:solidFill>
                  <a:schemeClr val="accent4">
                    <a:lumMod val="75000"/>
                  </a:schemeClr>
                </a:solidFill>
              </a:rPr>
              <a:t>101</a:t>
            </a:r>
            <a:r>
              <a:rPr lang="zh-TW" altLang="zh-TW" dirty="0" smtClean="0">
                <a:solidFill>
                  <a:schemeClr val="accent4">
                    <a:lumMod val="75000"/>
                  </a:schemeClr>
                </a:solidFill>
              </a:rPr>
              <a:t>年度使用本項服務連線單位包括</a:t>
            </a:r>
            <a:r>
              <a:rPr altLang="zh-TW" dirty="0" err="1" smtClean="0">
                <a:solidFill>
                  <a:srgbClr val="072FA1"/>
                </a:solidFill>
              </a:rPr>
              <a:t>台中市網</a:t>
            </a:r>
            <a:r>
              <a:rPr altLang="zh-TW" dirty="0" err="1"/>
              <a:t>、</a:t>
            </a:r>
            <a:r>
              <a:rPr altLang="zh-TW" dirty="0" err="1" smtClean="0">
                <a:solidFill>
                  <a:srgbClr val="072FA1"/>
                </a:solidFill>
              </a:rPr>
              <a:t>彰化縣網</a:t>
            </a:r>
            <a:r>
              <a:rPr lang="zh-TW" altLang="zh-TW" dirty="0" smtClean="0">
                <a:solidFill>
                  <a:schemeClr val="accent4">
                    <a:lumMod val="75000"/>
                  </a:schemeClr>
                </a:solidFill>
              </a:rPr>
              <a:t>及</a:t>
            </a:r>
            <a:r>
              <a:rPr lang="zh-TW" altLang="zh-TW" dirty="0">
                <a:solidFill>
                  <a:srgbClr val="072FA1"/>
                </a:solidFill>
              </a:rPr>
              <a:t>修平科技大學</a:t>
            </a:r>
            <a:r>
              <a:rPr lang="zh-TW" altLang="zh-TW" dirty="0" smtClean="0">
                <a:solidFill>
                  <a:schemeClr val="accent4">
                    <a:lumMod val="75000"/>
                  </a:schemeClr>
                </a:solidFill>
              </a:rPr>
              <a:t>等。</a:t>
            </a:r>
            <a:endParaRPr lang="en-US" altLang="zh-TW" dirty="0">
              <a:solidFill>
                <a:schemeClr val="accent4">
                  <a:lumMod val="75000"/>
                </a:schemeClr>
              </a:solidFill>
            </a:endParaRPr>
          </a:p>
          <a:p>
            <a:pPr lvl="2" fontAlgn="auto">
              <a:spcAft>
                <a:spcPts val="0"/>
              </a:spcAft>
              <a:buFont typeface="Arial" pitchFamily="34" charset="0"/>
              <a:buChar char="•"/>
              <a:defRPr/>
            </a:pPr>
            <a:r>
              <a:rPr lang="en-US" altLang="zh-TW" dirty="0">
                <a:solidFill>
                  <a:schemeClr val="accent4">
                    <a:lumMod val="75000"/>
                  </a:schemeClr>
                </a:solidFill>
              </a:rPr>
              <a:t>102.</a:t>
            </a:r>
            <a:r>
              <a:rPr lang="en-US" altLang="zh-TW" dirty="0" smtClean="0">
                <a:solidFill>
                  <a:srgbClr val="FF0000"/>
                </a:solidFill>
              </a:rPr>
              <a:t>9.18</a:t>
            </a:r>
            <a:r>
              <a:rPr lang="zh-TW" altLang="zh-TW" dirty="0" smtClean="0">
                <a:solidFill>
                  <a:schemeClr val="accent4">
                    <a:lumMod val="75000"/>
                  </a:schemeClr>
                </a:solidFill>
              </a:rPr>
              <a:t>彰化縣網兩台</a:t>
            </a:r>
            <a:r>
              <a:rPr lang="en-US" altLang="zh-TW" dirty="0">
                <a:solidFill>
                  <a:schemeClr val="accent4">
                    <a:lumMod val="75000"/>
                  </a:schemeClr>
                </a:solidFill>
              </a:rPr>
              <a:t>DNS server </a:t>
            </a:r>
            <a:r>
              <a:rPr lang="zh-TW" altLang="zh-TW" dirty="0" smtClean="0">
                <a:solidFill>
                  <a:schemeClr val="accent4">
                    <a:lumMod val="75000"/>
                  </a:schemeClr>
                </a:solidFill>
              </a:rPr>
              <a:t>因故無法服務，造成其下屬連線學校網站失效。台中區網主動變更虛擬主機中的備援</a:t>
            </a:r>
            <a:r>
              <a:rPr lang="en-US" altLang="zh-TW" dirty="0">
                <a:solidFill>
                  <a:schemeClr val="accent4">
                    <a:lumMod val="75000"/>
                  </a:schemeClr>
                </a:solidFill>
              </a:rPr>
              <a:t>DNS </a:t>
            </a:r>
            <a:r>
              <a:rPr lang="en-US" altLang="zh-TW" dirty="0" smtClean="0">
                <a:solidFill>
                  <a:schemeClr val="accent4">
                    <a:lumMod val="75000"/>
                  </a:schemeClr>
                </a:solidFill>
              </a:rPr>
              <a:t>server</a:t>
            </a:r>
            <a:r>
              <a:rPr lang="zh-TW" altLang="zh-TW" dirty="0" smtClean="0">
                <a:solidFill>
                  <a:schemeClr val="accent4">
                    <a:lumMod val="75000"/>
                  </a:schemeClr>
                </a:solidFill>
              </a:rPr>
              <a:t>設定</a:t>
            </a:r>
            <a:r>
              <a:rPr lang="en-US" altLang="zh-TW" dirty="0">
                <a:solidFill>
                  <a:schemeClr val="accent4">
                    <a:lumMod val="75000"/>
                  </a:schemeClr>
                </a:solidFill>
              </a:rPr>
              <a:t>(</a:t>
            </a:r>
            <a:r>
              <a:rPr altLang="zh-TW" dirty="0" err="1">
                <a:solidFill>
                  <a:srgbClr val="FF0000"/>
                </a:solidFill>
              </a:rPr>
              <a:t>改為</a:t>
            </a:r>
            <a:r>
              <a:rPr lang="en-US" altLang="zh-TW" dirty="0" err="1">
                <a:solidFill>
                  <a:srgbClr val="FF0000"/>
                </a:solidFill>
              </a:rPr>
              <a:t>master</a:t>
            </a:r>
            <a:r>
              <a:rPr lang="en-US" altLang="zh-TW" dirty="0" smtClean="0">
                <a:solidFill>
                  <a:schemeClr val="accent4">
                    <a:lumMod val="75000"/>
                  </a:schemeClr>
                </a:solidFill>
              </a:rPr>
              <a:t>)</a:t>
            </a:r>
            <a:r>
              <a:rPr lang="zh-TW" altLang="zh-TW" dirty="0" smtClean="0">
                <a:solidFill>
                  <a:schemeClr val="accent4">
                    <a:lumMod val="75000"/>
                  </a:schemeClr>
                </a:solidFill>
              </a:rPr>
              <a:t>，讓彰化縣網連線學校網站可以正常運作。</a:t>
            </a:r>
          </a:p>
          <a:p>
            <a:pPr fontAlgn="auto">
              <a:spcAft>
                <a:spcPts val="0"/>
              </a:spcAft>
              <a:defRPr/>
            </a:pPr>
            <a:endParaRPr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(7.1/13)</a:t>
            </a:r>
            <a:endParaRPr altLang="zh-TW" dirty="0">
              <a:solidFill>
                <a:srgbClr val="FF0000"/>
              </a:solidFill>
            </a:endParaRPr>
          </a:p>
        </p:txBody>
      </p:sp>
      <p:sp>
        <p:nvSpPr>
          <p:cNvPr id="5" name="內容版面配置區 4"/>
          <p:cNvSpPr>
            <a:spLocks noGrp="1"/>
          </p:cNvSpPr>
          <p:nvPr>
            <p:ph sz="half" idx="1"/>
          </p:nvPr>
        </p:nvSpPr>
        <p:spPr>
          <a:xfrm>
            <a:off x="395536" y="1527175"/>
            <a:ext cx="8424936" cy="4710113"/>
          </a:xfrm>
        </p:spPr>
        <p:txBody>
          <a:bodyPr>
            <a:noAutofit/>
          </a:bodyPr>
          <a:lstStyle/>
          <a:p>
            <a:pPr fontAlgn="auto">
              <a:spcAft>
                <a:spcPts val="0"/>
              </a:spcAft>
              <a:defRPr/>
            </a:pPr>
            <a:r>
              <a:rPr lang="zh-TW" altLang="en-US" sz="2400" b="1" dirty="0" smtClean="0"/>
              <a:t>建置</a:t>
            </a:r>
            <a:r>
              <a:rPr lang="zh-TW" altLang="en-US" sz="2400" b="1" dirty="0">
                <a:solidFill>
                  <a:srgbClr val="072FA1"/>
                </a:solidFill>
              </a:rPr>
              <a:t>教育雲中部資料</a:t>
            </a:r>
            <a:r>
              <a:rPr lang="zh-TW" altLang="en-US" sz="2400" b="1" dirty="0" smtClean="0">
                <a:solidFill>
                  <a:srgbClr val="072FA1"/>
                </a:solidFill>
              </a:rPr>
              <a:t>中心</a:t>
            </a:r>
            <a:endParaRPr lang="zh-TW" altLang="en-US" sz="2600" b="1" dirty="0" smtClean="0">
              <a:solidFill>
                <a:srgbClr val="072FA1"/>
              </a:solidFill>
            </a:endParaRPr>
          </a:p>
          <a:p>
            <a:pPr lvl="1" fontAlgn="auto">
              <a:spcAft>
                <a:spcPts val="0"/>
              </a:spcAft>
              <a:buFont typeface="Arial" pitchFamily="34" charset="0"/>
              <a:buChar char="–"/>
              <a:defRPr/>
            </a:pPr>
            <a:r>
              <a:rPr lang="zh-TW" altLang="en-US" b="1" dirty="0" smtClean="0"/>
              <a:t>緣起：</a:t>
            </a:r>
          </a:p>
          <a:p>
            <a:pPr lvl="2" fontAlgn="auto">
              <a:spcAft>
                <a:spcPts val="0"/>
              </a:spcAft>
              <a:buFont typeface="Arial" pitchFamily="34" charset="0"/>
              <a:buChar char="•"/>
              <a:defRPr/>
            </a:pPr>
            <a:r>
              <a:rPr lang="zh-TW" altLang="en-US" dirty="0">
                <a:solidFill>
                  <a:schemeClr val="accent4">
                    <a:lumMod val="75000"/>
                  </a:schemeClr>
                </a:solidFill>
              </a:rPr>
              <a:t>教育部「</a:t>
            </a:r>
            <a:r>
              <a:rPr lang="zh-TW" altLang="en-US" dirty="0">
                <a:solidFill>
                  <a:srgbClr val="FF0000"/>
                </a:solidFill>
              </a:rPr>
              <a:t>教育雲端應用及平臺服務推動計畫</a:t>
            </a:r>
            <a:r>
              <a:rPr lang="zh-TW" altLang="en-US" dirty="0">
                <a:solidFill>
                  <a:schemeClr val="accent4">
                    <a:lumMod val="75000"/>
                  </a:schemeClr>
                </a:solidFill>
              </a:rPr>
              <a:t>」，成立北、 桃、中、 南四區教育雲端資料中心。臺中區網中心秉持學術服務及教育推廣之責任，全力配合教育部完成推動數位學習的目標。</a:t>
            </a:r>
          </a:p>
          <a:p>
            <a:pPr lvl="1" fontAlgn="auto">
              <a:spcAft>
                <a:spcPts val="0"/>
              </a:spcAft>
              <a:buSzPct val="120000"/>
              <a:buFont typeface="Arial" pitchFamily="34" charset="0"/>
              <a:buChar char="–"/>
              <a:defRPr/>
            </a:pPr>
            <a:r>
              <a:rPr lang="zh-TW" altLang="en-US" b="1" dirty="0"/>
              <a:t>現況：</a:t>
            </a:r>
          </a:p>
          <a:p>
            <a:pPr lvl="2" fontAlgn="auto">
              <a:spcAft>
                <a:spcPts val="0"/>
              </a:spcAft>
              <a:buSzPct val="120000"/>
              <a:buFont typeface="Arial" pitchFamily="34" charset="0"/>
              <a:buChar char="•"/>
              <a:defRPr/>
            </a:pPr>
            <a:r>
              <a:rPr lang="zh-TW" altLang="en-US" dirty="0">
                <a:solidFill>
                  <a:schemeClr val="accent4">
                    <a:lumMod val="75000"/>
                  </a:schemeClr>
                </a:solidFill>
              </a:rPr>
              <a:t>評估、規劃符合</a:t>
            </a:r>
            <a:r>
              <a:rPr lang="en-US" altLang="zh-TW" dirty="0" err="1">
                <a:solidFill>
                  <a:schemeClr val="accent4">
                    <a:lumMod val="75000"/>
                  </a:schemeClr>
                </a:solidFill>
              </a:rPr>
              <a:t>IaaS</a:t>
            </a:r>
            <a:r>
              <a:rPr lang="en-US" altLang="zh-TW" dirty="0">
                <a:solidFill>
                  <a:schemeClr val="accent4">
                    <a:lumMod val="75000"/>
                  </a:schemeClr>
                </a:solidFill>
              </a:rPr>
              <a:t> </a:t>
            </a:r>
            <a:r>
              <a:rPr lang="zh-TW" altLang="en-US" dirty="0">
                <a:solidFill>
                  <a:schemeClr val="accent4">
                    <a:lumMod val="75000"/>
                  </a:schemeClr>
                </a:solidFill>
              </a:rPr>
              <a:t>之軟硬體架構，於</a:t>
            </a:r>
            <a:r>
              <a:rPr lang="en-US" altLang="zh-TW" dirty="0">
                <a:solidFill>
                  <a:srgbClr val="FF0000"/>
                </a:solidFill>
              </a:rPr>
              <a:t>103</a:t>
            </a:r>
            <a:r>
              <a:rPr lang="zh-TW" altLang="en-US" dirty="0">
                <a:solidFill>
                  <a:srgbClr val="FF0000"/>
                </a:solidFill>
              </a:rPr>
              <a:t>年底</a:t>
            </a:r>
            <a:r>
              <a:rPr lang="zh-TW" altLang="en-US" dirty="0">
                <a:solidFill>
                  <a:schemeClr val="accent4">
                    <a:lumMod val="75000"/>
                  </a:schemeClr>
                </a:solidFill>
              </a:rPr>
              <a:t>完成招標採購。</a:t>
            </a:r>
          </a:p>
          <a:p>
            <a:pPr lvl="2" fontAlgn="auto">
              <a:spcAft>
                <a:spcPts val="0"/>
              </a:spcAft>
              <a:buSzPct val="120000"/>
              <a:buFont typeface="Arial" pitchFamily="34" charset="0"/>
              <a:buChar char="•"/>
              <a:defRPr/>
            </a:pPr>
            <a:r>
              <a:rPr lang="zh-TW" altLang="en-US" dirty="0">
                <a:solidFill>
                  <a:schemeClr val="accent4">
                    <a:lumMod val="75000"/>
                  </a:schemeClr>
                </a:solidFill>
              </a:rPr>
              <a:t>進行</a:t>
            </a:r>
            <a:r>
              <a:rPr lang="zh-TW" altLang="en-US" dirty="0">
                <a:solidFill>
                  <a:srgbClr val="FF0000"/>
                </a:solidFill>
              </a:rPr>
              <a:t>機房改善工程</a:t>
            </a:r>
            <a:r>
              <a:rPr lang="zh-TW" altLang="en-US" dirty="0">
                <a:solidFill>
                  <a:schemeClr val="accent4">
                    <a:lumMod val="75000"/>
                  </a:schemeClr>
                </a:solidFill>
              </a:rPr>
              <a:t>之招標</a:t>
            </a:r>
            <a:r>
              <a:rPr lang="zh-TW" altLang="en-US" dirty="0" smtClean="0">
                <a:solidFill>
                  <a:schemeClr val="accent4">
                    <a:lumMod val="75000"/>
                  </a:schemeClr>
                </a:solidFill>
              </a:rPr>
              <a:t>作業</a:t>
            </a:r>
            <a:r>
              <a:rPr lang="en-US" altLang="zh-TW" dirty="0" smtClean="0">
                <a:solidFill>
                  <a:schemeClr val="accent4">
                    <a:lumMod val="75000"/>
                  </a:schemeClr>
                </a:solidFill>
              </a:rPr>
              <a:t>(</a:t>
            </a:r>
            <a:r>
              <a:rPr lang="zh-TW" altLang="en-US" dirty="0" smtClean="0">
                <a:solidFill>
                  <a:schemeClr val="accent4">
                    <a:lumMod val="75000"/>
                  </a:schemeClr>
                </a:solidFill>
              </a:rPr>
              <a:t>本校</a:t>
            </a:r>
            <a:r>
              <a:rPr lang="zh-TW" altLang="en-US" dirty="0">
                <a:solidFill>
                  <a:schemeClr val="accent4">
                    <a:lumMod val="75000"/>
                  </a:schemeClr>
                </a:solidFill>
              </a:rPr>
              <a:t>於本案中編列</a:t>
            </a:r>
            <a:r>
              <a:rPr lang="en-US" altLang="zh-TW" dirty="0">
                <a:solidFill>
                  <a:schemeClr val="accent4">
                    <a:lumMod val="75000"/>
                  </a:schemeClr>
                </a:solidFill>
              </a:rPr>
              <a:t>100</a:t>
            </a:r>
            <a:r>
              <a:rPr lang="zh-TW" altLang="en-US" dirty="0">
                <a:solidFill>
                  <a:schemeClr val="accent4">
                    <a:lumMod val="75000"/>
                  </a:schemeClr>
                </a:solidFill>
              </a:rPr>
              <a:t>萬元</a:t>
            </a:r>
            <a:r>
              <a:rPr lang="zh-TW" altLang="en-US" dirty="0" smtClean="0">
                <a:solidFill>
                  <a:schemeClr val="accent4">
                    <a:lumMod val="75000"/>
                  </a:schemeClr>
                </a:solidFill>
              </a:rPr>
              <a:t>預算</a:t>
            </a:r>
            <a:r>
              <a:rPr lang="en-US" altLang="zh-TW" dirty="0" smtClean="0">
                <a:solidFill>
                  <a:schemeClr val="accent4">
                    <a:lumMod val="75000"/>
                  </a:schemeClr>
                </a:solidFill>
              </a:rPr>
              <a:t>)</a:t>
            </a:r>
            <a:r>
              <a:rPr lang="zh-TW" altLang="en-US" dirty="0" smtClean="0">
                <a:solidFill>
                  <a:schemeClr val="accent4">
                    <a:lumMod val="75000"/>
                  </a:schemeClr>
                </a:solidFill>
              </a:rPr>
              <a:t>。</a:t>
            </a:r>
            <a:endParaRPr lang="zh-TW" altLang="en-US" dirty="0">
              <a:solidFill>
                <a:schemeClr val="accent4">
                  <a:lumMod val="75000"/>
                </a:schemeClr>
              </a:solidFill>
            </a:endParaRPr>
          </a:p>
          <a:p>
            <a:pPr lvl="2" fontAlgn="auto">
              <a:spcAft>
                <a:spcPts val="0"/>
              </a:spcAft>
              <a:buSzPct val="120000"/>
              <a:buFont typeface="Arial" pitchFamily="34" charset="0"/>
              <a:buChar char="•"/>
              <a:defRPr/>
            </a:pPr>
            <a:r>
              <a:rPr lang="zh-TW" altLang="en-US" dirty="0">
                <a:solidFill>
                  <a:schemeClr val="accent4">
                    <a:lumMod val="75000"/>
                  </a:schemeClr>
                </a:solidFill>
              </a:rPr>
              <a:t>制定資源申請之標準作業流程。</a:t>
            </a:r>
          </a:p>
          <a:p>
            <a:pPr lvl="2" fontAlgn="auto">
              <a:spcAft>
                <a:spcPts val="0"/>
              </a:spcAft>
              <a:buSzPct val="120000"/>
              <a:buFont typeface="Arial" pitchFamily="34" charset="0"/>
              <a:buChar char="•"/>
              <a:defRPr/>
            </a:pPr>
            <a:r>
              <a:rPr lang="zh-TW" altLang="en-US" dirty="0">
                <a:solidFill>
                  <a:schemeClr val="accent4">
                    <a:lumMod val="75000"/>
                  </a:schemeClr>
                </a:solidFill>
              </a:rPr>
              <a:t>參與八次雲端資料中心工作圈會議。</a:t>
            </a:r>
          </a:p>
          <a:p>
            <a:pPr lvl="2" fontAlgn="auto">
              <a:spcAft>
                <a:spcPts val="0"/>
              </a:spcAft>
              <a:buSzPct val="120000"/>
              <a:buFont typeface="Arial" pitchFamily="34" charset="0"/>
              <a:buChar char="•"/>
              <a:defRPr/>
            </a:pPr>
            <a:r>
              <a:rPr lang="zh-TW" altLang="en-US" dirty="0">
                <a:solidFill>
                  <a:schemeClr val="accent4">
                    <a:lumMod val="75000"/>
                  </a:schemeClr>
                </a:solidFill>
              </a:rPr>
              <a:t>參與</a:t>
            </a:r>
            <a:r>
              <a:rPr lang="en-US" altLang="zh-TW" dirty="0">
                <a:solidFill>
                  <a:schemeClr val="accent4">
                    <a:lumMod val="75000"/>
                  </a:schemeClr>
                </a:solidFill>
              </a:rPr>
              <a:t>103</a:t>
            </a:r>
            <a:r>
              <a:rPr lang="zh-TW" altLang="en-US" dirty="0">
                <a:solidFill>
                  <a:schemeClr val="accent4">
                    <a:lumMod val="75000"/>
                  </a:schemeClr>
                </a:solidFill>
              </a:rPr>
              <a:t>年度開放式教育雲成果發表會展示</a:t>
            </a:r>
            <a:r>
              <a:rPr lang="zh-TW" altLang="en-US" dirty="0" smtClean="0">
                <a:solidFill>
                  <a:schemeClr val="accent4">
                    <a:lumMod val="75000"/>
                  </a:schemeClr>
                </a:solidFill>
              </a:rPr>
              <a:t>。</a:t>
            </a:r>
            <a:endParaRPr lang="en-US" altLang="zh-TW"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(7.2/13)</a:t>
            </a:r>
            <a:endParaRPr altLang="zh-TW" dirty="0">
              <a:solidFill>
                <a:srgbClr val="FF0000"/>
              </a:solidFill>
            </a:endParaRPr>
          </a:p>
        </p:txBody>
      </p:sp>
      <p:sp>
        <p:nvSpPr>
          <p:cNvPr id="5" name="內容版面配置區 4"/>
          <p:cNvSpPr>
            <a:spLocks noGrp="1"/>
          </p:cNvSpPr>
          <p:nvPr>
            <p:ph sz="half" idx="1"/>
          </p:nvPr>
        </p:nvSpPr>
        <p:spPr>
          <a:xfrm>
            <a:off x="395536" y="1527175"/>
            <a:ext cx="8424936" cy="4710113"/>
          </a:xfrm>
        </p:spPr>
        <p:txBody>
          <a:bodyPr>
            <a:noAutofit/>
          </a:bodyPr>
          <a:lstStyle/>
          <a:p>
            <a:pPr fontAlgn="auto">
              <a:spcAft>
                <a:spcPts val="0"/>
              </a:spcAft>
              <a:defRPr/>
            </a:pPr>
            <a:r>
              <a:rPr lang="zh-TW" altLang="en-US" sz="2400" b="1" dirty="0" smtClean="0"/>
              <a:t>建置</a:t>
            </a:r>
            <a:r>
              <a:rPr lang="zh-TW" altLang="en-US" sz="2400" b="1" dirty="0">
                <a:solidFill>
                  <a:srgbClr val="072FA1"/>
                </a:solidFill>
              </a:rPr>
              <a:t>教育雲中部資料</a:t>
            </a:r>
            <a:r>
              <a:rPr lang="zh-TW" altLang="en-US" sz="2400" b="1" dirty="0" smtClean="0">
                <a:solidFill>
                  <a:srgbClr val="072FA1"/>
                </a:solidFill>
              </a:rPr>
              <a:t>中心</a:t>
            </a:r>
            <a:endParaRPr lang="zh-TW" altLang="en-US" sz="2600" b="1" dirty="0" smtClean="0">
              <a:solidFill>
                <a:srgbClr val="072FA1"/>
              </a:solidFill>
            </a:endParaRPr>
          </a:p>
          <a:p>
            <a:pPr lvl="1" fontAlgn="auto">
              <a:spcAft>
                <a:spcPts val="0"/>
              </a:spcAft>
              <a:buSzPct val="120000"/>
              <a:buFont typeface="Arial" pitchFamily="34" charset="0"/>
              <a:buChar char="–"/>
              <a:defRPr/>
            </a:pPr>
            <a:r>
              <a:rPr lang="zh-TW" altLang="en-US" b="1" dirty="0" smtClean="0"/>
              <a:t>預定目標：</a:t>
            </a:r>
            <a:endParaRPr lang="zh-TW" altLang="en-US" b="1" dirty="0"/>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預計</a:t>
            </a:r>
            <a:r>
              <a:rPr lang="en-US" altLang="zh-TW" sz="2200" dirty="0">
                <a:solidFill>
                  <a:srgbClr val="FF0000"/>
                </a:solidFill>
              </a:rPr>
              <a:t>104</a:t>
            </a:r>
            <a:r>
              <a:rPr lang="zh-TW" altLang="en-US" sz="2200" dirty="0">
                <a:solidFill>
                  <a:srgbClr val="FF0000"/>
                </a:solidFill>
              </a:rPr>
              <a:t>年第一季</a:t>
            </a:r>
            <a:r>
              <a:rPr lang="zh-TW" altLang="en-US" sz="2200" dirty="0">
                <a:solidFill>
                  <a:schemeClr val="accent4">
                    <a:lumMod val="75000"/>
                  </a:schemeClr>
                </a:solidFill>
              </a:rPr>
              <a:t>完成教育雲中部資料中心建置。</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協助</a:t>
            </a:r>
            <a:r>
              <a:rPr lang="zh-TW" altLang="en-US" sz="2200" dirty="0">
                <a:solidFill>
                  <a:schemeClr val="accent4">
                    <a:lumMod val="75000"/>
                  </a:schemeClr>
                </a:solidFill>
              </a:rPr>
              <a:t>教育部建立</a:t>
            </a:r>
            <a:r>
              <a:rPr lang="zh-TW" altLang="en-US" sz="2200" dirty="0">
                <a:solidFill>
                  <a:srgbClr val="FF0000"/>
                </a:solidFill>
              </a:rPr>
              <a:t>申請教育雲服務</a:t>
            </a:r>
            <a:r>
              <a:rPr lang="zh-TW" altLang="en-US" sz="2200" dirty="0">
                <a:solidFill>
                  <a:schemeClr val="accent4">
                    <a:lumMod val="75000"/>
                  </a:schemeClr>
                </a:solidFill>
              </a:rPr>
              <a:t>之標準程序。</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協助</a:t>
            </a:r>
            <a:r>
              <a:rPr lang="zh-TW" altLang="en-US" sz="2200" dirty="0">
                <a:solidFill>
                  <a:schemeClr val="accent4">
                    <a:lumMod val="75000"/>
                  </a:schemeClr>
                </a:solidFill>
              </a:rPr>
              <a:t>成立系統移轉輔導團隊。</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協助</a:t>
            </a:r>
            <a:r>
              <a:rPr lang="zh-TW" altLang="en-US" sz="2200" dirty="0">
                <a:solidFill>
                  <a:schemeClr val="accent4">
                    <a:lumMod val="75000"/>
                  </a:schemeClr>
                </a:solidFill>
              </a:rPr>
              <a:t>教育雲應用服務系統上線。</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建置</a:t>
            </a:r>
            <a:r>
              <a:rPr lang="en-US" altLang="zh-TW" sz="2200" dirty="0" err="1">
                <a:solidFill>
                  <a:schemeClr val="accent4">
                    <a:lumMod val="75000"/>
                  </a:schemeClr>
                </a:solidFill>
              </a:rPr>
              <a:t>IaaS</a:t>
            </a:r>
            <a:r>
              <a:rPr lang="en-US" altLang="zh-TW" sz="2200" dirty="0">
                <a:solidFill>
                  <a:schemeClr val="accent4">
                    <a:lumMod val="75000"/>
                  </a:schemeClr>
                </a:solidFill>
              </a:rPr>
              <a:t> </a:t>
            </a:r>
            <a:r>
              <a:rPr lang="zh-TW" altLang="en-US" sz="2200" dirty="0">
                <a:solidFill>
                  <a:schemeClr val="accent4">
                    <a:lumMod val="75000"/>
                  </a:schemeClr>
                </a:solidFill>
              </a:rPr>
              <a:t>雲端管理系統。 </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資源</a:t>
            </a:r>
            <a:r>
              <a:rPr lang="zh-TW" altLang="en-US" sz="2200" dirty="0">
                <a:solidFill>
                  <a:schemeClr val="accent4">
                    <a:lumMod val="75000"/>
                  </a:schemeClr>
                </a:solidFill>
              </a:rPr>
              <a:t>負載平衡與自動擴充。</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與</a:t>
            </a:r>
            <a:r>
              <a:rPr lang="zh-TW" altLang="en-US" sz="2200" dirty="0">
                <a:solidFill>
                  <a:schemeClr val="accent4">
                    <a:lumMod val="75000"/>
                  </a:schemeClr>
                </a:solidFill>
              </a:rPr>
              <a:t>各教育雲資料中心互相備援。</a:t>
            </a:r>
          </a:p>
          <a:p>
            <a:pPr lvl="2" fontAlgn="auto">
              <a:spcAft>
                <a:spcPts val="0"/>
              </a:spcAft>
              <a:buSzPct val="120000"/>
              <a:buFont typeface="Arial" pitchFamily="34" charset="0"/>
              <a:buChar char="•"/>
              <a:defRPr/>
            </a:pPr>
            <a:r>
              <a:rPr lang="zh-TW" altLang="en-US" sz="2200" dirty="0" smtClean="0">
                <a:solidFill>
                  <a:schemeClr val="accent4">
                    <a:lumMod val="75000"/>
                  </a:schemeClr>
                </a:solidFill>
              </a:rPr>
              <a:t>舉辦</a:t>
            </a:r>
            <a:r>
              <a:rPr lang="zh-TW" altLang="en-US" sz="2200" dirty="0">
                <a:solidFill>
                  <a:schemeClr val="accent4">
                    <a:lumMod val="75000"/>
                  </a:schemeClr>
                </a:solidFill>
              </a:rPr>
              <a:t>教育雲資料中心服務推廣說明會</a:t>
            </a:r>
            <a:r>
              <a:rPr lang="zh-TW" altLang="en-US" sz="2200" dirty="0" smtClean="0">
                <a:solidFill>
                  <a:schemeClr val="accent4">
                    <a:lumMod val="75000"/>
                  </a:schemeClr>
                </a:solidFill>
              </a:rPr>
              <a:t>。</a:t>
            </a:r>
            <a:endParaRPr lang="en-US" altLang="zh-TW" sz="22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(7.3/13)</a:t>
            </a:r>
            <a:endParaRPr altLang="zh-TW" dirty="0">
              <a:solidFill>
                <a:srgbClr val="FF0000"/>
              </a:solidFill>
            </a:endParaRPr>
          </a:p>
        </p:txBody>
      </p:sp>
      <p:sp>
        <p:nvSpPr>
          <p:cNvPr id="5" name="內容版面配置區 4"/>
          <p:cNvSpPr>
            <a:spLocks noGrp="1"/>
          </p:cNvSpPr>
          <p:nvPr>
            <p:ph sz="half" idx="1"/>
          </p:nvPr>
        </p:nvSpPr>
        <p:spPr>
          <a:xfrm>
            <a:off x="408167" y="1371671"/>
            <a:ext cx="8424936" cy="4710113"/>
          </a:xfrm>
        </p:spPr>
        <p:txBody>
          <a:bodyPr>
            <a:noAutofit/>
          </a:bodyPr>
          <a:lstStyle/>
          <a:p>
            <a:pPr fontAlgn="auto">
              <a:spcAft>
                <a:spcPts val="0"/>
              </a:spcAft>
              <a:defRPr/>
            </a:pPr>
            <a:r>
              <a:rPr lang="zh-TW" altLang="en-US" sz="2400" b="1" dirty="0"/>
              <a:t>教育雲中部資料中心</a:t>
            </a:r>
            <a:r>
              <a:rPr lang="zh-TW" altLang="en-US" sz="2400" b="1" dirty="0" smtClean="0">
                <a:solidFill>
                  <a:srgbClr val="072FA1"/>
                </a:solidFill>
              </a:rPr>
              <a:t>功能說明圖</a:t>
            </a:r>
            <a:endParaRPr lang="zh-TW" altLang="en-US" sz="2600" b="1" dirty="0" smtClean="0">
              <a:solidFill>
                <a:srgbClr val="072FA1"/>
              </a:solidFill>
            </a:endParaRPr>
          </a:p>
        </p:txBody>
      </p:sp>
      <p:pic>
        <p:nvPicPr>
          <p:cNvPr id="4" name="圖片 3" descr="C:\Users\Tony\Downloads\未命名-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772816"/>
            <a:ext cx="5112568" cy="4824536"/>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(8/13)</a:t>
            </a:r>
            <a:endParaRPr altLang="zh-TW" dirty="0">
              <a:solidFill>
                <a:srgbClr val="FF0000"/>
              </a:solidFill>
            </a:endParaRPr>
          </a:p>
        </p:txBody>
      </p:sp>
      <p:sp>
        <p:nvSpPr>
          <p:cNvPr id="5" name="內容版面配置區 4"/>
          <p:cNvSpPr>
            <a:spLocks noGrp="1"/>
          </p:cNvSpPr>
          <p:nvPr>
            <p:ph sz="half" idx="1"/>
          </p:nvPr>
        </p:nvSpPr>
        <p:spPr>
          <a:xfrm>
            <a:off x="395536" y="1527175"/>
            <a:ext cx="8424936" cy="4710113"/>
          </a:xfrm>
        </p:spPr>
        <p:txBody>
          <a:bodyPr>
            <a:noAutofit/>
          </a:bodyPr>
          <a:lstStyle/>
          <a:p>
            <a:pPr fontAlgn="auto">
              <a:spcAft>
                <a:spcPts val="0"/>
              </a:spcAft>
              <a:defRPr/>
            </a:pPr>
            <a:r>
              <a:rPr lang="zh-TW" altLang="en-US" sz="2400" b="1" dirty="0" smtClean="0"/>
              <a:t>提供</a:t>
            </a:r>
            <a:r>
              <a:rPr lang="en-US" altLang="zh-TW" sz="2400" b="1" dirty="0" err="1"/>
              <a:t>HiNet</a:t>
            </a:r>
            <a:r>
              <a:rPr lang="en-US" altLang="zh-TW" sz="2400" b="1" dirty="0"/>
              <a:t> Dr. Speed</a:t>
            </a:r>
            <a:r>
              <a:rPr lang="zh-TW" altLang="en-US" sz="2400" b="1" dirty="0">
                <a:solidFill>
                  <a:srgbClr val="072FA1"/>
                </a:solidFill>
              </a:rPr>
              <a:t>連線測速服務</a:t>
            </a:r>
            <a:endParaRPr lang="zh-TW" altLang="en-US" sz="2600" b="1" dirty="0" smtClean="0">
              <a:solidFill>
                <a:srgbClr val="072FA1"/>
              </a:solidFill>
            </a:endParaRPr>
          </a:p>
          <a:p>
            <a:pPr lvl="1" fontAlgn="auto">
              <a:spcAft>
                <a:spcPts val="0"/>
              </a:spcAft>
              <a:buFont typeface="Arial" pitchFamily="34" charset="0"/>
              <a:buChar char="–"/>
              <a:defRPr/>
            </a:pPr>
            <a:r>
              <a:rPr lang="zh-TW" altLang="en-US" b="1" dirty="0" smtClean="0"/>
              <a:t>現況：</a:t>
            </a:r>
            <a:r>
              <a:rPr lang="en-US" altLang="zh-TW" sz="2000" dirty="0" smtClean="0">
                <a:solidFill>
                  <a:schemeClr val="accent4">
                    <a:lumMod val="75000"/>
                  </a:schemeClr>
                </a:solidFill>
              </a:rPr>
              <a:t>103.</a:t>
            </a:r>
            <a:r>
              <a:rPr lang="en-US" altLang="zh-TW" sz="2000" b="1" dirty="0" smtClean="0">
                <a:solidFill>
                  <a:srgbClr val="FF0000"/>
                </a:solidFill>
              </a:rPr>
              <a:t>3.10</a:t>
            </a:r>
            <a:r>
              <a:rPr lang="zh-TW" altLang="en-US" sz="2000" b="1" dirty="0" smtClean="0">
                <a:solidFill>
                  <a:srgbClr val="FF0000"/>
                </a:solidFill>
              </a:rPr>
              <a:t> </a:t>
            </a:r>
            <a:r>
              <a:rPr lang="zh-TW" altLang="en-US" sz="2000" dirty="0" smtClean="0">
                <a:solidFill>
                  <a:schemeClr val="accent4">
                    <a:lumMod val="75000"/>
                  </a:schemeClr>
                </a:solidFill>
              </a:rPr>
              <a:t>區網</a:t>
            </a:r>
            <a:r>
              <a:rPr lang="en-US" altLang="zh-TW" sz="2000" dirty="0" err="1" smtClean="0">
                <a:solidFill>
                  <a:schemeClr val="accent4">
                    <a:lumMod val="75000"/>
                  </a:schemeClr>
                </a:solidFill>
              </a:rPr>
              <a:t>HiNet</a:t>
            </a:r>
            <a:r>
              <a:rPr lang="zh-TW" altLang="en-US" sz="2000" dirty="0" smtClean="0">
                <a:solidFill>
                  <a:schemeClr val="accent4">
                    <a:lumMod val="75000"/>
                  </a:schemeClr>
                </a:solidFill>
              </a:rPr>
              <a:t> </a:t>
            </a:r>
            <a:r>
              <a:rPr lang="en-US" altLang="zh-TW" sz="2000" dirty="0" err="1">
                <a:solidFill>
                  <a:schemeClr val="accent4">
                    <a:lumMod val="75000"/>
                  </a:schemeClr>
                </a:solidFill>
              </a:rPr>
              <a:t>Dr.Speed</a:t>
            </a:r>
            <a:r>
              <a:rPr lang="zh-TW" altLang="en-US" sz="2000" dirty="0">
                <a:solidFill>
                  <a:schemeClr val="accent4">
                    <a:lumMod val="75000"/>
                  </a:schemeClr>
                </a:solidFill>
              </a:rPr>
              <a:t> 連線測速主機啟用，本服務主機直接連接台中區網骨幹路由器，提供給連線單位精準測速服務。 </a:t>
            </a:r>
            <a:endParaRPr lang="zh-TW" altLang="en-US" sz="2000" dirty="0" smtClean="0">
              <a:solidFill>
                <a:schemeClr val="accent4">
                  <a:lumMod val="75000"/>
                </a:schemeClr>
              </a:solidFill>
            </a:endParaRPr>
          </a:p>
        </p:txBody>
      </p:sp>
      <p:pic>
        <p:nvPicPr>
          <p:cNvPr id="6" name="圖片 5" descr="DrSpeed.jpg"/>
          <p:cNvPicPr>
            <a:picLocks noChangeAspect="1"/>
          </p:cNvPicPr>
          <p:nvPr/>
        </p:nvPicPr>
        <p:blipFill>
          <a:blip r:embed="rId3" cstate="print"/>
          <a:stretch>
            <a:fillRect/>
          </a:stretch>
        </p:blipFill>
        <p:spPr>
          <a:xfrm>
            <a:off x="251520" y="2708920"/>
            <a:ext cx="6532294" cy="3960440"/>
          </a:xfrm>
          <a:prstGeom prst="rect">
            <a:avLst/>
          </a:prstGeom>
        </p:spPr>
      </p:pic>
      <p:pic>
        <p:nvPicPr>
          <p:cNvPr id="7" name="圖片 6" descr="DrSpeed2.jpg"/>
          <p:cNvPicPr>
            <a:picLocks noChangeAspect="1"/>
          </p:cNvPicPr>
          <p:nvPr/>
        </p:nvPicPr>
        <p:blipFill>
          <a:blip r:embed="rId4" cstate="print"/>
          <a:stretch>
            <a:fillRect/>
          </a:stretch>
        </p:blipFill>
        <p:spPr>
          <a:xfrm rot="321969">
            <a:off x="5093785" y="2827557"/>
            <a:ext cx="3906676" cy="302433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(9.1/13)</a:t>
            </a:r>
            <a:endParaRPr altLang="zh-TW" dirty="0">
              <a:solidFill>
                <a:srgbClr val="FF0000"/>
              </a:solidFill>
            </a:endParaRPr>
          </a:p>
        </p:txBody>
      </p:sp>
      <p:sp>
        <p:nvSpPr>
          <p:cNvPr id="5" name="內容版面配置區 4"/>
          <p:cNvSpPr>
            <a:spLocks noGrp="1"/>
          </p:cNvSpPr>
          <p:nvPr>
            <p:ph sz="half" idx="1"/>
          </p:nvPr>
        </p:nvSpPr>
        <p:spPr>
          <a:xfrm>
            <a:off x="395536" y="1527175"/>
            <a:ext cx="8424936" cy="4710113"/>
          </a:xfrm>
        </p:spPr>
        <p:txBody>
          <a:bodyPr>
            <a:noAutofit/>
          </a:bodyPr>
          <a:lstStyle/>
          <a:p>
            <a:pPr fontAlgn="auto">
              <a:spcAft>
                <a:spcPts val="0"/>
              </a:spcAft>
              <a:defRPr/>
            </a:pPr>
            <a:r>
              <a:rPr lang="zh-TW" altLang="en-US" sz="2400" b="1" dirty="0"/>
              <a:t>開發並提供「</a:t>
            </a:r>
            <a:r>
              <a:rPr lang="zh-TW" altLang="en-US" sz="2400" b="1" dirty="0">
                <a:solidFill>
                  <a:srgbClr val="0C279C"/>
                </a:solidFill>
              </a:rPr>
              <a:t>網站應用程式弱點監測平台</a:t>
            </a:r>
            <a:r>
              <a:rPr lang="zh-TW" altLang="en-US" sz="2400" b="1" dirty="0"/>
              <a:t>」行動版</a:t>
            </a:r>
            <a:r>
              <a:rPr lang="zh-TW" altLang="en-US" sz="2400" b="1" dirty="0" smtClean="0"/>
              <a:t>服務</a:t>
            </a:r>
            <a:endParaRPr lang="zh-TW" altLang="en-US" sz="2600" b="1" dirty="0" smtClean="0">
              <a:solidFill>
                <a:srgbClr val="072FA1"/>
              </a:solidFill>
            </a:endParaRPr>
          </a:p>
          <a:p>
            <a:pPr lvl="1" fontAlgn="auto">
              <a:spcAft>
                <a:spcPts val="0"/>
              </a:spcAft>
              <a:buFont typeface="Arial" pitchFamily="34" charset="0"/>
              <a:buChar char="–"/>
              <a:defRPr/>
            </a:pPr>
            <a:r>
              <a:rPr lang="zh-TW" altLang="en-US" b="1" dirty="0" smtClean="0"/>
              <a:t>緣起：</a:t>
            </a:r>
          </a:p>
          <a:p>
            <a:pPr lvl="2" fontAlgn="auto">
              <a:spcAft>
                <a:spcPts val="0"/>
              </a:spcAft>
              <a:buFont typeface="Arial" pitchFamily="34" charset="0"/>
              <a:buChar char="•"/>
              <a:defRPr/>
            </a:pPr>
            <a:r>
              <a:rPr lang="zh-TW" altLang="en-US" dirty="0">
                <a:solidFill>
                  <a:schemeClr val="accent4">
                    <a:lumMod val="75000"/>
                  </a:schemeClr>
                </a:solidFill>
              </a:rPr>
              <a:t>有鑒於手持式上網裝置的普及化，本中心基於成功大學</a:t>
            </a:r>
            <a:r>
              <a:rPr lang="zh-TW" altLang="en-US" dirty="0">
                <a:solidFill>
                  <a:srgbClr val="0C279C"/>
                </a:solidFill>
              </a:rPr>
              <a:t>台灣資通安全研究與教學中心</a:t>
            </a:r>
            <a:r>
              <a:rPr lang="zh-TW" altLang="en-US" dirty="0">
                <a:solidFill>
                  <a:schemeClr val="accent4">
                    <a:lumMod val="75000"/>
                  </a:schemeClr>
                </a:solidFill>
              </a:rPr>
              <a:t>開發的</a:t>
            </a:r>
            <a:r>
              <a:rPr lang="zh-TW" altLang="en-US" dirty="0">
                <a:solidFill>
                  <a:srgbClr val="FF0000"/>
                </a:solidFill>
              </a:rPr>
              <a:t>網站應用程式弱點監測平台</a:t>
            </a:r>
            <a:r>
              <a:rPr lang="zh-TW" altLang="en-US" dirty="0">
                <a:solidFill>
                  <a:schemeClr val="accent4">
                    <a:lumMod val="75000"/>
                  </a:schemeClr>
                </a:solidFill>
              </a:rPr>
              <a:t>，再開發一套</a:t>
            </a:r>
            <a:r>
              <a:rPr lang="zh-TW" altLang="en-US" b="1" dirty="0">
                <a:solidFill>
                  <a:srgbClr val="FF0000"/>
                </a:solidFill>
              </a:rPr>
              <a:t>手持式裝置</a:t>
            </a:r>
            <a:r>
              <a:rPr lang="zh-TW" altLang="en-US" dirty="0">
                <a:solidFill>
                  <a:schemeClr val="accent4">
                    <a:lumMod val="75000"/>
                  </a:schemeClr>
                </a:solidFill>
              </a:rPr>
              <a:t>應用程式，做為該平台的輔助工具</a:t>
            </a:r>
            <a:r>
              <a:rPr lang="zh-TW" altLang="en-US" dirty="0" smtClean="0">
                <a:solidFill>
                  <a:schemeClr val="accent4">
                    <a:lumMod val="75000"/>
                  </a:schemeClr>
                </a:solidFill>
              </a:rPr>
              <a:t>。</a:t>
            </a:r>
            <a:r>
              <a:rPr lang="en-US" altLang="zh-TW" dirty="0" smtClean="0">
                <a:solidFill>
                  <a:schemeClr val="accent4">
                    <a:lumMod val="75000"/>
                  </a:schemeClr>
                </a:solidFill>
              </a:rPr>
              <a:t>103.</a:t>
            </a:r>
            <a:r>
              <a:rPr lang="en-US" altLang="zh-TW" dirty="0" smtClean="0">
                <a:solidFill>
                  <a:srgbClr val="FF0000"/>
                </a:solidFill>
              </a:rPr>
              <a:t>8.8</a:t>
            </a:r>
            <a:r>
              <a:rPr lang="zh-TW" altLang="en-US" dirty="0">
                <a:solidFill>
                  <a:schemeClr val="accent4">
                    <a:lumMod val="75000"/>
                  </a:schemeClr>
                </a:solidFill>
              </a:rPr>
              <a:t>正式運作。 </a:t>
            </a:r>
          </a:p>
          <a:p>
            <a:pPr lvl="1" fontAlgn="auto">
              <a:spcAft>
                <a:spcPts val="0"/>
              </a:spcAft>
              <a:buSzPct val="120000"/>
              <a:buFont typeface="Arial" pitchFamily="34" charset="0"/>
              <a:buChar char="–"/>
              <a:defRPr/>
            </a:pPr>
            <a:r>
              <a:rPr lang="zh-TW" altLang="en-US" b="1" dirty="0" smtClean="0"/>
              <a:t>特色：</a:t>
            </a:r>
            <a:r>
              <a:rPr lang="zh-TW" altLang="en-US" sz="2000" dirty="0">
                <a:solidFill>
                  <a:schemeClr val="accent4">
                    <a:lumMod val="75000"/>
                  </a:schemeClr>
                </a:solidFill>
              </a:rPr>
              <a:t>以</a:t>
            </a:r>
            <a:r>
              <a:rPr lang="zh-TW" altLang="en-US" sz="2000" dirty="0" smtClean="0">
                <a:solidFill>
                  <a:schemeClr val="accent4">
                    <a:lumMod val="75000"/>
                  </a:schemeClr>
                </a:solidFill>
              </a:rPr>
              <a:t>手機瀏覽</a:t>
            </a:r>
            <a:r>
              <a:rPr lang="en-US" altLang="zh-TW" sz="2000" dirty="0" smtClean="0">
                <a:solidFill>
                  <a:schemeClr val="accent4">
                    <a:lumMod val="75000"/>
                  </a:schemeClr>
                </a:solidFill>
              </a:rPr>
              <a:t>PC</a:t>
            </a:r>
            <a:r>
              <a:rPr lang="zh-TW" altLang="en-US" sz="2000" dirty="0">
                <a:solidFill>
                  <a:schemeClr val="accent4">
                    <a:lumMod val="75000"/>
                  </a:schemeClr>
                </a:solidFill>
              </a:rPr>
              <a:t>版網站會自動跳轉成行動版介面。 </a:t>
            </a:r>
            <a:endParaRPr lang="en-US" altLang="zh-TW" sz="2000" dirty="0">
              <a:solidFill>
                <a:schemeClr val="accent4">
                  <a:lumMod val="75000"/>
                </a:schemeClr>
              </a:solidFill>
            </a:endParaRPr>
          </a:p>
          <a:p>
            <a:pPr lvl="1" fontAlgn="auto">
              <a:spcAft>
                <a:spcPts val="0"/>
              </a:spcAft>
              <a:buSzPct val="120000"/>
              <a:buFont typeface="Arial" pitchFamily="34" charset="0"/>
              <a:buChar char="–"/>
              <a:defRPr/>
            </a:pPr>
            <a:r>
              <a:rPr lang="zh-TW" altLang="en-US" b="1" dirty="0" smtClean="0"/>
              <a:t>推廣</a:t>
            </a:r>
            <a:r>
              <a:rPr lang="zh-TW" altLang="en-US" b="1" dirty="0"/>
              <a:t>至其他區網和縣市網</a:t>
            </a:r>
            <a:r>
              <a:rPr lang="zh-TW" altLang="en-US" b="1" dirty="0" smtClean="0"/>
              <a:t>：</a:t>
            </a:r>
            <a:endParaRPr lang="zh-TW" altLang="en-US" b="1" dirty="0"/>
          </a:p>
          <a:p>
            <a:pPr lvl="2" fontAlgn="auto">
              <a:spcAft>
                <a:spcPts val="0"/>
              </a:spcAft>
              <a:buSzPct val="120000"/>
              <a:buFont typeface="Arial" pitchFamily="34" charset="0"/>
              <a:buChar char="•"/>
              <a:defRPr/>
            </a:pPr>
            <a:r>
              <a:rPr lang="en-US" altLang="zh-TW" dirty="0">
                <a:solidFill>
                  <a:schemeClr val="accent4">
                    <a:lumMod val="75000"/>
                  </a:schemeClr>
                </a:solidFill>
              </a:rPr>
              <a:t>103.</a:t>
            </a:r>
            <a:r>
              <a:rPr lang="en-US" altLang="zh-TW" dirty="0">
                <a:solidFill>
                  <a:srgbClr val="FF0000"/>
                </a:solidFill>
              </a:rPr>
              <a:t>11.10</a:t>
            </a:r>
            <a:r>
              <a:rPr lang="zh-TW" altLang="en-US" dirty="0">
                <a:solidFill>
                  <a:schemeClr val="accent4">
                    <a:lumMod val="75000"/>
                  </a:schemeClr>
                </a:solidFill>
              </a:rPr>
              <a:t>將程式碼</a:t>
            </a:r>
            <a:r>
              <a:rPr lang="zh-TW" altLang="en-US" dirty="0" smtClean="0">
                <a:solidFill>
                  <a:schemeClr val="accent4">
                    <a:lumMod val="75000"/>
                  </a:schemeClr>
                </a:solidFill>
              </a:rPr>
              <a:t>交給原「台灣</a:t>
            </a:r>
            <a:r>
              <a:rPr lang="zh-TW" altLang="en-US" dirty="0">
                <a:solidFill>
                  <a:schemeClr val="accent4">
                    <a:lumMod val="75000"/>
                  </a:schemeClr>
                </a:solidFill>
              </a:rPr>
              <a:t>資通安全研究與教學</a:t>
            </a:r>
            <a:r>
              <a:rPr lang="zh-TW" altLang="en-US" dirty="0" smtClean="0">
                <a:solidFill>
                  <a:schemeClr val="accent4">
                    <a:lumMod val="75000"/>
                  </a:schemeClr>
                </a:solidFill>
              </a:rPr>
              <a:t>中心」程式開發團隊</a:t>
            </a:r>
            <a:r>
              <a:rPr lang="zh-TW" altLang="en-US" dirty="0">
                <a:solidFill>
                  <a:schemeClr val="accent4">
                    <a:lumMod val="75000"/>
                  </a:schemeClr>
                </a:solidFill>
              </a:rPr>
              <a:t>，開始推廣至</a:t>
            </a:r>
            <a:r>
              <a:rPr lang="en-US" altLang="zh-TW" dirty="0" err="1">
                <a:solidFill>
                  <a:schemeClr val="accent4">
                    <a:lumMod val="75000"/>
                  </a:schemeClr>
                </a:solidFill>
              </a:rPr>
              <a:t>TANet</a:t>
            </a:r>
            <a:r>
              <a:rPr lang="zh-TW" altLang="en-US" dirty="0">
                <a:solidFill>
                  <a:schemeClr val="accent4">
                    <a:lumMod val="75000"/>
                  </a:schemeClr>
                </a:solidFill>
              </a:rPr>
              <a:t>其他區網</a:t>
            </a:r>
            <a:r>
              <a:rPr lang="zh-TW" altLang="en-US" dirty="0" smtClean="0">
                <a:solidFill>
                  <a:schemeClr val="accent4">
                    <a:lumMod val="75000"/>
                  </a:schemeClr>
                </a:solidFill>
              </a:rPr>
              <a:t>。目前已有</a:t>
            </a:r>
            <a:r>
              <a:rPr lang="zh-TW" altLang="en-US" dirty="0" smtClean="0">
                <a:solidFill>
                  <a:srgbClr val="FF0000"/>
                </a:solidFill>
              </a:rPr>
              <a:t>臺南區</a:t>
            </a:r>
            <a:r>
              <a:rPr lang="zh-TW" altLang="en-US" dirty="0">
                <a:solidFill>
                  <a:srgbClr val="FF0000"/>
                </a:solidFill>
              </a:rPr>
              <a:t>網</a:t>
            </a:r>
            <a:r>
              <a:rPr lang="zh-TW" altLang="en-US" dirty="0">
                <a:solidFill>
                  <a:schemeClr val="accent4">
                    <a:lumMod val="75000"/>
                  </a:schemeClr>
                </a:solidFill>
              </a:rPr>
              <a:t>、</a:t>
            </a:r>
            <a:r>
              <a:rPr lang="zh-TW" altLang="en-US" dirty="0">
                <a:solidFill>
                  <a:srgbClr val="FF0000"/>
                </a:solidFill>
              </a:rPr>
              <a:t>竹苗</a:t>
            </a:r>
            <a:r>
              <a:rPr lang="zh-TW" altLang="en-US" dirty="0" smtClean="0">
                <a:solidFill>
                  <a:srgbClr val="FF0000"/>
                </a:solidFill>
              </a:rPr>
              <a:t>區網</a:t>
            </a:r>
            <a:r>
              <a:rPr lang="zh-TW" altLang="en-US" dirty="0" smtClean="0">
                <a:solidFill>
                  <a:schemeClr val="accent4">
                    <a:lumMod val="75000"/>
                  </a:schemeClr>
                </a:solidFill>
              </a:rPr>
              <a:t>和</a:t>
            </a:r>
            <a:r>
              <a:rPr lang="zh-TW" altLang="en-US" dirty="0" smtClean="0">
                <a:solidFill>
                  <a:srgbClr val="FF0000"/>
                </a:solidFill>
              </a:rPr>
              <a:t>雲嘉區網</a:t>
            </a:r>
            <a:r>
              <a:rPr lang="zh-TW" altLang="en-US" dirty="0">
                <a:solidFill>
                  <a:schemeClr val="accent4">
                    <a:lumMod val="75000"/>
                  </a:schemeClr>
                </a:solidFill>
              </a:rPr>
              <a:t>安裝</a:t>
            </a:r>
            <a:r>
              <a:rPr lang="zh-TW" altLang="en-US" dirty="0" smtClean="0">
                <a:solidFill>
                  <a:schemeClr val="accent4">
                    <a:lumMod val="75000"/>
                  </a:schemeClr>
                </a:solidFill>
              </a:rPr>
              <a:t>試用。</a:t>
            </a:r>
            <a:r>
              <a:rPr lang="zh-TW" altLang="en-US" dirty="0" smtClean="0">
                <a:solidFill>
                  <a:srgbClr val="FF0000"/>
                </a:solidFill>
              </a:rPr>
              <a:t>花蓮</a:t>
            </a:r>
            <a:r>
              <a:rPr lang="zh-TW" altLang="en-US" dirty="0">
                <a:solidFill>
                  <a:srgbClr val="FF0000"/>
                </a:solidFill>
              </a:rPr>
              <a:t>區網</a:t>
            </a:r>
            <a:r>
              <a:rPr lang="zh-TW" altLang="en-US" dirty="0">
                <a:solidFill>
                  <a:schemeClr val="accent4">
                    <a:lumMod val="75000"/>
                  </a:schemeClr>
                </a:solidFill>
              </a:rPr>
              <a:t>也申請</a:t>
            </a:r>
            <a:r>
              <a:rPr lang="zh-TW" altLang="en-US" dirty="0" smtClean="0">
                <a:solidFill>
                  <a:schemeClr val="accent4">
                    <a:lumMod val="75000"/>
                  </a:schemeClr>
                </a:solidFill>
              </a:rPr>
              <a:t>安裝中。</a:t>
            </a:r>
            <a:endParaRPr lang="zh-TW" altLang="en-US" dirty="0">
              <a:solidFill>
                <a:schemeClr val="accent4">
                  <a:lumMod val="75000"/>
                </a:schemeClr>
              </a:solidFill>
            </a:endParaRPr>
          </a:p>
          <a:p>
            <a:pPr lvl="2" fontAlgn="auto">
              <a:spcAft>
                <a:spcPts val="0"/>
              </a:spcAft>
              <a:buSzPct val="120000"/>
              <a:buFont typeface="Arial" pitchFamily="34" charset="0"/>
              <a:buChar char="•"/>
              <a:defRPr/>
            </a:pPr>
            <a:r>
              <a:rPr lang="zh-TW" altLang="en-US" dirty="0">
                <a:solidFill>
                  <a:schemeClr val="accent4">
                    <a:lumMod val="75000"/>
                  </a:schemeClr>
                </a:solidFill>
              </a:rPr>
              <a:t>台灣資通安全研究與教學中心團隊，測試完成之後，於</a:t>
            </a:r>
            <a:r>
              <a:rPr lang="en-US" altLang="zh-TW" dirty="0">
                <a:solidFill>
                  <a:schemeClr val="accent4">
                    <a:lumMod val="75000"/>
                  </a:schemeClr>
                </a:solidFill>
              </a:rPr>
              <a:t>103.</a:t>
            </a:r>
            <a:r>
              <a:rPr lang="en-US" altLang="zh-TW" dirty="0">
                <a:solidFill>
                  <a:srgbClr val="FF0000"/>
                </a:solidFill>
              </a:rPr>
              <a:t>11.28</a:t>
            </a:r>
            <a:r>
              <a:rPr lang="zh-TW" altLang="en-US" dirty="0">
                <a:solidFill>
                  <a:schemeClr val="accent4">
                    <a:lumMod val="75000"/>
                  </a:schemeClr>
                </a:solidFill>
              </a:rPr>
              <a:t>發</a:t>
            </a:r>
            <a:r>
              <a:rPr lang="en-US" altLang="zh-TW" dirty="0">
                <a:solidFill>
                  <a:schemeClr val="accent4">
                    <a:lumMod val="75000"/>
                  </a:schemeClr>
                </a:solidFill>
              </a:rPr>
              <a:t>Email</a:t>
            </a:r>
            <a:r>
              <a:rPr lang="zh-TW" altLang="en-US" dirty="0">
                <a:solidFill>
                  <a:schemeClr val="accent4">
                    <a:lumMod val="75000"/>
                  </a:schemeClr>
                </a:solidFill>
              </a:rPr>
              <a:t>通知各區縣市網路中心有意願者可以代為安裝此套件程式</a:t>
            </a:r>
            <a:r>
              <a:rPr lang="zh-TW" altLang="en-US" dirty="0" smtClean="0">
                <a:solidFill>
                  <a:schemeClr val="accent4">
                    <a:lumMod val="75000"/>
                  </a:schemeClr>
                </a:solidFill>
              </a:rPr>
              <a:t>。</a:t>
            </a:r>
            <a:endParaRPr lang="en-US" altLang="zh-TW"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33375"/>
            <a:ext cx="6913562" cy="1008063"/>
          </a:xfrm>
        </p:spPr>
        <p:txBody>
          <a:bodyPr>
            <a:normAutofit fontScale="90000"/>
          </a:bodyPr>
          <a:lstStyle/>
          <a:p>
            <a:pPr fontAlgn="auto">
              <a:spcAft>
                <a:spcPts val="0"/>
              </a:spcAft>
              <a:defRPr/>
            </a:pPr>
            <a:r>
              <a:rPr altLang="zh-TW" sz="3300" smtClean="0"/>
              <a:t>台中區域網路中心基本資料及人力狀況</a:t>
            </a:r>
            <a:r>
              <a:rPr altLang="zh-TW" smtClean="0"/>
              <a:t/>
            </a:r>
            <a:br>
              <a:rPr altLang="zh-TW" smtClean="0"/>
            </a:br>
            <a:r>
              <a:rPr altLang="zh-TW" smtClean="0">
                <a:solidFill>
                  <a:srgbClr val="FF0000"/>
                </a:solidFill>
              </a:rPr>
              <a:t>網路架構與線路狀況</a:t>
            </a:r>
            <a:endParaRPr>
              <a:solidFill>
                <a:srgbClr val="FF0000"/>
              </a:solidFill>
            </a:endParaRPr>
          </a:p>
        </p:txBody>
      </p:sp>
      <p:pic>
        <p:nvPicPr>
          <p:cNvPr id="4" name="圖片 3" descr="台中區網連線架構圖1031111.gif"/>
          <p:cNvPicPr>
            <a:picLocks noChangeAspect="1"/>
          </p:cNvPicPr>
          <p:nvPr/>
        </p:nvPicPr>
        <p:blipFill>
          <a:blip r:embed="rId3" cstate="print"/>
          <a:stretch>
            <a:fillRect/>
          </a:stretch>
        </p:blipFill>
        <p:spPr>
          <a:xfrm>
            <a:off x="971600" y="1268760"/>
            <a:ext cx="7469883" cy="5256584"/>
          </a:xfrm>
          <a:prstGeom prst="rect">
            <a:avLst/>
          </a:prstGeom>
        </p:spPr>
      </p:pic>
      <p:sp>
        <p:nvSpPr>
          <p:cNvPr id="5" name="內容版面配置區 4"/>
          <p:cNvSpPr>
            <a:spLocks noGrp="1"/>
          </p:cNvSpPr>
          <p:nvPr>
            <p:ph sz="half" idx="1"/>
          </p:nvPr>
        </p:nvSpPr>
        <p:spPr>
          <a:xfrm>
            <a:off x="541334" y="1527409"/>
            <a:ext cx="8063114" cy="4853919"/>
          </a:xfrm>
        </p:spPr>
        <p:txBody>
          <a:bodyPr/>
          <a:lstStyle/>
          <a:p>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(9.2/13)</a:t>
            </a:r>
            <a:endParaRPr altLang="zh-TW" dirty="0">
              <a:solidFill>
                <a:srgbClr val="FF0000"/>
              </a:solidFill>
            </a:endParaRPr>
          </a:p>
        </p:txBody>
      </p:sp>
      <p:sp>
        <p:nvSpPr>
          <p:cNvPr id="5" name="內容版面配置區 4"/>
          <p:cNvSpPr>
            <a:spLocks noGrp="1"/>
          </p:cNvSpPr>
          <p:nvPr>
            <p:ph sz="half" idx="1"/>
          </p:nvPr>
        </p:nvSpPr>
        <p:spPr>
          <a:xfrm>
            <a:off x="384417" y="1313051"/>
            <a:ext cx="8424936" cy="4710113"/>
          </a:xfrm>
        </p:spPr>
        <p:txBody>
          <a:bodyPr>
            <a:noAutofit/>
          </a:bodyPr>
          <a:lstStyle/>
          <a:p>
            <a:pPr fontAlgn="auto">
              <a:spcAft>
                <a:spcPts val="0"/>
              </a:spcAft>
              <a:defRPr/>
            </a:pPr>
            <a:r>
              <a:rPr lang="zh-TW" altLang="en-US" sz="2400" b="1" dirty="0"/>
              <a:t>開發並提供「</a:t>
            </a:r>
            <a:r>
              <a:rPr lang="zh-TW" altLang="en-US" sz="2400" b="1" dirty="0">
                <a:solidFill>
                  <a:srgbClr val="0C279C"/>
                </a:solidFill>
              </a:rPr>
              <a:t>網站應用程式弱點監測平台</a:t>
            </a:r>
            <a:r>
              <a:rPr lang="zh-TW" altLang="en-US" sz="2400" b="1" dirty="0"/>
              <a:t>」行動版</a:t>
            </a:r>
            <a:r>
              <a:rPr lang="zh-TW" altLang="en-US" sz="2400" b="1" dirty="0" smtClean="0"/>
              <a:t>服務</a:t>
            </a:r>
            <a:endParaRPr lang="zh-TW" altLang="en-US" sz="2600" b="1" dirty="0" smtClean="0">
              <a:solidFill>
                <a:srgbClr val="072FA1"/>
              </a:solidFill>
            </a:endParaRPr>
          </a:p>
        </p:txBody>
      </p:sp>
      <p:pic>
        <p:nvPicPr>
          <p:cNvPr id="4" name="圖片 3" descr="mwaps截圖1.jpg"/>
          <p:cNvPicPr>
            <a:picLocks noChangeAspect="1"/>
          </p:cNvPicPr>
          <p:nvPr/>
        </p:nvPicPr>
        <p:blipFill>
          <a:blip r:embed="rId2" cstate="print"/>
          <a:stretch>
            <a:fillRect/>
          </a:stretch>
        </p:blipFill>
        <p:spPr>
          <a:xfrm>
            <a:off x="193408" y="1703075"/>
            <a:ext cx="2722408" cy="4839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圖片 5" descr="mwaps截圖2.jpg"/>
          <p:cNvPicPr>
            <a:picLocks noChangeAspect="1"/>
          </p:cNvPicPr>
          <p:nvPr/>
        </p:nvPicPr>
        <p:blipFill>
          <a:blip r:embed="rId3" cstate="print"/>
          <a:stretch>
            <a:fillRect/>
          </a:stretch>
        </p:blipFill>
        <p:spPr>
          <a:xfrm>
            <a:off x="3146740" y="1696659"/>
            <a:ext cx="2723499" cy="4841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圖片 6" descr="mwaps截圖3.jpg"/>
          <p:cNvPicPr>
            <a:picLocks noChangeAspect="1"/>
          </p:cNvPicPr>
          <p:nvPr/>
        </p:nvPicPr>
        <p:blipFill>
          <a:blip r:embed="rId4" cstate="print"/>
          <a:stretch>
            <a:fillRect/>
          </a:stretch>
        </p:blipFill>
        <p:spPr>
          <a:xfrm>
            <a:off x="6156932" y="1715708"/>
            <a:ext cx="2735548" cy="4863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54000"/>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(10/13)</a:t>
            </a:r>
            <a:endParaRPr altLang="zh-TW" dirty="0">
              <a:solidFill>
                <a:srgbClr val="FF0000"/>
              </a:solidFill>
            </a:endParaRPr>
          </a:p>
        </p:txBody>
      </p:sp>
      <p:sp>
        <p:nvSpPr>
          <p:cNvPr id="5" name="內容版面配置區 4"/>
          <p:cNvSpPr>
            <a:spLocks noGrp="1"/>
          </p:cNvSpPr>
          <p:nvPr>
            <p:ph sz="half" idx="1"/>
          </p:nvPr>
        </p:nvSpPr>
        <p:spPr>
          <a:xfrm>
            <a:off x="395535" y="1527175"/>
            <a:ext cx="8546583" cy="4710113"/>
          </a:xfrm>
        </p:spPr>
        <p:txBody>
          <a:bodyPr>
            <a:noAutofit/>
          </a:bodyPr>
          <a:lstStyle/>
          <a:p>
            <a:pPr fontAlgn="auto">
              <a:spcAft>
                <a:spcPts val="0"/>
              </a:spcAft>
              <a:defRPr/>
            </a:pPr>
            <a:r>
              <a:rPr lang="zh-TW" altLang="en-US" sz="2400" b="1" dirty="0"/>
              <a:t>開發並提供</a:t>
            </a:r>
            <a:r>
              <a:rPr lang="zh-TW" altLang="en-US" sz="2400" b="1" dirty="0" smtClean="0"/>
              <a:t>「</a:t>
            </a:r>
            <a:r>
              <a:rPr lang="zh-TW" altLang="en-US" sz="2400" b="1" dirty="0">
                <a:solidFill>
                  <a:srgbClr val="0C279C"/>
                </a:solidFill>
              </a:rPr>
              <a:t>防洩漏個資掃瞄平台</a:t>
            </a:r>
            <a:r>
              <a:rPr lang="zh-TW" altLang="en-US" sz="2400" b="1" dirty="0" smtClean="0"/>
              <a:t>」</a:t>
            </a:r>
            <a:r>
              <a:rPr lang="zh-TW" altLang="en-US" sz="2400" b="1" dirty="0"/>
              <a:t>行動版</a:t>
            </a:r>
            <a:r>
              <a:rPr lang="zh-TW" altLang="en-US" sz="2400" b="1" dirty="0" smtClean="0"/>
              <a:t>服務</a:t>
            </a:r>
            <a:endParaRPr lang="zh-TW" altLang="en-US" sz="2600" b="1" dirty="0" smtClean="0">
              <a:solidFill>
                <a:srgbClr val="072FA1"/>
              </a:solidFill>
            </a:endParaRPr>
          </a:p>
          <a:p>
            <a:pPr lvl="1" fontAlgn="auto">
              <a:spcAft>
                <a:spcPts val="0"/>
              </a:spcAft>
              <a:buFont typeface="Arial" pitchFamily="34" charset="0"/>
              <a:buChar char="–"/>
              <a:defRPr/>
            </a:pPr>
            <a:r>
              <a:rPr lang="zh-TW" altLang="en-US" b="1" dirty="0" smtClean="0"/>
              <a:t>緣起：</a:t>
            </a:r>
            <a:r>
              <a:rPr lang="zh-TW" altLang="en-US" sz="2000" dirty="0" smtClean="0">
                <a:solidFill>
                  <a:schemeClr val="accent4">
                    <a:lumMod val="75000"/>
                  </a:schemeClr>
                </a:solidFill>
              </a:rPr>
              <a:t>有了</a:t>
            </a:r>
            <a:r>
              <a:rPr lang="zh-TW" altLang="en-US" sz="2000" dirty="0">
                <a:solidFill>
                  <a:schemeClr val="accent4">
                    <a:lumMod val="75000"/>
                  </a:schemeClr>
                </a:solidFill>
              </a:rPr>
              <a:t>「</a:t>
            </a:r>
            <a:r>
              <a:rPr lang="zh-TW" altLang="en-US" sz="2000" b="1" dirty="0">
                <a:solidFill>
                  <a:srgbClr val="0C279C"/>
                </a:solidFill>
              </a:rPr>
              <a:t>網站應用程式弱點監測平台</a:t>
            </a:r>
            <a:r>
              <a:rPr lang="zh-TW" altLang="en-US" sz="2000" dirty="0">
                <a:solidFill>
                  <a:schemeClr val="accent4">
                    <a:lumMod val="75000"/>
                  </a:schemeClr>
                </a:solidFill>
              </a:rPr>
              <a:t>」行動版</a:t>
            </a:r>
            <a:r>
              <a:rPr lang="zh-TW" altLang="en-US" sz="2000" dirty="0" smtClean="0">
                <a:solidFill>
                  <a:schemeClr val="accent4">
                    <a:lumMod val="75000"/>
                  </a:schemeClr>
                </a:solidFill>
              </a:rPr>
              <a:t>服務</a:t>
            </a:r>
            <a:r>
              <a:rPr lang="zh-TW" altLang="en-US" sz="2000" dirty="0">
                <a:solidFill>
                  <a:schemeClr val="accent4">
                    <a:lumMod val="75000"/>
                  </a:schemeClr>
                </a:solidFill>
              </a:rPr>
              <a:t>的開發經驗，區網中心再</a:t>
            </a:r>
            <a:r>
              <a:rPr lang="zh-TW" altLang="en-US" sz="2000" dirty="0" smtClean="0">
                <a:solidFill>
                  <a:schemeClr val="accent4">
                    <a:lumMod val="75000"/>
                  </a:schemeClr>
                </a:solidFill>
              </a:rPr>
              <a:t>開發</a:t>
            </a:r>
            <a:r>
              <a:rPr lang="zh-TW" altLang="en-US" sz="2000" dirty="0">
                <a:solidFill>
                  <a:schemeClr val="accent4">
                    <a:lumMod val="75000"/>
                  </a:schemeClr>
                </a:solidFill>
              </a:rPr>
              <a:t>「</a:t>
            </a:r>
            <a:r>
              <a:rPr lang="zh-TW" altLang="en-US" sz="2000" dirty="0" smtClean="0">
                <a:solidFill>
                  <a:srgbClr val="FF0000"/>
                </a:solidFill>
              </a:rPr>
              <a:t>防</a:t>
            </a:r>
            <a:r>
              <a:rPr lang="zh-TW" altLang="en-US" sz="2000" dirty="0">
                <a:solidFill>
                  <a:srgbClr val="FF0000"/>
                </a:solidFill>
              </a:rPr>
              <a:t>洩漏個資掃瞄</a:t>
            </a:r>
            <a:r>
              <a:rPr lang="zh-TW" altLang="en-US" sz="2000" dirty="0" smtClean="0">
                <a:solidFill>
                  <a:srgbClr val="FF0000"/>
                </a:solidFill>
              </a:rPr>
              <a:t>平台</a:t>
            </a:r>
            <a:r>
              <a:rPr lang="zh-TW" altLang="en-US" sz="2000" dirty="0">
                <a:solidFill>
                  <a:schemeClr val="accent4">
                    <a:lumMod val="75000"/>
                  </a:schemeClr>
                </a:solidFill>
              </a:rPr>
              <a:t>」</a:t>
            </a:r>
            <a:r>
              <a:rPr lang="zh-TW" altLang="en-US" sz="2000" dirty="0" smtClean="0">
                <a:solidFill>
                  <a:schemeClr val="accent4">
                    <a:lumMod val="75000"/>
                  </a:schemeClr>
                </a:solidFill>
              </a:rPr>
              <a:t>手機</a:t>
            </a:r>
            <a:r>
              <a:rPr lang="zh-TW" altLang="en-US" sz="2000" dirty="0">
                <a:solidFill>
                  <a:schemeClr val="accent4">
                    <a:lumMod val="75000"/>
                  </a:schemeClr>
                </a:solidFill>
              </a:rPr>
              <a:t>版，並於</a:t>
            </a:r>
            <a:r>
              <a:rPr lang="en-US" altLang="zh-TW" sz="2000" dirty="0" smtClean="0">
                <a:solidFill>
                  <a:srgbClr val="FF0000"/>
                </a:solidFill>
              </a:rPr>
              <a:t>103.10.1</a:t>
            </a:r>
            <a:r>
              <a:rPr lang="zh-TW" altLang="en-US" sz="2000" dirty="0">
                <a:solidFill>
                  <a:schemeClr val="accent4">
                    <a:lumMod val="75000"/>
                  </a:schemeClr>
                </a:solidFill>
              </a:rPr>
              <a:t>正式在台中區網運作</a:t>
            </a:r>
            <a:r>
              <a:rPr lang="zh-TW" altLang="en-US" sz="2000" dirty="0" smtClean="0">
                <a:solidFill>
                  <a:schemeClr val="accent4">
                    <a:lumMod val="75000"/>
                  </a:schemeClr>
                </a:solidFill>
              </a:rPr>
              <a:t>。 </a:t>
            </a:r>
            <a:endParaRPr lang="zh-TW" altLang="en-US" sz="2000" dirty="0">
              <a:solidFill>
                <a:schemeClr val="accent4">
                  <a:lumMod val="75000"/>
                </a:schemeClr>
              </a:solidFill>
            </a:endParaRPr>
          </a:p>
        </p:txBody>
      </p:sp>
      <p:pic>
        <p:nvPicPr>
          <p:cNvPr id="4" name="圖片 3" descr="mpiscan截圖.jpg"/>
          <p:cNvPicPr>
            <a:picLocks noChangeAspect="1"/>
          </p:cNvPicPr>
          <p:nvPr/>
        </p:nvPicPr>
        <p:blipFill>
          <a:blip r:embed="rId2" cstate="print"/>
          <a:stretch>
            <a:fillRect/>
          </a:stretch>
        </p:blipFill>
        <p:spPr>
          <a:xfrm>
            <a:off x="3267005" y="2682311"/>
            <a:ext cx="2293353" cy="4077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圖片 5" descr="mpiscan截圖3.jpg"/>
          <p:cNvPicPr>
            <a:picLocks noChangeAspect="1"/>
          </p:cNvPicPr>
          <p:nvPr/>
        </p:nvPicPr>
        <p:blipFill>
          <a:blip r:embed="rId3" cstate="print"/>
          <a:stretch>
            <a:fillRect/>
          </a:stretch>
        </p:blipFill>
        <p:spPr>
          <a:xfrm>
            <a:off x="5961191" y="2681555"/>
            <a:ext cx="2333858" cy="414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813" y="242888"/>
            <a:ext cx="6811962"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(11/13)</a:t>
            </a:r>
            <a:endParaRPr altLang="zh-TW" dirty="0">
              <a:solidFill>
                <a:srgbClr val="FF0000"/>
              </a:solidFill>
            </a:endParaRPr>
          </a:p>
        </p:txBody>
      </p:sp>
      <p:sp>
        <p:nvSpPr>
          <p:cNvPr id="5" name="內容版面配置區 4"/>
          <p:cNvSpPr>
            <a:spLocks noGrp="1"/>
          </p:cNvSpPr>
          <p:nvPr>
            <p:ph sz="half" idx="1"/>
          </p:nvPr>
        </p:nvSpPr>
        <p:spPr>
          <a:xfrm>
            <a:off x="541338" y="1412777"/>
            <a:ext cx="8258278" cy="4824512"/>
          </a:xfrm>
        </p:spPr>
        <p:txBody>
          <a:bodyPr>
            <a:noAutofit/>
          </a:bodyPr>
          <a:lstStyle/>
          <a:p>
            <a:pPr fontAlgn="auto">
              <a:spcAft>
                <a:spcPts val="0"/>
              </a:spcAft>
              <a:defRPr/>
            </a:pPr>
            <a:r>
              <a:rPr lang="zh-TW" altLang="en-US" sz="2400" b="1" dirty="0"/>
              <a:t>區網中心提供</a:t>
            </a:r>
            <a:r>
              <a:rPr lang="zh-TW" altLang="en-US" sz="2400" b="1" dirty="0">
                <a:solidFill>
                  <a:srgbClr val="072FA1"/>
                </a:solidFill>
              </a:rPr>
              <a:t>短網址轉換服務</a:t>
            </a:r>
            <a:endParaRPr altLang="zh-TW" sz="2600" dirty="0"/>
          </a:p>
          <a:p>
            <a:pPr lvl="1" fontAlgn="auto">
              <a:spcAft>
                <a:spcPts val="0"/>
              </a:spcAft>
              <a:buFont typeface="Arial" pitchFamily="34" charset="0"/>
              <a:buChar char="–"/>
              <a:defRPr/>
            </a:pPr>
            <a:r>
              <a:rPr lang="zh-TW" altLang="en-US" sz="2000" dirty="0">
                <a:solidFill>
                  <a:schemeClr val="accent4">
                    <a:lumMod val="75000"/>
                  </a:schemeClr>
                </a:solidFill>
              </a:rPr>
              <a:t>自</a:t>
            </a:r>
            <a:r>
              <a:rPr lang="en-US" altLang="zh-TW" sz="2000" dirty="0">
                <a:solidFill>
                  <a:schemeClr val="accent4">
                    <a:lumMod val="75000"/>
                  </a:schemeClr>
                </a:solidFill>
              </a:rPr>
              <a:t>102.</a:t>
            </a:r>
            <a:r>
              <a:rPr lang="en-US" altLang="zh-TW" sz="2000" b="1" dirty="0">
                <a:solidFill>
                  <a:srgbClr val="FF0000"/>
                </a:solidFill>
              </a:rPr>
              <a:t>11.25</a:t>
            </a:r>
            <a:r>
              <a:rPr lang="zh-TW" altLang="en-US" sz="2000" dirty="0">
                <a:solidFill>
                  <a:schemeClr val="accent4">
                    <a:lumMod val="75000"/>
                  </a:schemeClr>
                </a:solidFill>
              </a:rPr>
              <a:t>起，臺中區網連線單位可免費使用短網址轉換服務。</a:t>
            </a:r>
            <a:endParaRPr lang="en-US" altLang="zh-TW" sz="2000" dirty="0">
              <a:solidFill>
                <a:schemeClr val="accent4">
                  <a:lumMod val="75000"/>
                </a:schemeClr>
              </a:solidFill>
            </a:endParaRPr>
          </a:p>
          <a:p>
            <a:pPr lvl="1" fontAlgn="auto">
              <a:spcAft>
                <a:spcPts val="0"/>
              </a:spcAft>
              <a:buFont typeface="Arial" pitchFamily="34" charset="0"/>
              <a:buChar char="–"/>
              <a:defRPr/>
            </a:pPr>
            <a:r>
              <a:rPr lang="zh-TW" altLang="en-US" sz="2000" dirty="0">
                <a:solidFill>
                  <a:schemeClr val="accent4">
                    <a:lumMod val="75000"/>
                  </a:schemeClr>
                </a:solidFill>
              </a:rPr>
              <a:t>短網址不夠短</a:t>
            </a:r>
            <a:r>
              <a:rPr lang="en-US" altLang="zh-TW" sz="2000" dirty="0" smtClean="0">
                <a:solidFill>
                  <a:srgbClr val="FF0000"/>
                </a:solidFill>
              </a:rPr>
              <a:t>(tcrc.edu.tw)</a:t>
            </a:r>
            <a:r>
              <a:rPr lang="zh-TW" altLang="en-US" sz="2000" dirty="0">
                <a:solidFill>
                  <a:schemeClr val="accent4">
                    <a:lumMod val="75000"/>
                  </a:schemeClr>
                </a:solidFill>
              </a:rPr>
              <a:t>，</a:t>
            </a:r>
            <a:r>
              <a:rPr lang="zh-TW" altLang="en-US" sz="2000" dirty="0" smtClean="0">
                <a:solidFill>
                  <a:schemeClr val="accent4">
                    <a:lumMod val="75000"/>
                  </a:schemeClr>
                </a:solidFill>
              </a:rPr>
              <a:t>今年新開放 </a:t>
            </a:r>
            <a:r>
              <a:rPr lang="en-US" altLang="zh-TW" sz="2000" b="1" dirty="0" smtClean="0">
                <a:solidFill>
                  <a:srgbClr val="FF0000"/>
                </a:solidFill>
              </a:rPr>
              <a:t>tcnc.tw</a:t>
            </a:r>
            <a:r>
              <a:rPr lang="zh-TW" altLang="en-US" sz="2000" dirty="0" smtClean="0">
                <a:solidFill>
                  <a:schemeClr val="accent4">
                    <a:lumMod val="75000"/>
                  </a:schemeClr>
                </a:solidFill>
              </a:rPr>
              <a:t>。</a:t>
            </a:r>
            <a:endParaRPr lang="zh-TW" altLang="zh-TW" sz="2000" dirty="0" smtClean="0">
              <a:solidFill>
                <a:schemeClr val="accent4">
                  <a:lumMod val="75000"/>
                </a:schemeClr>
              </a:solidFill>
            </a:endParaRPr>
          </a:p>
          <a:p>
            <a:pPr lvl="1" fontAlgn="auto">
              <a:spcAft>
                <a:spcPts val="0"/>
              </a:spcAft>
              <a:buFont typeface="Arial" pitchFamily="34" charset="0"/>
              <a:buChar char="–"/>
              <a:defRPr/>
            </a:pPr>
            <a:endParaRPr altLang="zh-TW" dirty="0"/>
          </a:p>
          <a:p>
            <a:pPr fontAlgn="auto">
              <a:spcAft>
                <a:spcPts val="0"/>
              </a:spcAft>
              <a:defRPr/>
            </a:pPr>
            <a:endParaRPr dirty="0">
              <a:solidFill>
                <a:schemeClr val="bg1">
                  <a:lumMod val="65000"/>
                </a:schemeClr>
              </a:solidFill>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564904"/>
            <a:ext cx="8231824" cy="396044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(12/13)</a:t>
            </a:r>
            <a:endParaRPr altLang="zh-TW" dirty="0">
              <a:solidFill>
                <a:srgbClr val="FF0000"/>
              </a:solidFill>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sz="2000" b="1" dirty="0"/>
              <a:t>區網中心建置</a:t>
            </a:r>
            <a:r>
              <a:rPr lang="en-US" altLang="zh-TW" sz="2000" b="1" dirty="0" smtClean="0">
                <a:solidFill>
                  <a:srgbClr val="072FA1"/>
                </a:solidFill>
              </a:rPr>
              <a:t>IPv6</a:t>
            </a:r>
            <a:r>
              <a:rPr sz="2000" b="1" dirty="0" smtClean="0">
                <a:solidFill>
                  <a:srgbClr val="072FA1"/>
                </a:solidFill>
              </a:rPr>
              <a:t>專頁</a:t>
            </a:r>
            <a:r>
              <a:rPr sz="2000" b="1" dirty="0"/>
              <a:t>。網址：</a:t>
            </a:r>
            <a:r>
              <a:rPr lang="en-US" altLang="zh-TW" sz="2000" dirty="0">
                <a:hlinkClick r:id="rId2"/>
              </a:rPr>
              <a:t>http://www.tcrc.edu.tw/</a:t>
            </a:r>
            <a:endParaRPr lang="en-US" altLang="zh-TW" sz="2000" b="1" dirty="0"/>
          </a:p>
          <a:p>
            <a:pPr fontAlgn="auto">
              <a:spcAft>
                <a:spcPts val="0"/>
              </a:spcAft>
              <a:defRPr/>
            </a:pPr>
            <a:endParaRPr dirty="0">
              <a:solidFill>
                <a:schemeClr val="bg1">
                  <a:lumMod val="65000"/>
                </a:schemeClr>
              </a:solidFill>
            </a:endParaRPr>
          </a:p>
        </p:txBody>
      </p:sp>
      <p:pic>
        <p:nvPicPr>
          <p:cNvPr id="66564" name="圖片 3" descr="個資保護實施專頁.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916832"/>
            <a:ext cx="705802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60350"/>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(13.1/13)</a:t>
            </a:r>
            <a:endParaRPr altLang="zh-TW" dirty="0">
              <a:solidFill>
                <a:srgbClr val="FF0000"/>
              </a:solidFill>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sz="2600" b="1" dirty="0" smtClean="0"/>
              <a:t>偏遠地區</a:t>
            </a:r>
            <a:r>
              <a:rPr altLang="zh-TW" sz="2600" b="1" dirty="0" err="1" smtClean="0"/>
              <a:t>數位落差志工服務</a:t>
            </a:r>
            <a:r>
              <a:rPr lang="en-US" altLang="zh-TW" sz="2600" b="1" dirty="0"/>
              <a:t>(</a:t>
            </a:r>
            <a:r>
              <a:rPr lang="en-US" altLang="zh-TW" sz="2600" b="1" dirty="0" smtClean="0"/>
              <a:t>1/2)</a:t>
            </a:r>
            <a:endParaRPr altLang="zh-TW" sz="2600" dirty="0"/>
          </a:p>
          <a:p>
            <a:pPr lvl="1" fontAlgn="auto">
              <a:spcAft>
                <a:spcPts val="0"/>
              </a:spcAft>
              <a:buFont typeface="Arial" pitchFamily="34" charset="0"/>
              <a:buChar char="–"/>
              <a:defRPr/>
            </a:pPr>
            <a:r>
              <a:rPr altLang="zh-TW" sz="2000" dirty="0" err="1"/>
              <a:t>規劃志工團隊協助偏遠</a:t>
            </a:r>
            <a:r>
              <a:rPr sz="2000" dirty="0" err="1"/>
              <a:t>地區國中</a:t>
            </a:r>
            <a:r>
              <a:rPr sz="2000" dirty="0"/>
              <a:t>、 </a:t>
            </a:r>
            <a:r>
              <a:rPr sz="2000" dirty="0" err="1"/>
              <a:t>小</a:t>
            </a:r>
            <a:r>
              <a:rPr altLang="zh-TW" sz="2000" dirty="0" err="1"/>
              <a:t>學校</a:t>
            </a:r>
            <a:endParaRPr altLang="zh-TW" sz="2000" dirty="0"/>
          </a:p>
          <a:p>
            <a:pPr lvl="2" fontAlgn="auto">
              <a:spcAft>
                <a:spcPts val="0"/>
              </a:spcAft>
              <a:buFont typeface="Arial" pitchFamily="34" charset="0"/>
              <a:buChar char="•"/>
              <a:defRPr/>
            </a:pPr>
            <a:r>
              <a:rPr altLang="zh-TW" sz="1800" dirty="0" err="1"/>
              <a:t>建置網頁收集相關文件提供</a:t>
            </a:r>
            <a:r>
              <a:rPr altLang="zh-TW" sz="1800" dirty="0"/>
              <a:t> Q&amp;A</a:t>
            </a:r>
            <a:r>
              <a:rPr sz="1800" dirty="0"/>
              <a:t>。 </a:t>
            </a:r>
            <a:endParaRPr altLang="zh-TW" sz="1800" dirty="0"/>
          </a:p>
          <a:p>
            <a:pPr lvl="2" fontAlgn="auto">
              <a:spcAft>
                <a:spcPts val="0"/>
              </a:spcAft>
              <a:buFont typeface="Arial" pitchFamily="34" charset="0"/>
              <a:buChar char="•"/>
              <a:defRPr/>
            </a:pPr>
            <a:r>
              <a:rPr altLang="zh-TW" sz="1800" dirty="0" err="1"/>
              <a:t>透過台中市、</a:t>
            </a:r>
            <a:r>
              <a:rPr altLang="zh-TW" sz="1800" dirty="0" err="1" smtClean="0"/>
              <a:t>彰化縣網中心提</a:t>
            </a:r>
            <a:r>
              <a:rPr lang="zh-TW" altLang="en-US" sz="1800" dirty="0" smtClean="0"/>
              <a:t>出</a:t>
            </a:r>
            <a:r>
              <a:rPr altLang="zh-TW" sz="1800" dirty="0" err="1" smtClean="0"/>
              <a:t>的需求</a:t>
            </a:r>
            <a:r>
              <a:rPr altLang="zh-TW" sz="1800" dirty="0" err="1"/>
              <a:t>，招募志工安排假日實地協助</a:t>
            </a:r>
            <a:r>
              <a:rPr sz="1800" dirty="0"/>
              <a:t>。</a:t>
            </a:r>
            <a:endParaRPr altLang="zh-TW" sz="1800" dirty="0"/>
          </a:p>
          <a:p>
            <a:pPr lvl="2" fontAlgn="auto">
              <a:spcAft>
                <a:spcPts val="0"/>
              </a:spcAft>
              <a:buFont typeface="Arial" pitchFamily="34" charset="0"/>
              <a:buChar char="•"/>
              <a:defRPr/>
            </a:pPr>
            <a:r>
              <a:rPr altLang="zh-TW" sz="1800" dirty="0" err="1"/>
              <a:t>原始標的是網路基礎建設，目前擴展至網管與資安服務</a:t>
            </a:r>
            <a:r>
              <a:rPr sz="1800" dirty="0"/>
              <a:t>。</a:t>
            </a:r>
            <a:endParaRPr lang="en-US" altLang="zh-TW" sz="1800" dirty="0"/>
          </a:p>
          <a:p>
            <a:pPr fontAlgn="auto">
              <a:spcAft>
                <a:spcPts val="0"/>
              </a:spcAft>
              <a:defRPr/>
            </a:pPr>
            <a:endParaRPr dirty="0">
              <a:solidFill>
                <a:schemeClr val="bg1">
                  <a:lumMod val="65000"/>
                </a:schemeClr>
              </a:solidFill>
            </a:endParaRPr>
          </a:p>
        </p:txBody>
      </p:sp>
      <p:pic>
        <p:nvPicPr>
          <p:cNvPr id="69636" name="圖片 3" descr="數位落差服務.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3643313"/>
            <a:ext cx="43195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42888"/>
            <a:ext cx="6810375" cy="1066800"/>
          </a:xfrm>
        </p:spPr>
        <p:txBody>
          <a:bodyPr>
            <a:normAutofit fontScale="90000"/>
          </a:bodyPr>
          <a:lstStyle/>
          <a:p>
            <a:pPr fontAlgn="auto">
              <a:spcAft>
                <a:spcPts val="0"/>
              </a:spcAft>
              <a:defRPr/>
            </a:pPr>
            <a:r>
              <a:rPr altLang="zh-TW" sz="4000" dirty="0" err="1" smtClean="0"/>
              <a:t>網路應用</a:t>
            </a:r>
            <a:r>
              <a:rPr lang="zh-TW" altLang="en-US" sz="4000" dirty="0" smtClean="0"/>
              <a:t>特色</a:t>
            </a:r>
            <a:r>
              <a:rPr altLang="zh-TW" sz="4000" dirty="0" err="1" smtClean="0"/>
              <a:t>服務</a:t>
            </a:r>
            <a:r>
              <a:rPr altLang="zh-TW" sz="3600" dirty="0" smtClean="0"/>
              <a:t/>
            </a:r>
            <a:br>
              <a:rPr altLang="zh-TW" sz="3600" dirty="0" smtClean="0"/>
            </a:br>
            <a:r>
              <a:rPr altLang="zh-TW" dirty="0" err="1" smtClean="0">
                <a:solidFill>
                  <a:srgbClr val="FF0000"/>
                </a:solidFill>
              </a:rPr>
              <a:t>提供各類網路應用</a:t>
            </a:r>
            <a:r>
              <a:rPr lang="zh-TW" altLang="en-US" dirty="0" smtClean="0">
                <a:solidFill>
                  <a:srgbClr val="FF0000"/>
                </a:solidFill>
              </a:rPr>
              <a:t>特色</a:t>
            </a:r>
            <a:r>
              <a:rPr altLang="zh-TW" dirty="0" err="1" smtClean="0">
                <a:solidFill>
                  <a:srgbClr val="FF0000"/>
                </a:solidFill>
              </a:rPr>
              <a:t>服務</a:t>
            </a:r>
            <a:r>
              <a:rPr lang="en-US" altLang="zh-TW" dirty="0" smtClean="0">
                <a:solidFill>
                  <a:srgbClr val="FF0000"/>
                </a:solidFill>
              </a:rPr>
              <a:t>(13.2/13)</a:t>
            </a:r>
            <a:endParaRPr altLang="zh-TW" dirty="0">
              <a:solidFill>
                <a:srgbClr val="FF0000"/>
              </a:solidFill>
            </a:endParaRPr>
          </a:p>
        </p:txBody>
      </p:sp>
      <p:sp>
        <p:nvSpPr>
          <p:cNvPr id="5" name="內容版面配置區 4"/>
          <p:cNvSpPr>
            <a:spLocks noGrp="1"/>
          </p:cNvSpPr>
          <p:nvPr>
            <p:ph sz="half" idx="1"/>
          </p:nvPr>
        </p:nvSpPr>
        <p:spPr>
          <a:xfrm>
            <a:off x="541337" y="1412777"/>
            <a:ext cx="8063111" cy="4824512"/>
          </a:xfrm>
        </p:spPr>
        <p:txBody>
          <a:bodyPr>
            <a:noAutofit/>
          </a:bodyPr>
          <a:lstStyle/>
          <a:p>
            <a:pPr fontAlgn="auto">
              <a:spcAft>
                <a:spcPts val="0"/>
              </a:spcAft>
              <a:defRPr/>
            </a:pPr>
            <a:r>
              <a:rPr lang="zh-TW" altLang="en-US" sz="2600" b="1" dirty="0"/>
              <a:t>偏遠地區數位落差志工服務</a:t>
            </a:r>
            <a:r>
              <a:rPr lang="en-US" altLang="zh-TW" sz="2600" b="1" dirty="0" smtClean="0"/>
              <a:t>(2/2)</a:t>
            </a:r>
            <a:endParaRPr altLang="zh-TW" sz="2600" dirty="0"/>
          </a:p>
          <a:p>
            <a:pPr lvl="1" fontAlgn="auto">
              <a:spcAft>
                <a:spcPts val="0"/>
              </a:spcAft>
              <a:buFont typeface="Arial" pitchFamily="34" charset="0"/>
              <a:buChar char="–"/>
              <a:defRPr/>
            </a:pPr>
            <a:r>
              <a:rPr lang="zh-TW" altLang="en-US" sz="1600" dirty="0" smtClean="0"/>
              <a:t>預定</a:t>
            </a:r>
            <a:r>
              <a:rPr lang="en-US" altLang="zh-TW" sz="1600" dirty="0" smtClean="0"/>
              <a:t>103.12.8</a:t>
            </a:r>
            <a:r>
              <a:rPr lang="zh-TW" altLang="en-US" sz="1600" dirty="0" smtClean="0"/>
              <a:t> 到</a:t>
            </a:r>
            <a:r>
              <a:rPr lang="zh-TW" altLang="en-US" sz="1600" dirty="0"/>
              <a:t>台中市和平</a:t>
            </a:r>
            <a:r>
              <a:rPr lang="zh-TW" altLang="en-US" sz="1600" dirty="0" smtClean="0"/>
              <a:t>區</a:t>
            </a:r>
            <a:r>
              <a:rPr lang="zh-TW" altLang="en-US" sz="1600" dirty="0" smtClean="0">
                <a:solidFill>
                  <a:srgbClr val="FF0000"/>
                </a:solidFill>
              </a:rPr>
              <a:t>博愛國小</a:t>
            </a:r>
            <a:r>
              <a:rPr lang="zh-TW" altLang="en-US" sz="1600" dirty="0"/>
              <a:t>協助處理</a:t>
            </a:r>
            <a:r>
              <a:rPr lang="zh-TW" altLang="en-US" sz="1600" dirty="0" smtClean="0"/>
              <a:t>該校伺服器密碼遺忘、</a:t>
            </a:r>
            <a:r>
              <a:rPr lang="zh-TW" altLang="en-US" sz="1600" dirty="0"/>
              <a:t>防火牆設定、 網路電話不通、 筆硯公文系統無法安裝、 </a:t>
            </a:r>
            <a:r>
              <a:rPr lang="zh-TW" altLang="en-US" sz="1600" dirty="0" smtClean="0"/>
              <a:t>電腦教室廣播系統故障等問題。</a:t>
            </a:r>
            <a:endParaRPr sz="1600" dirty="0">
              <a:solidFill>
                <a:schemeClr val="bg1">
                  <a:lumMod val="65000"/>
                </a:schemeClr>
              </a:solidFill>
            </a:endParaRPr>
          </a:p>
        </p:txBody>
      </p:sp>
      <p:pic>
        <p:nvPicPr>
          <p:cNvPr id="8" name="圖片 7" descr="博愛國小地圖.jpg"/>
          <p:cNvPicPr>
            <a:picLocks noChangeAspect="1"/>
          </p:cNvPicPr>
          <p:nvPr/>
        </p:nvPicPr>
        <p:blipFill>
          <a:blip r:embed="rId2" cstate="print"/>
          <a:stretch>
            <a:fillRect/>
          </a:stretch>
        </p:blipFill>
        <p:spPr>
          <a:xfrm>
            <a:off x="467544" y="2420888"/>
            <a:ext cx="8316416" cy="4037849"/>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65000"/>
                  </a:schemeClr>
                </a:solidFill>
                <a:latin typeface="+mn-lt"/>
                <a:ea typeface="標楷體" pitchFamily="65" charset="-120"/>
                <a:cs typeface="Tahoma" pitchFamily="34" charset="0"/>
              </a:rPr>
              <a:t>-8</a:t>
            </a:r>
            <a:endParaRPr sz="3600" dirty="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dirty="0" smtClean="0">
                <a:solidFill>
                  <a:schemeClr val="bg1">
                    <a:lumMod val="65000"/>
                  </a:schemeClr>
                </a:solidFill>
              </a:rPr>
              <a:t>推動</a:t>
            </a:r>
            <a:r>
              <a:rPr lang="zh-TW" altLang="en-US" dirty="0">
                <a:solidFill>
                  <a:schemeClr val="bg1">
                    <a:lumMod val="65000"/>
                  </a:schemeClr>
                </a:solidFill>
              </a:rPr>
              <a:t>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sz="3200" dirty="0">
                <a:solidFill>
                  <a:srgbClr val="FF0000"/>
                </a:solidFill>
              </a:rPr>
              <a:t>104</a:t>
            </a:r>
            <a:r>
              <a:rPr lang="zh-TW" altLang="en-US" sz="3200" dirty="0">
                <a:solidFill>
                  <a:srgbClr val="FF0000"/>
                </a:solidFill>
              </a:rPr>
              <a:t>年度預計推動之重點工作</a:t>
            </a:r>
          </a:p>
          <a:p>
            <a:pPr fontAlgn="auto">
              <a:spcAft>
                <a:spcPts val="0"/>
              </a:spcAft>
              <a:defRPr/>
            </a:pPr>
            <a:r>
              <a:rPr lang="zh-TW" altLang="en-US" dirty="0">
                <a:solidFill>
                  <a:schemeClr val="bg1">
                    <a:lumMod val="65000"/>
                  </a:schemeClr>
                </a:solidFill>
              </a:rPr>
              <a:t>綜合建議</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60324"/>
            <a:ext cx="6913016" cy="1064419"/>
          </a:xfrm>
        </p:spPr>
        <p:txBody>
          <a:bodyPr>
            <a:normAutofit/>
          </a:bodyPr>
          <a:lstStyle/>
          <a:p>
            <a:pPr fontAlgn="auto">
              <a:spcAft>
                <a:spcPts val="0"/>
              </a:spcAft>
              <a:defRPr/>
            </a:pPr>
            <a:r>
              <a:rPr lang="en-US" altLang="zh-TW" sz="3600" dirty="0" smtClean="0"/>
              <a:t>104</a:t>
            </a:r>
            <a:r>
              <a:rPr lang="zh-TW" altLang="en-US" sz="3600" dirty="0" smtClean="0"/>
              <a:t>年度預計推動之重點工作</a:t>
            </a:r>
            <a:r>
              <a:rPr lang="en-US" altLang="zh-TW" sz="2700" dirty="0" smtClean="0">
                <a:solidFill>
                  <a:srgbClr val="FF0000"/>
                </a:solidFill>
              </a:rPr>
              <a:t>1/2</a:t>
            </a:r>
            <a:endParaRPr sz="3600" dirty="0"/>
          </a:p>
        </p:txBody>
      </p:sp>
      <p:sp>
        <p:nvSpPr>
          <p:cNvPr id="3" name="內容版面配置區 2"/>
          <p:cNvSpPr>
            <a:spLocks noGrp="1"/>
          </p:cNvSpPr>
          <p:nvPr>
            <p:ph sz="half" idx="1"/>
          </p:nvPr>
        </p:nvSpPr>
        <p:spPr>
          <a:xfrm>
            <a:off x="541337" y="1527175"/>
            <a:ext cx="8177362" cy="4710113"/>
          </a:xfrm>
        </p:spPr>
        <p:txBody>
          <a:bodyPr>
            <a:normAutofit/>
          </a:bodyPr>
          <a:lstStyle/>
          <a:p>
            <a:r>
              <a:rPr lang="zh-TW" altLang="en-US" sz="2400" dirty="0"/>
              <a:t>配合教育部資科司，完成</a:t>
            </a:r>
            <a:r>
              <a:rPr lang="zh-TW" altLang="en-US" sz="2400" dirty="0">
                <a:solidFill>
                  <a:srgbClr val="FF0000"/>
                </a:solidFill>
              </a:rPr>
              <a:t>骨幹頻寬擴建</a:t>
            </a:r>
            <a:r>
              <a:rPr lang="zh-TW" altLang="en-US" sz="2400" dirty="0"/>
              <a:t>計畫。</a:t>
            </a:r>
            <a:endParaRPr lang="zh-TW" altLang="zh-TW" sz="2400" dirty="0"/>
          </a:p>
          <a:p>
            <a:pPr lvl="0"/>
            <a:r>
              <a:rPr lang="zh-TW" altLang="zh-TW" sz="2400" dirty="0" smtClean="0"/>
              <a:t>持續強化資訊安全機制，配合教育部政策，對區網連線單位各項服務之</a:t>
            </a:r>
            <a:r>
              <a:rPr lang="zh-TW" altLang="en-US" sz="2400" dirty="0" smtClean="0"/>
              <a:t>流量</a:t>
            </a:r>
            <a:r>
              <a:rPr lang="zh-TW" altLang="zh-TW" sz="2400" dirty="0" smtClean="0"/>
              <a:t>進行適當管控。</a:t>
            </a:r>
            <a:endParaRPr lang="en-US" altLang="zh-TW" sz="2400" dirty="0" smtClean="0"/>
          </a:p>
          <a:p>
            <a:pPr lvl="0"/>
            <a:r>
              <a:rPr lang="zh-TW" altLang="zh-TW" sz="2400" dirty="0" smtClean="0"/>
              <a:t>協助推動</a:t>
            </a:r>
            <a:r>
              <a:rPr lang="zh-TW" altLang="zh-TW" sz="2400" b="1" dirty="0" smtClean="0">
                <a:solidFill>
                  <a:schemeClr val="accent4">
                    <a:lumMod val="50000"/>
                  </a:schemeClr>
                </a:solidFill>
              </a:rPr>
              <a:t>教育單位</a:t>
            </a:r>
            <a:r>
              <a:rPr lang="zh-TW" altLang="zh-TW" sz="2400" dirty="0" smtClean="0">
                <a:solidFill>
                  <a:srgbClr val="FF0000"/>
                </a:solidFill>
              </a:rPr>
              <a:t>個人資料保護</a:t>
            </a:r>
            <a:r>
              <a:rPr lang="zh-TW" altLang="zh-TW" sz="2400" dirty="0" smtClean="0"/>
              <a:t>的實踐與驗證</a:t>
            </a:r>
            <a:r>
              <a:rPr lang="zh-TW" altLang="en-US" sz="2400" dirty="0" smtClean="0"/>
              <a:t>，朝建置</a:t>
            </a:r>
            <a:r>
              <a:rPr lang="zh-TW" altLang="en-US" sz="2400" dirty="0" smtClean="0">
                <a:solidFill>
                  <a:srgbClr val="0C279C"/>
                </a:solidFill>
              </a:rPr>
              <a:t>教育體系個資保護制度驗證中心</a:t>
            </a:r>
            <a:r>
              <a:rPr lang="zh-TW" altLang="en-US" sz="2400" dirty="0" smtClean="0"/>
              <a:t>的目標努力</a:t>
            </a:r>
            <a:r>
              <a:rPr lang="zh-TW" altLang="zh-TW" sz="2400" dirty="0" smtClean="0"/>
              <a:t>。</a:t>
            </a:r>
          </a:p>
          <a:p>
            <a:pPr lvl="0"/>
            <a:r>
              <a:rPr lang="zh-TW" altLang="en-US" sz="2400" dirty="0" smtClean="0"/>
              <a:t>強化</a:t>
            </a:r>
            <a:r>
              <a:rPr lang="zh-TW" altLang="zh-TW" sz="2400" dirty="0" smtClean="0"/>
              <a:t>「</a:t>
            </a:r>
            <a:r>
              <a:rPr lang="en-US" altLang="zh-TW" sz="2400" dirty="0" smtClean="0">
                <a:solidFill>
                  <a:srgbClr val="FF0000"/>
                </a:solidFill>
              </a:rPr>
              <a:t>教育體系個資導入交流平台</a:t>
            </a:r>
            <a:r>
              <a:rPr lang="zh-TW" altLang="zh-TW" sz="2400" dirty="0" smtClean="0"/>
              <a:t>」</a:t>
            </a:r>
            <a:r>
              <a:rPr lang="zh-TW" altLang="en-US" sz="2400" dirty="0" smtClean="0"/>
              <a:t>之服務內容</a:t>
            </a:r>
            <a:endParaRPr lang="zh-TW" altLang="zh-TW" sz="2400" dirty="0" smtClean="0"/>
          </a:p>
          <a:p>
            <a:pPr lvl="0"/>
            <a:r>
              <a:rPr lang="zh-TW" altLang="en-US" sz="2400" dirty="0" smtClean="0"/>
              <a:t>進一步</a:t>
            </a:r>
            <a:r>
              <a:rPr lang="zh-TW" altLang="zh-TW" sz="2400" dirty="0" smtClean="0"/>
              <a:t>分享「</a:t>
            </a:r>
            <a:r>
              <a:rPr lang="en-US" altLang="zh-TW" sz="2400" dirty="0" err="1" smtClean="0">
                <a:solidFill>
                  <a:srgbClr val="FF0000"/>
                </a:solidFill>
              </a:rPr>
              <a:t>個人資料管理</a:t>
            </a:r>
            <a:r>
              <a:rPr lang="zh-TW" altLang="en-US" sz="2400" dirty="0" smtClean="0">
                <a:solidFill>
                  <a:srgbClr val="FF0000"/>
                </a:solidFill>
              </a:rPr>
              <a:t>資訊</a:t>
            </a:r>
            <a:r>
              <a:rPr lang="en-US" altLang="zh-TW" sz="2400" dirty="0" smtClean="0">
                <a:solidFill>
                  <a:srgbClr val="FF0000"/>
                </a:solidFill>
              </a:rPr>
              <a:t>系</a:t>
            </a:r>
            <a:r>
              <a:rPr lang="zh-TW" altLang="en-US" sz="2400" dirty="0" smtClean="0">
                <a:solidFill>
                  <a:srgbClr val="FF0000"/>
                </a:solidFill>
              </a:rPr>
              <a:t>統</a:t>
            </a:r>
            <a:r>
              <a:rPr lang="zh-TW" altLang="zh-TW" sz="2400" dirty="0" smtClean="0"/>
              <a:t>」</a:t>
            </a:r>
            <a:r>
              <a:rPr lang="zh-TW" altLang="en-US" sz="2400" dirty="0" smtClean="0"/>
              <a:t>中「</a:t>
            </a:r>
            <a:r>
              <a:rPr lang="zh-TW" altLang="en-US" sz="2400" dirty="0" smtClean="0">
                <a:solidFill>
                  <a:srgbClr val="008000"/>
                </a:solidFill>
              </a:rPr>
              <a:t>個人資料管理衝擊分析及風險評鑑</a:t>
            </a:r>
            <a:r>
              <a:rPr lang="zh-TW" altLang="en-US" sz="2400" dirty="0" smtClean="0"/>
              <a:t>」部分的功能</a:t>
            </a:r>
            <a:endParaRPr lang="en-US" altLang="zh-TW" sz="2400" dirty="0" smtClean="0"/>
          </a:p>
          <a:p>
            <a:r>
              <a:rPr lang="zh-TW" altLang="en-US" sz="2400" dirty="0"/>
              <a:t>完成</a:t>
            </a:r>
            <a:r>
              <a:rPr lang="zh-TW" altLang="zh-TW" sz="2400" dirty="0"/>
              <a:t>「</a:t>
            </a:r>
            <a:r>
              <a:rPr lang="zh-TW" altLang="zh-TW" sz="2400" dirty="0">
                <a:solidFill>
                  <a:srgbClr val="072FA1"/>
                </a:solidFill>
              </a:rPr>
              <a:t>教育雲中部資料中心</a:t>
            </a:r>
            <a:r>
              <a:rPr lang="zh-TW" altLang="zh-TW" sz="2400" dirty="0"/>
              <a:t>」</a:t>
            </a:r>
            <a:r>
              <a:rPr lang="zh-TW" altLang="en-US" sz="2400" dirty="0"/>
              <a:t>之建置及預定</a:t>
            </a:r>
            <a:r>
              <a:rPr lang="zh-TW" altLang="en-US" sz="2400" dirty="0" smtClean="0"/>
              <a:t>目標</a:t>
            </a:r>
            <a:endParaRPr lang="zh-TW" altLang="zh-TW" sz="2400" dirty="0" smtClean="0"/>
          </a:p>
          <a:p>
            <a:pPr lvl="0"/>
            <a:endParaRPr lang="en-US" altLang="zh-TW"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60324"/>
            <a:ext cx="6769000" cy="1064419"/>
          </a:xfrm>
        </p:spPr>
        <p:txBody>
          <a:bodyPr>
            <a:normAutofit/>
          </a:bodyPr>
          <a:lstStyle/>
          <a:p>
            <a:pPr fontAlgn="auto">
              <a:spcAft>
                <a:spcPts val="0"/>
              </a:spcAft>
              <a:defRPr/>
            </a:pPr>
            <a:r>
              <a:rPr lang="en-US" altLang="zh-TW" sz="3600" dirty="0" smtClean="0"/>
              <a:t>104</a:t>
            </a:r>
            <a:r>
              <a:rPr altLang="zh-TW" sz="3600" dirty="0" smtClean="0"/>
              <a:t>年度</a:t>
            </a:r>
            <a:r>
              <a:rPr lang="zh-TW" altLang="en-US" sz="3600" dirty="0" smtClean="0"/>
              <a:t>預計推動之</a:t>
            </a:r>
            <a:r>
              <a:rPr altLang="zh-TW" sz="3600" dirty="0" err="1" smtClean="0"/>
              <a:t>重點</a:t>
            </a:r>
            <a:r>
              <a:rPr lang="zh-TW" altLang="en-US" sz="3600" dirty="0" smtClean="0"/>
              <a:t>工作</a:t>
            </a:r>
            <a:r>
              <a:rPr lang="en-US" altLang="zh-TW" sz="2700" dirty="0" smtClean="0">
                <a:solidFill>
                  <a:srgbClr val="FF0000"/>
                </a:solidFill>
              </a:rPr>
              <a:t>2/2</a:t>
            </a:r>
            <a:endParaRPr sz="2700" dirty="0">
              <a:solidFill>
                <a:srgbClr val="FF0000"/>
              </a:solidFill>
            </a:endParaRPr>
          </a:p>
        </p:txBody>
      </p:sp>
      <p:sp>
        <p:nvSpPr>
          <p:cNvPr id="3" name="內容版面配置區 2"/>
          <p:cNvSpPr>
            <a:spLocks noGrp="1"/>
          </p:cNvSpPr>
          <p:nvPr>
            <p:ph sz="half" idx="1"/>
          </p:nvPr>
        </p:nvSpPr>
        <p:spPr>
          <a:xfrm>
            <a:off x="541338" y="1527175"/>
            <a:ext cx="8063110" cy="4710113"/>
          </a:xfrm>
        </p:spPr>
        <p:txBody>
          <a:bodyPr>
            <a:normAutofit/>
          </a:bodyPr>
          <a:lstStyle/>
          <a:p>
            <a:r>
              <a:rPr lang="zh-TW" altLang="en-US" sz="2400" dirty="0" smtClean="0"/>
              <a:t>持續</a:t>
            </a:r>
            <a:r>
              <a:rPr lang="zh-TW" altLang="zh-TW" sz="2400" dirty="0"/>
              <a:t>協助連線單位</a:t>
            </a:r>
            <a:r>
              <a:rPr lang="en-US" altLang="zh-TW" sz="2400" dirty="0"/>
              <a:t>IPv6 </a:t>
            </a:r>
            <a:r>
              <a:rPr lang="zh-TW" altLang="en-US" sz="2400" dirty="0"/>
              <a:t>的</a:t>
            </a:r>
            <a:r>
              <a:rPr lang="zh-TW" altLang="zh-TW" sz="2400" dirty="0"/>
              <a:t>建置與推廣</a:t>
            </a:r>
            <a:r>
              <a:rPr lang="zh-TW" altLang="zh-TW" sz="2400" dirty="0" smtClean="0"/>
              <a:t>。</a:t>
            </a:r>
            <a:endParaRPr lang="en-US" altLang="zh-TW" sz="2400" dirty="0" smtClean="0"/>
          </a:p>
          <a:p>
            <a:pPr lvl="0"/>
            <a:r>
              <a:rPr lang="zh-TW" altLang="en-US" sz="2400" dirty="0" smtClean="0"/>
              <a:t>維護</a:t>
            </a:r>
            <a:r>
              <a:rPr lang="zh-TW" altLang="zh-TW" sz="2400" dirty="0" smtClean="0"/>
              <a:t>「</a:t>
            </a:r>
            <a:r>
              <a:rPr lang="zh-TW" altLang="zh-TW" sz="2400" dirty="0" smtClean="0">
                <a:solidFill>
                  <a:srgbClr val="072FA1"/>
                </a:solidFill>
              </a:rPr>
              <a:t>網站應用程式弱點監測平台</a:t>
            </a:r>
            <a:r>
              <a:rPr lang="zh-TW" altLang="zh-TW" sz="2400" dirty="0" smtClean="0"/>
              <a:t>」手持式裝置版服務</a:t>
            </a:r>
          </a:p>
          <a:p>
            <a:pPr lvl="0"/>
            <a:r>
              <a:rPr lang="zh-TW" altLang="en-US" sz="2400" dirty="0" smtClean="0"/>
              <a:t>推廣</a:t>
            </a:r>
            <a:r>
              <a:rPr lang="zh-TW" altLang="zh-TW" sz="2400" dirty="0" smtClean="0"/>
              <a:t>「</a:t>
            </a:r>
            <a:r>
              <a:rPr lang="zh-TW" altLang="zh-TW" sz="2400" dirty="0" smtClean="0">
                <a:solidFill>
                  <a:srgbClr val="072FA1"/>
                </a:solidFill>
              </a:rPr>
              <a:t>防洩漏個資掃瞄平台</a:t>
            </a:r>
            <a:r>
              <a:rPr lang="zh-TW" altLang="zh-TW" sz="2400" dirty="0" smtClean="0"/>
              <a:t>」手持式裝置版服務</a:t>
            </a:r>
          </a:p>
          <a:p>
            <a:pPr lvl="0"/>
            <a:r>
              <a:rPr lang="zh-TW" altLang="en-US" sz="2400" dirty="0"/>
              <a:t>持續</a:t>
            </a:r>
            <a:r>
              <a:rPr lang="en-US" altLang="zh-TW" sz="2400" dirty="0">
                <a:solidFill>
                  <a:srgbClr val="FF0000"/>
                </a:solidFill>
              </a:rPr>
              <a:t>G</a:t>
            </a:r>
            <a:r>
              <a:rPr lang="en-US" altLang="zh-TW" sz="2400" dirty="0"/>
              <a:t>oogle </a:t>
            </a:r>
            <a:r>
              <a:rPr lang="en-US" altLang="zh-TW" sz="2400" dirty="0">
                <a:solidFill>
                  <a:srgbClr val="FF0000"/>
                </a:solidFill>
              </a:rPr>
              <a:t>G</a:t>
            </a:r>
            <a:r>
              <a:rPr lang="en-US" altLang="zh-TW" sz="2400" dirty="0"/>
              <a:t>lobal </a:t>
            </a:r>
            <a:r>
              <a:rPr lang="en-US" altLang="zh-TW" sz="2400" dirty="0">
                <a:solidFill>
                  <a:srgbClr val="FF0000"/>
                </a:solidFill>
              </a:rPr>
              <a:t>C</a:t>
            </a:r>
            <a:r>
              <a:rPr lang="en-US" altLang="zh-TW" sz="2400" dirty="0"/>
              <a:t>ache</a:t>
            </a:r>
            <a:r>
              <a:rPr lang="zh-TW" altLang="zh-TW" sz="2400" dirty="0"/>
              <a:t>服務</a:t>
            </a:r>
          </a:p>
          <a:p>
            <a:pPr lvl="0"/>
            <a:r>
              <a:rPr lang="zh-TW" altLang="en-US" sz="2400" dirty="0"/>
              <a:t>持續</a:t>
            </a:r>
            <a:r>
              <a:rPr lang="en-US" altLang="zh-TW" sz="2400" dirty="0"/>
              <a:t>CDN ( Cont-</a:t>
            </a:r>
            <a:r>
              <a:rPr lang="en-US" altLang="zh-TW" sz="2400" dirty="0" err="1"/>
              <a:t>ent</a:t>
            </a:r>
            <a:r>
              <a:rPr lang="en-US" altLang="zh-TW" sz="2400" dirty="0"/>
              <a:t> Delivery Network)</a:t>
            </a:r>
            <a:r>
              <a:rPr lang="zh-TW" altLang="zh-TW" sz="2400" dirty="0" smtClean="0"/>
              <a:t>服務</a:t>
            </a:r>
            <a:endParaRPr lang="en-US" altLang="zh-TW" sz="2400" dirty="0" smtClean="0"/>
          </a:p>
          <a:p>
            <a:pPr lvl="0"/>
            <a:r>
              <a:rPr lang="zh-TW" altLang="en-US" sz="2400" dirty="0" smtClean="0"/>
              <a:t>持續</a:t>
            </a:r>
            <a:r>
              <a:rPr lang="zh-TW" altLang="zh-TW" sz="2400" dirty="0" smtClean="0"/>
              <a:t>提供</a:t>
            </a:r>
            <a:r>
              <a:rPr lang="en-US" altLang="zh-TW" sz="2400" dirty="0" err="1" smtClean="0"/>
              <a:t>HiNet</a:t>
            </a:r>
            <a:r>
              <a:rPr lang="en-US" altLang="zh-TW" sz="2400" dirty="0" smtClean="0"/>
              <a:t> </a:t>
            </a:r>
            <a:r>
              <a:rPr lang="en-US" altLang="zh-TW" sz="2400" dirty="0" err="1" smtClean="0"/>
              <a:t>Dr.Speed</a:t>
            </a:r>
            <a:r>
              <a:rPr lang="zh-TW" altLang="zh-TW" sz="2400" dirty="0" smtClean="0">
                <a:solidFill>
                  <a:srgbClr val="072FA1"/>
                </a:solidFill>
              </a:rPr>
              <a:t>連線測速</a:t>
            </a:r>
            <a:r>
              <a:rPr lang="zh-TW" altLang="zh-TW" sz="2400" dirty="0" smtClean="0"/>
              <a:t>服務</a:t>
            </a:r>
          </a:p>
          <a:p>
            <a:pPr lvl="0"/>
            <a:r>
              <a:rPr lang="zh-TW" altLang="en-US" sz="2400" dirty="0" smtClean="0"/>
              <a:t>持續提供台中區網</a:t>
            </a:r>
            <a:r>
              <a:rPr lang="zh-TW" altLang="zh-TW" sz="2400" dirty="0" smtClean="0">
                <a:solidFill>
                  <a:srgbClr val="072FA1"/>
                </a:solidFill>
              </a:rPr>
              <a:t>短網址轉換</a:t>
            </a:r>
            <a:r>
              <a:rPr lang="zh-TW" altLang="zh-TW" sz="2400" dirty="0" smtClean="0"/>
              <a:t>服務</a:t>
            </a:r>
          </a:p>
          <a:p>
            <a:pPr lvl="0"/>
            <a:r>
              <a:rPr lang="zh-TW" altLang="en-US" sz="2400" dirty="0" smtClean="0"/>
              <a:t>持續進行</a:t>
            </a:r>
            <a:r>
              <a:rPr lang="zh-TW" altLang="zh-TW" sz="2400" dirty="0" smtClean="0">
                <a:solidFill>
                  <a:srgbClr val="072FA1"/>
                </a:solidFill>
              </a:rPr>
              <a:t>偏遠地區數位落差</a:t>
            </a:r>
            <a:r>
              <a:rPr lang="zh-TW" altLang="zh-TW" sz="2400" dirty="0" smtClean="0"/>
              <a:t>服務</a:t>
            </a:r>
            <a:endParaRPr lang="en-US" altLang="zh-TW" sz="2400" dirty="0" smtClean="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2195736" y="5301208"/>
            <a:ext cx="3800475" cy="142557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65000"/>
                  </a:schemeClr>
                </a:solidFill>
                <a:latin typeface="+mn-lt"/>
                <a:ea typeface="標楷體" pitchFamily="65" charset="-120"/>
                <a:cs typeface="Tahoma" pitchFamily="34" charset="0"/>
              </a:rPr>
              <a:t>-9</a:t>
            </a:r>
            <a:endParaRPr sz="3600" dirty="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dirty="0" smtClean="0">
                <a:solidFill>
                  <a:schemeClr val="bg1">
                    <a:lumMod val="65000"/>
                  </a:schemeClr>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dirty="0" smtClean="0">
                <a:solidFill>
                  <a:schemeClr val="bg1">
                    <a:lumMod val="65000"/>
                  </a:schemeClr>
                </a:solidFill>
              </a:rPr>
              <a:t>推動</a:t>
            </a:r>
            <a:r>
              <a:rPr lang="zh-TW" altLang="en-US" dirty="0">
                <a:solidFill>
                  <a:schemeClr val="bg1">
                    <a:lumMod val="65000"/>
                  </a:schemeClr>
                </a:solidFill>
              </a:rPr>
              <a:t>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sz="3200" dirty="0">
                <a:solidFill>
                  <a:srgbClr val="FF0000"/>
                </a:solidFill>
              </a:rPr>
              <a:t>綜合建議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33375"/>
            <a:ext cx="6913562" cy="1008063"/>
          </a:xfrm>
        </p:spPr>
        <p:txBody>
          <a:bodyPr>
            <a:normAutofit fontScale="90000"/>
          </a:bodyPr>
          <a:lstStyle/>
          <a:p>
            <a:pPr fontAlgn="auto">
              <a:spcAft>
                <a:spcPts val="0"/>
              </a:spcAft>
              <a:defRPr/>
            </a:pPr>
            <a:r>
              <a:rPr altLang="zh-TW" sz="3300" smtClean="0"/>
              <a:t>台中區域網路中心基本資料及人力狀況</a:t>
            </a:r>
            <a:r>
              <a:rPr altLang="zh-TW" smtClean="0"/>
              <a:t/>
            </a:r>
            <a:br>
              <a:rPr altLang="zh-TW" smtClean="0"/>
            </a:br>
            <a:r>
              <a:rPr altLang="zh-TW" smtClean="0">
                <a:solidFill>
                  <a:srgbClr val="FF0000"/>
                </a:solidFill>
              </a:rPr>
              <a:t>連線佈建情形</a:t>
            </a:r>
            <a:r>
              <a:rPr smtClean="0">
                <a:solidFill>
                  <a:srgbClr val="FF0000"/>
                </a:solidFill>
              </a:rPr>
              <a:t> </a:t>
            </a:r>
            <a:r>
              <a:rPr lang="en-US" altLang="zh-TW" smtClean="0">
                <a:solidFill>
                  <a:srgbClr val="FF0000"/>
                </a:solidFill>
              </a:rPr>
              <a:t>--</a:t>
            </a:r>
            <a:r>
              <a:rPr smtClean="0">
                <a:solidFill>
                  <a:srgbClr val="FF0000"/>
                </a:solidFill>
              </a:rPr>
              <a:t> </a:t>
            </a:r>
            <a:r>
              <a:rPr altLang="zh-TW" smtClean="0">
                <a:solidFill>
                  <a:srgbClr val="072FA1"/>
                </a:solidFill>
              </a:rPr>
              <a:t>連線單位統計</a:t>
            </a:r>
            <a:endParaRPr>
              <a:solidFill>
                <a:srgbClr val="072FA1"/>
              </a:solidFill>
            </a:endParaRPr>
          </a:p>
        </p:txBody>
      </p:sp>
      <p:graphicFrame>
        <p:nvGraphicFramePr>
          <p:cNvPr id="7" name="內容版面配置區 6"/>
          <p:cNvGraphicFramePr>
            <a:graphicFrameLocks noGrp="1"/>
          </p:cNvGraphicFramePr>
          <p:nvPr>
            <p:ph sz="half" idx="1"/>
          </p:nvPr>
        </p:nvGraphicFramePr>
        <p:xfrm>
          <a:off x="395288" y="1341438"/>
          <a:ext cx="8458200" cy="4916486"/>
        </p:xfrm>
        <a:graphic>
          <a:graphicData uri="http://schemas.openxmlformats.org/drawingml/2006/table">
            <a:tbl>
              <a:tblPr firstRow="1" bandRow="1">
                <a:tableStyleId>{21E4AEA4-8DFA-4A89-87EB-49C32662AFE0}</a:tableStyleId>
              </a:tblPr>
              <a:tblGrid>
                <a:gridCol w="3609950"/>
                <a:gridCol w="704242"/>
                <a:gridCol w="630664"/>
                <a:gridCol w="1261328"/>
                <a:gridCol w="1135195"/>
                <a:gridCol w="1116821"/>
              </a:tblGrid>
              <a:tr h="389139">
                <a:tc>
                  <a:txBody>
                    <a:bodyPr/>
                    <a:lstStyle/>
                    <a:p>
                      <a:pPr algn="ctr" rtl="0"/>
                      <a:r>
                        <a:rPr lang="zh-TW" sz="1800" dirty="0">
                          <a:latin typeface="+mj-ea"/>
                          <a:ea typeface="+mj-ea"/>
                        </a:rPr>
                        <a:t>項目(校數)</a:t>
                      </a:r>
                    </a:p>
                  </a:txBody>
                  <a:tcPr marL="0" marR="0" marT="0" marB="0" anchor="ctr"/>
                </a:tc>
                <a:tc gridSpan="2">
                  <a:txBody>
                    <a:bodyPr/>
                    <a:lstStyle/>
                    <a:p>
                      <a:pPr algn="ctr" rtl="0"/>
                      <a:r>
                        <a:rPr lang="zh-TW" sz="1800" dirty="0">
                          <a:latin typeface="+mj-ea"/>
                          <a:ea typeface="+mj-ea"/>
                        </a:rPr>
                        <a:t>大專　</a:t>
                      </a:r>
                    </a:p>
                  </a:txBody>
                  <a:tcPr marL="0" marR="0" marT="0" marB="0" anchor="ctr"/>
                </a:tc>
                <a:tc hMerge="1">
                  <a:txBody>
                    <a:bodyPr/>
                    <a:lstStyle/>
                    <a:p>
                      <a:endParaRPr lang="zh-TW" altLang="en-US"/>
                    </a:p>
                  </a:txBody>
                  <a:tcPr/>
                </a:tc>
                <a:tc>
                  <a:txBody>
                    <a:bodyPr/>
                    <a:lstStyle/>
                    <a:p>
                      <a:pPr algn="ctr" rtl="0"/>
                      <a:r>
                        <a:rPr lang="zh-TW" sz="1800" dirty="0">
                          <a:latin typeface="+mj-ea"/>
                          <a:ea typeface="+mj-ea"/>
                        </a:rPr>
                        <a:t>高中職</a:t>
                      </a:r>
                    </a:p>
                  </a:txBody>
                  <a:tcPr marL="0" marR="0" marT="0" marB="0" anchor="ctr"/>
                </a:tc>
                <a:tc>
                  <a:txBody>
                    <a:bodyPr/>
                    <a:lstStyle/>
                    <a:p>
                      <a:pPr algn="ctr" rtl="0"/>
                      <a:r>
                        <a:rPr lang="zh-TW" altLang="en-US" sz="1800" dirty="0" smtClean="0">
                          <a:latin typeface="+mj-ea"/>
                          <a:ea typeface="+mj-ea"/>
                        </a:rPr>
                        <a:t>其他</a:t>
                      </a:r>
                      <a:r>
                        <a:rPr lang="zh-TW" sz="1800" dirty="0">
                          <a:latin typeface="+mj-ea"/>
                          <a:ea typeface="+mj-ea"/>
                        </a:rPr>
                        <a:t>　</a:t>
                      </a:r>
                    </a:p>
                  </a:txBody>
                  <a:tcPr marL="0" marR="0" marT="0" marB="0" anchor="ctr"/>
                </a:tc>
                <a:tc>
                  <a:txBody>
                    <a:bodyPr/>
                    <a:lstStyle/>
                    <a:p>
                      <a:pPr algn="ctr" rtl="0"/>
                      <a:r>
                        <a:rPr lang="zh-TW" altLang="en-US" sz="1800" dirty="0" smtClean="0">
                          <a:latin typeface="+mj-ea"/>
                          <a:ea typeface="+mj-ea"/>
                        </a:rPr>
                        <a:t>總計</a:t>
                      </a:r>
                      <a:endParaRPr lang="zh-TW" sz="1800" dirty="0">
                        <a:latin typeface="+mj-ea"/>
                        <a:ea typeface="+mj-ea"/>
                      </a:endParaRPr>
                    </a:p>
                  </a:txBody>
                  <a:tcPr marL="0" marR="0" marT="0" marB="0" anchor="ctr"/>
                </a:tc>
              </a:tr>
              <a:tr h="389139">
                <a:tc>
                  <a:txBody>
                    <a:bodyPr/>
                    <a:lstStyle/>
                    <a:p>
                      <a:pPr rtl="0"/>
                      <a:r>
                        <a:rPr lang="zh-TW" altLang="en-US" sz="1800" dirty="0" smtClean="0">
                          <a:latin typeface="+mj-ea"/>
                          <a:ea typeface="+mj-ea"/>
                        </a:rPr>
                        <a:t>  </a:t>
                      </a:r>
                      <a:r>
                        <a:rPr lang="en-US" sz="1800" dirty="0" smtClean="0">
                          <a:latin typeface="+mj-ea"/>
                          <a:ea typeface="+mj-ea"/>
                        </a:rPr>
                        <a:t>1</a:t>
                      </a:r>
                      <a:r>
                        <a:rPr lang="en-US" sz="1800" dirty="0">
                          <a:latin typeface="+mj-ea"/>
                          <a:ea typeface="+mj-ea"/>
                        </a:rPr>
                        <a:t>.區網中心連線學校數:</a:t>
                      </a:r>
                      <a:endParaRPr lang="zh-TW" sz="1800" dirty="0">
                        <a:latin typeface="+mj-ea"/>
                        <a:ea typeface="+mj-ea"/>
                      </a:endParaRPr>
                    </a:p>
                  </a:txBody>
                  <a:tcPr marL="0" marR="0" marT="0" marB="0" anchor="ctr"/>
                </a:tc>
                <a:tc gridSpan="2">
                  <a:txBody>
                    <a:bodyPr/>
                    <a:lstStyle/>
                    <a:p>
                      <a:pPr algn="ctr" rtl="0"/>
                      <a:r>
                        <a:rPr lang="en-US" sz="1800" b="1" i="0" dirty="0" smtClean="0">
                          <a:latin typeface="Arial" pitchFamily="34" charset="0"/>
                          <a:ea typeface="+mj-ea"/>
                          <a:cs typeface="Arial" pitchFamily="34" charset="0"/>
                        </a:rPr>
                        <a:t>2</a:t>
                      </a:r>
                      <a:r>
                        <a:rPr lang="en-US" altLang="zh-TW" sz="1800" b="1" i="0" dirty="0" smtClean="0">
                          <a:latin typeface="Arial" pitchFamily="34" charset="0"/>
                          <a:ea typeface="+mj-ea"/>
                          <a:cs typeface="Arial" pitchFamily="34" charset="0"/>
                        </a:rPr>
                        <a:t>3</a:t>
                      </a:r>
                      <a:r>
                        <a:rPr lang="zh-TW" sz="1800" b="1" i="0" dirty="0">
                          <a:latin typeface="Arial" pitchFamily="34" charset="0"/>
                          <a:ea typeface="+mj-ea"/>
                          <a:cs typeface="Arial" pitchFamily="34" charset="0"/>
                        </a:rPr>
                        <a:t>　</a:t>
                      </a:r>
                    </a:p>
                  </a:txBody>
                  <a:tcPr marL="0" marR="0" marT="0" marB="0" anchor="ctr"/>
                </a:tc>
                <a:tc hMerge="1">
                  <a:txBody>
                    <a:bodyPr/>
                    <a:lstStyle/>
                    <a:p>
                      <a:endParaRPr lang="zh-TW" altLang="en-US"/>
                    </a:p>
                  </a:txBody>
                  <a:tcPr/>
                </a:tc>
                <a:tc>
                  <a:txBody>
                    <a:bodyPr/>
                    <a:lstStyle/>
                    <a:p>
                      <a:pPr algn="ctr" rtl="0"/>
                      <a:r>
                        <a:rPr lang="en-US" sz="1800" b="1" i="0" kern="1200" dirty="0" smtClean="0">
                          <a:solidFill>
                            <a:schemeClr val="dk1"/>
                          </a:solidFill>
                          <a:latin typeface="Arial" pitchFamily="34" charset="0"/>
                          <a:ea typeface="+mj-ea"/>
                          <a:cs typeface="Arial" pitchFamily="34" charset="0"/>
                        </a:rPr>
                        <a:t>2</a:t>
                      </a:r>
                      <a:r>
                        <a:rPr lang="en-US" altLang="zh-TW" sz="1800" b="1" i="0" kern="1200" dirty="0" smtClean="0">
                          <a:solidFill>
                            <a:schemeClr val="dk1"/>
                          </a:solidFill>
                          <a:latin typeface="Arial" pitchFamily="34" charset="0"/>
                          <a:ea typeface="+mj-ea"/>
                          <a:cs typeface="Arial" pitchFamily="34" charset="0"/>
                        </a:rPr>
                        <a:t>3</a:t>
                      </a:r>
                      <a:r>
                        <a:rPr lang="zh-TW" sz="1800" b="1" i="0" dirty="0">
                          <a:latin typeface="Arial" pitchFamily="34" charset="0"/>
                          <a:ea typeface="+mj-ea"/>
                          <a:cs typeface="Arial" pitchFamily="34" charset="0"/>
                        </a:rPr>
                        <a:t>　</a:t>
                      </a:r>
                    </a:p>
                  </a:txBody>
                  <a:tcPr marL="0" marR="0" marT="0" marB="0" anchor="ctr"/>
                </a:tc>
                <a:tc>
                  <a:txBody>
                    <a:bodyPr/>
                    <a:lstStyle/>
                    <a:p>
                      <a:pPr algn="ctr" rtl="0"/>
                      <a:r>
                        <a:rPr lang="en-US" altLang="zh-TW" sz="1800" b="1" i="0" dirty="0" smtClean="0">
                          <a:latin typeface="Arial" pitchFamily="34" charset="0"/>
                          <a:ea typeface="+mj-ea"/>
                          <a:cs typeface="Arial" pitchFamily="34" charset="0"/>
                        </a:rPr>
                        <a:t>1</a:t>
                      </a:r>
                      <a:r>
                        <a:rPr lang="zh-TW" sz="1800" b="1" i="0" dirty="0">
                          <a:latin typeface="Arial" pitchFamily="34" charset="0"/>
                          <a:ea typeface="+mj-ea"/>
                          <a:cs typeface="Arial" pitchFamily="34" charset="0"/>
                        </a:rPr>
                        <a:t>　</a:t>
                      </a:r>
                    </a:p>
                  </a:txBody>
                  <a:tcPr marL="0" marR="0" marT="0" marB="0" anchor="ctr"/>
                </a:tc>
                <a:tc>
                  <a:txBody>
                    <a:bodyPr/>
                    <a:lstStyle/>
                    <a:p>
                      <a:pPr algn="ctr" rtl="0"/>
                      <a:r>
                        <a:rPr lang="en-US" altLang="zh-TW" sz="1800" b="1" i="0" dirty="0" smtClean="0">
                          <a:latin typeface="Arial" pitchFamily="34" charset="0"/>
                          <a:ea typeface="+mj-ea"/>
                          <a:cs typeface="Arial" pitchFamily="34" charset="0"/>
                        </a:rPr>
                        <a:t>47</a:t>
                      </a:r>
                      <a:endParaRPr lang="zh-TW" sz="1800" b="1" i="0" dirty="0">
                        <a:latin typeface="Arial" pitchFamily="34" charset="0"/>
                        <a:ea typeface="+mj-ea"/>
                        <a:cs typeface="Arial" pitchFamily="34" charset="0"/>
                      </a:endParaRPr>
                    </a:p>
                  </a:txBody>
                  <a:tcPr marL="0" marR="0" marT="0" marB="0" anchor="ctr"/>
                </a:tc>
              </a:tr>
              <a:tr h="389139">
                <a:tc>
                  <a:txBody>
                    <a:bodyPr/>
                    <a:lstStyle/>
                    <a:p>
                      <a:pPr rtl="0"/>
                      <a:r>
                        <a:rPr lang="zh-TW" altLang="en-US" sz="1800" dirty="0" smtClean="0">
                          <a:latin typeface="+mj-ea"/>
                          <a:ea typeface="+mj-ea"/>
                        </a:rPr>
                        <a:t>  </a:t>
                      </a:r>
                      <a:r>
                        <a:rPr lang="en-US" sz="1800" dirty="0" smtClean="0">
                          <a:latin typeface="+mj-ea"/>
                          <a:ea typeface="+mj-ea"/>
                        </a:rPr>
                        <a:t>2</a:t>
                      </a:r>
                      <a:r>
                        <a:rPr lang="en-US" sz="1800" dirty="0">
                          <a:latin typeface="+mj-ea"/>
                          <a:ea typeface="+mj-ea"/>
                        </a:rPr>
                        <a:t>.連線方式：</a:t>
                      </a:r>
                      <a:endParaRPr lang="zh-TW" sz="1800" dirty="0">
                        <a:latin typeface="+mj-ea"/>
                        <a:ea typeface="+mj-ea"/>
                      </a:endParaRPr>
                    </a:p>
                  </a:txBody>
                  <a:tcPr marL="0" marR="0" marT="0" marB="0" anchor="ctr"/>
                </a:tc>
                <a:tc gridSpan="2">
                  <a:txBody>
                    <a:bodyPr/>
                    <a:lstStyle/>
                    <a:p>
                      <a:pPr algn="ctr" rtl="0"/>
                      <a:r>
                        <a:rPr lang="zh-TW" sz="1800" b="1" i="0" dirty="0">
                          <a:latin typeface="+mj-ea"/>
                          <a:ea typeface="+mj-ea"/>
                          <a:cs typeface="Arial" pitchFamily="34" charset="0"/>
                        </a:rPr>
                        <a:t>　</a:t>
                      </a:r>
                    </a:p>
                  </a:txBody>
                  <a:tcPr marL="0" marR="0" marT="0" marB="0" anchor="ctr"/>
                </a:tc>
                <a:tc hMerge="1">
                  <a:txBody>
                    <a:bodyPr/>
                    <a:lstStyle/>
                    <a:p>
                      <a:endParaRPr lang="zh-TW" altLang="en-US"/>
                    </a:p>
                  </a:txBody>
                  <a:tcPr/>
                </a:tc>
                <a:tc>
                  <a:txBody>
                    <a:bodyPr/>
                    <a:lstStyle/>
                    <a:p>
                      <a:pPr algn="ctr" rtl="0"/>
                      <a:r>
                        <a:rPr lang="zh-TW" sz="1800" b="1" i="0" dirty="0">
                          <a:latin typeface="+mj-ea"/>
                          <a:ea typeface="+mj-ea"/>
                          <a:cs typeface="Arial" pitchFamily="34" charset="0"/>
                        </a:rPr>
                        <a:t>　</a:t>
                      </a:r>
                    </a:p>
                  </a:txBody>
                  <a:tcPr marL="0" marR="0" marT="0" marB="0" anchor="ctr"/>
                </a:tc>
                <a:tc>
                  <a:txBody>
                    <a:bodyPr/>
                    <a:lstStyle/>
                    <a:p>
                      <a:pPr algn="ctr" rtl="0"/>
                      <a:r>
                        <a:rPr lang="zh-TW" sz="1800" b="1" i="0" dirty="0">
                          <a:latin typeface="+mj-ea"/>
                          <a:ea typeface="+mj-ea"/>
                          <a:cs typeface="Arial" pitchFamily="34" charset="0"/>
                        </a:rPr>
                        <a:t>　</a:t>
                      </a:r>
                    </a:p>
                  </a:txBody>
                  <a:tcPr marL="0" marR="0" marT="0" marB="0" anchor="ctr"/>
                </a:tc>
                <a:tc>
                  <a:txBody>
                    <a:bodyPr/>
                    <a:lstStyle/>
                    <a:p>
                      <a:pPr rtl="0"/>
                      <a:r>
                        <a:rPr lang="zh-TW" sz="1800" b="1" i="0" dirty="0">
                          <a:latin typeface="+mj-ea"/>
                          <a:ea typeface="+mj-ea"/>
                          <a:cs typeface="Arial" pitchFamily="34" charset="0"/>
                        </a:rPr>
                        <a:t> </a:t>
                      </a:r>
                    </a:p>
                  </a:txBody>
                  <a:tcPr marL="0" marR="0" marT="0" marB="0" anchor="ctr"/>
                </a:tc>
              </a:tr>
              <a:tr h="389139">
                <a:tc>
                  <a:txBody>
                    <a:bodyPr/>
                    <a:lstStyle/>
                    <a:p>
                      <a:pPr rtl="0"/>
                      <a:r>
                        <a:rPr lang="zh-TW" sz="1800" dirty="0" smtClean="0">
                          <a:latin typeface="+mj-ea"/>
                          <a:ea typeface="+mj-ea"/>
                        </a:rPr>
                        <a:t>  </a:t>
                      </a:r>
                      <a:r>
                        <a:rPr lang="zh-TW" altLang="en-US" sz="1800" dirty="0" smtClean="0">
                          <a:latin typeface="+mj-ea"/>
                          <a:ea typeface="+mj-ea"/>
                        </a:rPr>
                        <a:t>  </a:t>
                      </a:r>
                      <a:r>
                        <a:rPr lang="zh-TW" sz="1800" dirty="0" smtClean="0">
                          <a:latin typeface="+mj-ea"/>
                          <a:ea typeface="+mj-ea"/>
                        </a:rPr>
                        <a:t>  </a:t>
                      </a:r>
                      <a:r>
                        <a:rPr lang="zh-TW" altLang="en-US" sz="1800" dirty="0" smtClean="0">
                          <a:latin typeface="+mj-ea"/>
                          <a:ea typeface="+mj-ea"/>
                        </a:rPr>
                        <a:t>    </a:t>
                      </a:r>
                      <a:r>
                        <a:rPr lang="zh-TW" sz="1800" dirty="0" smtClean="0">
                          <a:latin typeface="+mj-ea"/>
                          <a:ea typeface="+mj-ea"/>
                        </a:rPr>
                        <a:t> </a:t>
                      </a:r>
                      <a:r>
                        <a:rPr lang="en-US" altLang="zh-TW" sz="1800" dirty="0" smtClean="0">
                          <a:latin typeface="+mj-ea"/>
                          <a:ea typeface="+mj-ea"/>
                        </a:rPr>
                        <a:t>2G</a:t>
                      </a:r>
                      <a:r>
                        <a:rPr lang="en-US" altLang="zh-TW" sz="1800" kern="1200" dirty="0" smtClean="0">
                          <a:solidFill>
                            <a:schemeClr val="dk1"/>
                          </a:solidFill>
                          <a:latin typeface="+mj-ea"/>
                          <a:ea typeface="+mn-ea"/>
                          <a:cs typeface="+mn-cs"/>
                        </a:rPr>
                        <a:t>專線 (校)</a:t>
                      </a:r>
                      <a:endParaRPr lang="zh-TW" sz="1800" dirty="0">
                        <a:latin typeface="+mj-ea"/>
                        <a:ea typeface="+mj-ea"/>
                      </a:endParaRPr>
                    </a:p>
                  </a:txBody>
                  <a:tcPr marL="0" marR="0" marT="0" marB="0" anchor="ctr"/>
                </a:tc>
                <a:tc gridSpan="2">
                  <a:txBody>
                    <a:bodyPr/>
                    <a:lstStyle/>
                    <a:p>
                      <a:pPr algn="ctr" rtl="0"/>
                      <a:r>
                        <a:rPr lang="zh-TW" sz="1800" b="1" i="0" dirty="0">
                          <a:latin typeface="Arial" pitchFamily="34" charset="0"/>
                          <a:ea typeface="+mj-ea"/>
                          <a:cs typeface="Arial" pitchFamily="34" charset="0"/>
                        </a:rPr>
                        <a:t> </a:t>
                      </a:r>
                      <a:r>
                        <a:rPr lang="en-US" altLang="zh-TW" sz="1800" b="1" i="0" dirty="0" smtClean="0">
                          <a:latin typeface="Arial" pitchFamily="34" charset="0"/>
                          <a:ea typeface="+mj-ea"/>
                          <a:cs typeface="Arial" pitchFamily="34" charset="0"/>
                        </a:rPr>
                        <a:t>2</a:t>
                      </a:r>
                      <a:endParaRPr lang="zh-TW" sz="1800" b="1" i="0" dirty="0">
                        <a:latin typeface="Arial" pitchFamily="34" charset="0"/>
                        <a:ea typeface="+mj-ea"/>
                        <a:cs typeface="Arial" pitchFamily="34" charset="0"/>
                      </a:endParaRPr>
                    </a:p>
                  </a:txBody>
                  <a:tcPr marL="0" marR="0" marT="0" marB="0" anchor="ctr"/>
                </a:tc>
                <a:tc hMerge="1">
                  <a:txBody>
                    <a:bodyPr/>
                    <a:lstStyle/>
                    <a:p>
                      <a:endParaRPr lang="zh-TW" altLang="en-US"/>
                    </a:p>
                  </a:txBody>
                  <a:tcPr/>
                </a:tc>
                <a:tc>
                  <a:txBody>
                    <a:bodyPr/>
                    <a:lstStyle/>
                    <a:p>
                      <a:pPr algn="ctr" rtl="0"/>
                      <a:r>
                        <a:rPr lang="zh-TW" sz="1800" b="1" i="0" dirty="0">
                          <a:latin typeface="Arial" pitchFamily="34" charset="0"/>
                          <a:ea typeface="+mj-ea"/>
                          <a:cs typeface="Arial" pitchFamily="34" charset="0"/>
                        </a:rPr>
                        <a:t> </a:t>
                      </a:r>
                      <a:r>
                        <a:rPr lang="en-US" altLang="zh-TW" sz="1800" b="1" i="0" dirty="0" smtClean="0">
                          <a:latin typeface="Arial" pitchFamily="34" charset="0"/>
                          <a:ea typeface="+mj-ea"/>
                          <a:cs typeface="Arial" pitchFamily="34" charset="0"/>
                        </a:rPr>
                        <a:t>0</a:t>
                      </a:r>
                      <a:endParaRPr lang="zh-TW" sz="1800" b="1" i="0" dirty="0">
                        <a:latin typeface="Arial" pitchFamily="34" charset="0"/>
                        <a:ea typeface="+mj-ea"/>
                        <a:cs typeface="Arial" pitchFamily="34" charset="0"/>
                      </a:endParaRPr>
                    </a:p>
                  </a:txBody>
                  <a:tcPr marL="0" marR="0" marT="0" marB="0" anchor="ctr"/>
                </a:tc>
                <a:tc>
                  <a:txBody>
                    <a:bodyPr/>
                    <a:lstStyle/>
                    <a:p>
                      <a:pPr algn="ctr" rtl="0"/>
                      <a:r>
                        <a:rPr lang="zh-TW" sz="1800" b="1" i="0" dirty="0">
                          <a:latin typeface="Arial" pitchFamily="34" charset="0"/>
                          <a:ea typeface="+mj-ea"/>
                          <a:cs typeface="Arial" pitchFamily="34" charset="0"/>
                        </a:rPr>
                        <a:t> </a:t>
                      </a:r>
                      <a:r>
                        <a:rPr lang="en-US" altLang="zh-TW" sz="1800" b="1" i="0" dirty="0" smtClean="0">
                          <a:latin typeface="Arial" pitchFamily="34" charset="0"/>
                          <a:ea typeface="+mj-ea"/>
                          <a:cs typeface="Arial" pitchFamily="34" charset="0"/>
                        </a:rPr>
                        <a:t>0</a:t>
                      </a:r>
                      <a:endParaRPr lang="zh-TW" sz="1800" b="1" i="0" dirty="0">
                        <a:latin typeface="Arial" pitchFamily="34" charset="0"/>
                        <a:ea typeface="+mj-ea"/>
                        <a:cs typeface="Arial" pitchFamily="34" charset="0"/>
                      </a:endParaRPr>
                    </a:p>
                  </a:txBody>
                  <a:tcPr marL="0" marR="0" marT="0" marB="0" anchor="ctr"/>
                </a:tc>
                <a:tc>
                  <a:txBody>
                    <a:bodyPr/>
                    <a:lstStyle/>
                    <a:p>
                      <a:pPr algn="ctr" rtl="0"/>
                      <a:r>
                        <a:rPr lang="zh-TW" sz="1800" b="1" i="0" dirty="0">
                          <a:latin typeface="Arial" pitchFamily="34" charset="0"/>
                          <a:ea typeface="+mj-ea"/>
                          <a:cs typeface="Arial" pitchFamily="34" charset="0"/>
                        </a:rPr>
                        <a:t> </a:t>
                      </a:r>
                      <a:r>
                        <a:rPr lang="en-US" altLang="zh-TW" sz="1800" b="1" i="0" dirty="0" smtClean="0">
                          <a:latin typeface="Arial" pitchFamily="34" charset="0"/>
                          <a:ea typeface="+mj-ea"/>
                          <a:cs typeface="Arial" pitchFamily="34" charset="0"/>
                        </a:rPr>
                        <a:t>2</a:t>
                      </a:r>
                      <a:endParaRPr lang="zh-TW" sz="1800" b="1" i="0" dirty="0">
                        <a:latin typeface="Arial" pitchFamily="34" charset="0"/>
                        <a:ea typeface="+mj-ea"/>
                        <a:cs typeface="Arial" pitchFamily="34" charset="0"/>
                      </a:endParaRPr>
                    </a:p>
                  </a:txBody>
                  <a:tcPr marL="0" marR="0" marT="0" marB="0" anchor="ctr"/>
                </a:tc>
              </a:tr>
              <a:tr h="389139">
                <a:tc>
                  <a:txBody>
                    <a:bodyPr/>
                    <a:lstStyle/>
                    <a:p>
                      <a:pPr rtl="0"/>
                      <a:r>
                        <a:rPr lang="en-US" sz="1800" dirty="0">
                          <a:latin typeface="+mj-ea"/>
                          <a:ea typeface="+mj-ea"/>
                        </a:rPr>
                        <a:t>    </a:t>
                      </a:r>
                      <a:r>
                        <a:rPr lang="zh-TW" altLang="en-US" sz="1800" dirty="0" smtClean="0">
                          <a:latin typeface="+mj-ea"/>
                          <a:ea typeface="+mj-ea"/>
                        </a:rPr>
                        <a:t>  </a:t>
                      </a:r>
                      <a:r>
                        <a:rPr lang="en-US" sz="1800" dirty="0" smtClean="0">
                          <a:latin typeface="+mj-ea"/>
                          <a:ea typeface="+mj-ea"/>
                        </a:rPr>
                        <a:t> </a:t>
                      </a:r>
                      <a:r>
                        <a:rPr lang="zh-TW" altLang="en-US" sz="1800" dirty="0" smtClean="0">
                          <a:latin typeface="+mj-ea"/>
                          <a:ea typeface="+mj-ea"/>
                        </a:rPr>
                        <a:t>    </a:t>
                      </a:r>
                      <a:r>
                        <a:rPr lang="en-US" sz="1800" dirty="0" smtClean="0">
                          <a:latin typeface="+mj-ea"/>
                          <a:ea typeface="+mj-ea"/>
                        </a:rPr>
                        <a:t>1G</a:t>
                      </a:r>
                      <a:r>
                        <a:rPr lang="en-US" sz="1800" dirty="0">
                          <a:latin typeface="+mj-ea"/>
                          <a:ea typeface="+mj-ea"/>
                        </a:rPr>
                        <a:t>專線 (校)    </a:t>
                      </a:r>
                      <a:endParaRPr lang="zh-TW" sz="1800" dirty="0">
                        <a:latin typeface="+mj-ea"/>
                        <a:ea typeface="+mj-ea"/>
                      </a:endParaRPr>
                    </a:p>
                  </a:txBody>
                  <a:tcPr marL="0" marR="0" marT="0" marB="0" anchor="ctr"/>
                </a:tc>
                <a:tc gridSpan="2">
                  <a:txBody>
                    <a:bodyPr/>
                    <a:lstStyle/>
                    <a:p>
                      <a:pPr algn="ctr" rtl="0"/>
                      <a:r>
                        <a:rPr lang="en-US" sz="1800" b="1" i="0" dirty="0" smtClean="0">
                          <a:latin typeface="Arial" pitchFamily="34" charset="0"/>
                          <a:ea typeface="+mj-ea"/>
                          <a:cs typeface="Arial" pitchFamily="34" charset="0"/>
                        </a:rPr>
                        <a:t>1</a:t>
                      </a:r>
                      <a:r>
                        <a:rPr lang="en-US" altLang="zh-TW" sz="1800" b="1" i="0" dirty="0" smtClean="0">
                          <a:latin typeface="Arial" pitchFamily="34" charset="0"/>
                          <a:ea typeface="+mj-ea"/>
                          <a:cs typeface="Arial" pitchFamily="34" charset="0"/>
                        </a:rPr>
                        <a:t>7</a:t>
                      </a:r>
                      <a:r>
                        <a:rPr lang="zh-TW" sz="1800" b="1" i="0" dirty="0">
                          <a:latin typeface="Arial" pitchFamily="34" charset="0"/>
                          <a:ea typeface="+mj-ea"/>
                          <a:cs typeface="Arial" pitchFamily="34" charset="0"/>
                        </a:rPr>
                        <a:t>　</a:t>
                      </a:r>
                    </a:p>
                  </a:txBody>
                  <a:tcPr marL="0" marR="0" marT="0" marB="0" anchor="ctr"/>
                </a:tc>
                <a:tc hMerge="1">
                  <a:txBody>
                    <a:bodyPr/>
                    <a:lstStyle/>
                    <a:p>
                      <a:endParaRPr lang="zh-TW" altLang="en-US"/>
                    </a:p>
                  </a:txBody>
                  <a:tcPr/>
                </a:tc>
                <a:tc>
                  <a:txBody>
                    <a:bodyPr/>
                    <a:lstStyle/>
                    <a:p>
                      <a:pPr algn="ctr" rtl="0"/>
                      <a:r>
                        <a:rPr lang="en-US" sz="1800" b="1" i="0" dirty="0">
                          <a:latin typeface="Arial" pitchFamily="34" charset="0"/>
                          <a:ea typeface="+mj-ea"/>
                          <a:cs typeface="Arial" pitchFamily="34" charset="0"/>
                        </a:rPr>
                        <a:t>0</a:t>
                      </a:r>
                      <a:endParaRPr lang="zh-TW" sz="1800" b="1" i="0" dirty="0">
                        <a:latin typeface="Arial" pitchFamily="34" charset="0"/>
                        <a:ea typeface="+mj-ea"/>
                        <a:cs typeface="Arial" pitchFamily="34" charset="0"/>
                      </a:endParaRPr>
                    </a:p>
                  </a:txBody>
                  <a:tcPr marL="0" marR="0" marT="0" marB="0" anchor="ctr"/>
                </a:tc>
                <a:tc>
                  <a:txBody>
                    <a:bodyPr/>
                    <a:lstStyle/>
                    <a:p>
                      <a:pPr algn="ctr" rtl="0"/>
                      <a:r>
                        <a:rPr lang="en-US" sz="1800" b="1" i="0" dirty="0">
                          <a:latin typeface="Arial" pitchFamily="34" charset="0"/>
                          <a:ea typeface="+mj-ea"/>
                          <a:cs typeface="Arial" pitchFamily="34" charset="0"/>
                        </a:rPr>
                        <a:t>0</a:t>
                      </a:r>
                      <a:endParaRPr lang="zh-TW" sz="1800" b="1" i="0" dirty="0">
                        <a:latin typeface="Arial" pitchFamily="34" charset="0"/>
                        <a:ea typeface="+mj-ea"/>
                        <a:cs typeface="Arial" pitchFamily="34" charset="0"/>
                      </a:endParaRPr>
                    </a:p>
                  </a:txBody>
                  <a:tcPr marL="0" marR="0" marT="0" marB="0" anchor="ctr"/>
                </a:tc>
                <a:tc>
                  <a:txBody>
                    <a:bodyPr/>
                    <a:lstStyle/>
                    <a:p>
                      <a:pPr algn="ctr" rtl="0"/>
                      <a:r>
                        <a:rPr lang="en-US" sz="1800" b="1" i="0" dirty="0" smtClean="0">
                          <a:latin typeface="Arial" pitchFamily="34" charset="0"/>
                          <a:ea typeface="+mj-ea"/>
                          <a:cs typeface="Arial" pitchFamily="34" charset="0"/>
                        </a:rPr>
                        <a:t>1</a:t>
                      </a:r>
                      <a:r>
                        <a:rPr lang="en-US" altLang="zh-TW" sz="1800" b="1" i="0" dirty="0" smtClean="0">
                          <a:latin typeface="Arial" pitchFamily="34" charset="0"/>
                          <a:ea typeface="+mj-ea"/>
                          <a:cs typeface="Arial" pitchFamily="34" charset="0"/>
                        </a:rPr>
                        <a:t>7</a:t>
                      </a:r>
                      <a:endParaRPr lang="zh-TW" sz="1800" b="1" i="0" dirty="0">
                        <a:latin typeface="Arial" pitchFamily="34" charset="0"/>
                        <a:ea typeface="+mj-ea"/>
                        <a:cs typeface="Arial" pitchFamily="34" charset="0"/>
                      </a:endParaRPr>
                    </a:p>
                  </a:txBody>
                  <a:tcPr marL="0" marR="0" marT="0" marB="0" anchor="ctr"/>
                </a:tc>
              </a:tr>
              <a:tr h="389139">
                <a:tc>
                  <a:txBody>
                    <a:bodyPr/>
                    <a:lstStyle/>
                    <a:p>
                      <a:pPr rtl="0"/>
                      <a:r>
                        <a:rPr lang="en-US" sz="1800" dirty="0">
                          <a:latin typeface="+mj-ea"/>
                          <a:ea typeface="+mj-ea"/>
                        </a:rPr>
                        <a:t>     </a:t>
                      </a:r>
                      <a:r>
                        <a:rPr lang="zh-TW" altLang="en-US" sz="1800" dirty="0" smtClean="0">
                          <a:latin typeface="+mj-ea"/>
                          <a:ea typeface="+mj-ea"/>
                        </a:rPr>
                        <a:t>      </a:t>
                      </a:r>
                      <a:r>
                        <a:rPr lang="en-US" sz="1800" dirty="0" err="1" smtClean="0">
                          <a:latin typeface="+mj-ea"/>
                          <a:ea typeface="+mj-ea"/>
                        </a:rPr>
                        <a:t>光纖</a:t>
                      </a:r>
                      <a:r>
                        <a:rPr lang="en-US" sz="1800" dirty="0" smtClean="0">
                          <a:latin typeface="+mj-ea"/>
                          <a:ea typeface="+mj-ea"/>
                        </a:rPr>
                        <a:t> </a:t>
                      </a:r>
                      <a:r>
                        <a:rPr lang="en-US" sz="1800" dirty="0">
                          <a:latin typeface="+mj-ea"/>
                          <a:ea typeface="+mj-ea"/>
                        </a:rPr>
                        <a:t>10M-90M (校)                           </a:t>
                      </a:r>
                      <a:endParaRPr lang="zh-TW" sz="1800" dirty="0">
                        <a:latin typeface="+mj-ea"/>
                        <a:ea typeface="+mj-ea"/>
                      </a:endParaRPr>
                    </a:p>
                  </a:txBody>
                  <a:tcPr marL="0" marR="0" marT="0" marB="0" anchor="ctr"/>
                </a:tc>
                <a:tc gridSpan="2">
                  <a:txBody>
                    <a:bodyPr/>
                    <a:lstStyle/>
                    <a:p>
                      <a:pPr algn="ctr" rtl="0"/>
                      <a:r>
                        <a:rPr lang="en-US" sz="1800" b="1" i="0" dirty="0">
                          <a:latin typeface="Arial" pitchFamily="34" charset="0"/>
                          <a:ea typeface="+mj-ea"/>
                          <a:cs typeface="Arial" pitchFamily="34" charset="0"/>
                        </a:rPr>
                        <a:t>0</a:t>
                      </a:r>
                      <a:r>
                        <a:rPr lang="zh-TW" sz="1800" b="1" i="0" dirty="0">
                          <a:latin typeface="Arial" pitchFamily="34" charset="0"/>
                          <a:ea typeface="+mj-ea"/>
                          <a:cs typeface="Arial" pitchFamily="34" charset="0"/>
                        </a:rPr>
                        <a:t>　</a:t>
                      </a:r>
                    </a:p>
                  </a:txBody>
                  <a:tcPr marL="0" marR="0" marT="0" marB="0" anchor="ctr"/>
                </a:tc>
                <a:tc hMerge="1">
                  <a:txBody>
                    <a:bodyPr/>
                    <a:lstStyle/>
                    <a:p>
                      <a:endParaRPr lang="zh-TW" altLang="en-US"/>
                    </a:p>
                  </a:txBody>
                  <a:tcPr/>
                </a:tc>
                <a:tc>
                  <a:txBody>
                    <a:bodyPr/>
                    <a:lstStyle/>
                    <a:p>
                      <a:pPr algn="ctr" rtl="0"/>
                      <a:r>
                        <a:rPr lang="en-US" altLang="zh-TW" sz="1800" b="1" i="0" dirty="0" smtClean="0">
                          <a:latin typeface="Arial" pitchFamily="34" charset="0"/>
                          <a:ea typeface="+mj-ea"/>
                          <a:cs typeface="Arial" pitchFamily="34" charset="0"/>
                        </a:rPr>
                        <a:t>8</a:t>
                      </a:r>
                      <a:r>
                        <a:rPr lang="zh-TW" sz="1800" b="1" i="0" dirty="0">
                          <a:latin typeface="Arial" pitchFamily="34" charset="0"/>
                          <a:ea typeface="+mj-ea"/>
                          <a:cs typeface="Arial" pitchFamily="34" charset="0"/>
                        </a:rPr>
                        <a:t>　</a:t>
                      </a:r>
                    </a:p>
                  </a:txBody>
                  <a:tcPr marL="0" marR="0" marT="0" marB="0" anchor="ctr"/>
                </a:tc>
                <a:tc>
                  <a:txBody>
                    <a:bodyPr/>
                    <a:lstStyle/>
                    <a:p>
                      <a:pPr algn="ctr" rtl="0"/>
                      <a:r>
                        <a:rPr lang="en-US" altLang="zh-TW" sz="1800" b="1" i="0" dirty="0" smtClean="0">
                          <a:latin typeface="Arial" pitchFamily="34" charset="0"/>
                          <a:ea typeface="+mj-ea"/>
                          <a:cs typeface="Arial" pitchFamily="34" charset="0"/>
                        </a:rPr>
                        <a:t>0</a:t>
                      </a:r>
                      <a:r>
                        <a:rPr lang="zh-TW" sz="1800" b="1" i="0" dirty="0">
                          <a:latin typeface="Arial" pitchFamily="34" charset="0"/>
                          <a:ea typeface="+mj-ea"/>
                          <a:cs typeface="Arial" pitchFamily="34" charset="0"/>
                        </a:rPr>
                        <a:t>　</a:t>
                      </a:r>
                    </a:p>
                  </a:txBody>
                  <a:tcPr marL="0" marR="0" marT="0" marB="0" anchor="ctr"/>
                </a:tc>
                <a:tc>
                  <a:txBody>
                    <a:bodyPr/>
                    <a:lstStyle/>
                    <a:p>
                      <a:pPr algn="ctr" rtl="0"/>
                      <a:r>
                        <a:rPr lang="en-US" altLang="zh-TW" sz="1800" b="1" i="0" dirty="0" smtClean="0">
                          <a:latin typeface="Arial" pitchFamily="34" charset="0"/>
                          <a:ea typeface="+mj-ea"/>
                          <a:cs typeface="Arial" pitchFamily="34" charset="0"/>
                        </a:rPr>
                        <a:t>8</a:t>
                      </a:r>
                      <a:endParaRPr lang="zh-TW" sz="1800" b="1" i="0" dirty="0">
                        <a:latin typeface="Arial" pitchFamily="34" charset="0"/>
                        <a:ea typeface="+mj-ea"/>
                        <a:cs typeface="Arial" pitchFamily="34" charset="0"/>
                      </a:endParaRPr>
                    </a:p>
                  </a:txBody>
                  <a:tcPr marL="0" marR="0" marT="0" marB="0" anchor="ctr"/>
                </a:tc>
              </a:tr>
              <a:tr h="389139">
                <a:tc>
                  <a:txBody>
                    <a:bodyPr/>
                    <a:lstStyle/>
                    <a:p>
                      <a:pPr rtl="0"/>
                      <a:r>
                        <a:rPr lang="en-US" sz="1800" dirty="0">
                          <a:latin typeface="+mj-ea"/>
                          <a:ea typeface="+mj-ea"/>
                        </a:rPr>
                        <a:t>     </a:t>
                      </a:r>
                      <a:r>
                        <a:rPr lang="zh-TW" altLang="en-US" sz="1800" dirty="0" smtClean="0">
                          <a:latin typeface="+mj-ea"/>
                          <a:ea typeface="+mj-ea"/>
                        </a:rPr>
                        <a:t>      </a:t>
                      </a:r>
                      <a:r>
                        <a:rPr lang="en-US" sz="1800" dirty="0" err="1" smtClean="0">
                          <a:latin typeface="+mj-ea"/>
                          <a:ea typeface="+mj-ea"/>
                        </a:rPr>
                        <a:t>光纖</a:t>
                      </a:r>
                      <a:r>
                        <a:rPr lang="en-US" sz="1800" dirty="0" smtClean="0">
                          <a:latin typeface="+mj-ea"/>
                          <a:ea typeface="+mj-ea"/>
                        </a:rPr>
                        <a:t> </a:t>
                      </a:r>
                      <a:r>
                        <a:rPr lang="en-US" sz="1800" dirty="0">
                          <a:latin typeface="+mj-ea"/>
                          <a:ea typeface="+mj-ea"/>
                        </a:rPr>
                        <a:t>100M-900M (校)  </a:t>
                      </a:r>
                      <a:endParaRPr lang="zh-TW" sz="1800" dirty="0">
                        <a:latin typeface="+mj-ea"/>
                        <a:ea typeface="+mj-ea"/>
                      </a:endParaRPr>
                    </a:p>
                  </a:txBody>
                  <a:tcPr marL="0" marR="0" marT="0" marB="0" anchor="ctr"/>
                </a:tc>
                <a:tc gridSpan="2">
                  <a:txBody>
                    <a:bodyPr/>
                    <a:lstStyle/>
                    <a:p>
                      <a:pPr algn="ctr" rtl="0"/>
                      <a:r>
                        <a:rPr lang="en-US" altLang="zh-TW" sz="1800" b="1" i="0" dirty="0" smtClean="0">
                          <a:latin typeface="Arial" pitchFamily="34" charset="0"/>
                          <a:ea typeface="+mj-ea"/>
                          <a:cs typeface="Arial" pitchFamily="34" charset="0"/>
                        </a:rPr>
                        <a:t>4</a:t>
                      </a:r>
                      <a:r>
                        <a:rPr lang="zh-TW" sz="1800" b="1" i="0" dirty="0">
                          <a:latin typeface="Arial" pitchFamily="34" charset="0"/>
                          <a:ea typeface="+mj-ea"/>
                          <a:cs typeface="Arial" pitchFamily="34" charset="0"/>
                        </a:rPr>
                        <a:t>　</a:t>
                      </a:r>
                    </a:p>
                  </a:txBody>
                  <a:tcPr marL="0" marR="0" marT="0" marB="0" anchor="ctr"/>
                </a:tc>
                <a:tc hMerge="1">
                  <a:txBody>
                    <a:bodyPr/>
                    <a:lstStyle/>
                    <a:p>
                      <a:endParaRPr lang="zh-TW" altLang="en-US"/>
                    </a:p>
                  </a:txBody>
                  <a:tcPr/>
                </a:tc>
                <a:tc>
                  <a:txBody>
                    <a:bodyPr/>
                    <a:lstStyle/>
                    <a:p>
                      <a:pPr algn="ctr" rtl="0"/>
                      <a:r>
                        <a:rPr lang="en-US" altLang="zh-TW" sz="1800" b="1" i="0" dirty="0" smtClean="0">
                          <a:latin typeface="Arial" pitchFamily="34" charset="0"/>
                          <a:ea typeface="+mj-ea"/>
                          <a:cs typeface="Arial" pitchFamily="34" charset="0"/>
                        </a:rPr>
                        <a:t>15</a:t>
                      </a:r>
                      <a:r>
                        <a:rPr lang="zh-TW" sz="1800" b="1" i="0" dirty="0">
                          <a:latin typeface="Arial" pitchFamily="34" charset="0"/>
                          <a:ea typeface="+mj-ea"/>
                          <a:cs typeface="Arial" pitchFamily="34" charset="0"/>
                        </a:rPr>
                        <a:t>　</a:t>
                      </a:r>
                    </a:p>
                  </a:txBody>
                  <a:tcPr marL="0" marR="0" marT="0" marB="0" anchor="ctr"/>
                </a:tc>
                <a:tc>
                  <a:txBody>
                    <a:bodyPr/>
                    <a:lstStyle/>
                    <a:p>
                      <a:pPr algn="ctr" rtl="0"/>
                      <a:r>
                        <a:rPr lang="en-US" altLang="zh-TW" sz="1800" b="1" i="0" dirty="0" smtClean="0">
                          <a:latin typeface="Arial" pitchFamily="34" charset="0"/>
                          <a:ea typeface="+mj-ea"/>
                          <a:cs typeface="Arial" pitchFamily="34" charset="0"/>
                        </a:rPr>
                        <a:t>1</a:t>
                      </a:r>
                      <a:r>
                        <a:rPr lang="zh-TW" sz="1800" b="1" i="0" dirty="0">
                          <a:latin typeface="Arial" pitchFamily="34" charset="0"/>
                          <a:ea typeface="+mj-ea"/>
                          <a:cs typeface="Arial" pitchFamily="34" charset="0"/>
                        </a:rPr>
                        <a:t>　</a:t>
                      </a:r>
                    </a:p>
                  </a:txBody>
                  <a:tcPr marL="0" marR="0" marT="0" marB="0" anchor="ctr"/>
                </a:tc>
                <a:tc>
                  <a:txBody>
                    <a:bodyPr/>
                    <a:lstStyle/>
                    <a:p>
                      <a:pPr algn="ctr" rtl="0"/>
                      <a:r>
                        <a:rPr lang="en-US" altLang="zh-TW" sz="1800" b="1" i="0" dirty="0" smtClean="0">
                          <a:latin typeface="Arial" pitchFamily="34" charset="0"/>
                          <a:ea typeface="+mj-ea"/>
                          <a:cs typeface="Arial" pitchFamily="34" charset="0"/>
                        </a:rPr>
                        <a:t>20</a:t>
                      </a:r>
                      <a:endParaRPr lang="zh-TW" sz="1800" b="1" i="0" dirty="0">
                        <a:latin typeface="Arial" pitchFamily="34" charset="0"/>
                        <a:ea typeface="+mj-ea"/>
                        <a:cs typeface="Arial" pitchFamily="34" charset="0"/>
                      </a:endParaRPr>
                    </a:p>
                  </a:txBody>
                  <a:tcPr marL="0" marR="0" marT="0" marB="0" anchor="ctr"/>
                </a:tc>
              </a:tr>
              <a:tr h="389139">
                <a:tc>
                  <a:txBody>
                    <a:bodyPr/>
                    <a:lstStyle/>
                    <a:p>
                      <a:pPr rtl="0"/>
                      <a:r>
                        <a:rPr lang="en-US" sz="1800" dirty="0">
                          <a:latin typeface="+mj-ea"/>
                          <a:ea typeface="+mj-ea"/>
                        </a:rPr>
                        <a:t>    </a:t>
                      </a:r>
                      <a:r>
                        <a:rPr lang="zh-TW" altLang="en-US" sz="1800" dirty="0" smtClean="0">
                          <a:latin typeface="+mj-ea"/>
                          <a:ea typeface="+mj-ea"/>
                        </a:rPr>
                        <a:t>    </a:t>
                      </a:r>
                      <a:r>
                        <a:rPr lang="en-US" sz="1800" dirty="0" smtClean="0">
                          <a:latin typeface="+mj-ea"/>
                          <a:ea typeface="+mj-ea"/>
                        </a:rPr>
                        <a:t> </a:t>
                      </a:r>
                      <a:r>
                        <a:rPr lang="zh-TW" altLang="en-US" sz="1800" dirty="0" smtClean="0">
                          <a:latin typeface="+mj-ea"/>
                          <a:ea typeface="+mj-ea"/>
                        </a:rPr>
                        <a:t>  </a:t>
                      </a:r>
                      <a:r>
                        <a:rPr lang="en-US" sz="1800" dirty="0" err="1" smtClean="0">
                          <a:latin typeface="+mj-ea"/>
                          <a:ea typeface="+mj-ea"/>
                        </a:rPr>
                        <a:t>其他</a:t>
                      </a:r>
                      <a:r>
                        <a:rPr lang="en-US" altLang="zh-TW" sz="1800" dirty="0" smtClean="0">
                          <a:latin typeface="+mj-ea"/>
                          <a:ea typeface="+mj-ea"/>
                        </a:rPr>
                        <a:t>(</a:t>
                      </a:r>
                      <a:r>
                        <a:rPr lang="en-US" altLang="zh-TW" sz="1800" dirty="0" smtClean="0">
                          <a:solidFill>
                            <a:srgbClr val="FF0000"/>
                          </a:solidFill>
                          <a:latin typeface="+mj-ea"/>
                          <a:ea typeface="+mj-ea"/>
                        </a:rPr>
                        <a:t>10GB</a:t>
                      </a:r>
                      <a:r>
                        <a:rPr lang="en-US" altLang="zh-TW" sz="1800" dirty="0" smtClean="0">
                          <a:latin typeface="+mj-ea"/>
                          <a:ea typeface="+mj-ea"/>
                        </a:rPr>
                        <a:t>)</a:t>
                      </a:r>
                      <a:endParaRPr lang="zh-TW" sz="1800" dirty="0">
                        <a:latin typeface="+mj-ea"/>
                        <a:ea typeface="+mj-ea"/>
                      </a:endParaRPr>
                    </a:p>
                  </a:txBody>
                  <a:tcPr marL="0" marR="0" marT="0" marB="0" anchor="ctr"/>
                </a:tc>
                <a:tc gridSpan="2">
                  <a:txBody>
                    <a:bodyPr/>
                    <a:lstStyle/>
                    <a:p>
                      <a:pPr algn="ctr" rtl="0"/>
                      <a:r>
                        <a:rPr lang="zh-TW" sz="1800" b="1" dirty="0">
                          <a:latin typeface="Arial" pitchFamily="34" charset="0"/>
                          <a:ea typeface="+mj-ea"/>
                          <a:cs typeface="Arial" pitchFamily="34" charset="0"/>
                        </a:rPr>
                        <a:t>　</a:t>
                      </a:r>
                    </a:p>
                  </a:txBody>
                  <a:tcPr marL="0" marR="0" marT="0" marB="0" anchor="ctr"/>
                </a:tc>
                <a:tc hMerge="1">
                  <a:txBody>
                    <a:bodyPr/>
                    <a:lstStyle/>
                    <a:p>
                      <a:endParaRPr lang="zh-TW" altLang="en-US"/>
                    </a:p>
                  </a:txBody>
                  <a:tcPr/>
                </a:tc>
                <a:tc>
                  <a:txBody>
                    <a:bodyPr/>
                    <a:lstStyle/>
                    <a:p>
                      <a:pPr algn="ctr" rtl="0"/>
                      <a:r>
                        <a:rPr lang="zh-TW" sz="1800" b="1" dirty="0">
                          <a:latin typeface="Arial" pitchFamily="34" charset="0"/>
                          <a:ea typeface="+mj-ea"/>
                          <a:cs typeface="Arial" pitchFamily="34" charset="0"/>
                        </a:rPr>
                        <a:t>　</a:t>
                      </a:r>
                    </a:p>
                  </a:txBody>
                  <a:tcPr marL="0" marR="0" marT="0" marB="0" anchor="ctr"/>
                </a:tc>
                <a:tc>
                  <a:txBody>
                    <a:bodyPr/>
                    <a:lstStyle/>
                    <a:p>
                      <a:pPr algn="ctr" rtl="0"/>
                      <a:r>
                        <a:rPr lang="en-US" altLang="zh-TW" sz="1800" b="1" dirty="0" smtClean="0">
                          <a:solidFill>
                            <a:srgbClr val="FF0000"/>
                          </a:solidFill>
                          <a:latin typeface="Arial" pitchFamily="34" charset="0"/>
                          <a:ea typeface="+mj-ea"/>
                          <a:cs typeface="Arial" pitchFamily="34" charset="0"/>
                        </a:rPr>
                        <a:t>2</a:t>
                      </a:r>
                      <a:r>
                        <a:rPr lang="zh-TW" sz="1800" b="1" dirty="0">
                          <a:solidFill>
                            <a:srgbClr val="FF0000"/>
                          </a:solidFill>
                          <a:latin typeface="Arial" pitchFamily="34" charset="0"/>
                          <a:ea typeface="+mj-ea"/>
                          <a:cs typeface="Arial" pitchFamily="34" charset="0"/>
                        </a:rPr>
                        <a:t>　</a:t>
                      </a:r>
                    </a:p>
                  </a:txBody>
                  <a:tcPr marL="0" marR="0" marT="0" marB="0" anchor="ctr"/>
                </a:tc>
                <a:tc>
                  <a:txBody>
                    <a:bodyPr/>
                    <a:lstStyle/>
                    <a:p>
                      <a:pPr algn="ctr" rtl="0"/>
                      <a:r>
                        <a:rPr lang="zh-TW" sz="1800" b="1" dirty="0">
                          <a:solidFill>
                            <a:srgbClr val="FF0000"/>
                          </a:solidFill>
                          <a:latin typeface="Arial" pitchFamily="34" charset="0"/>
                          <a:ea typeface="+mj-ea"/>
                          <a:cs typeface="Arial" pitchFamily="34" charset="0"/>
                        </a:rPr>
                        <a:t> </a:t>
                      </a:r>
                      <a:r>
                        <a:rPr lang="en-US" altLang="zh-TW" sz="1800" b="1" dirty="0" smtClean="0">
                          <a:solidFill>
                            <a:srgbClr val="FF0000"/>
                          </a:solidFill>
                          <a:latin typeface="Arial" pitchFamily="34" charset="0"/>
                          <a:ea typeface="+mj-ea"/>
                          <a:cs typeface="Arial" pitchFamily="34" charset="0"/>
                        </a:rPr>
                        <a:t>2</a:t>
                      </a:r>
                      <a:endParaRPr lang="zh-TW" sz="1800" b="1" dirty="0">
                        <a:solidFill>
                          <a:srgbClr val="FF0000"/>
                        </a:solidFill>
                        <a:latin typeface="Arial" pitchFamily="34" charset="0"/>
                        <a:ea typeface="+mj-ea"/>
                        <a:cs typeface="Arial" pitchFamily="34" charset="0"/>
                      </a:endParaRPr>
                    </a:p>
                  </a:txBody>
                  <a:tcPr marL="0" marR="0" marT="0" marB="0" anchor="ctr"/>
                </a:tc>
              </a:tr>
              <a:tr h="389139">
                <a:tc>
                  <a:txBody>
                    <a:bodyPr/>
                    <a:lstStyle/>
                    <a:p>
                      <a:pPr rtl="0"/>
                      <a:r>
                        <a:rPr lang="zh-TW" altLang="en-US" sz="1800" dirty="0" smtClean="0">
                          <a:latin typeface="+mj-ea"/>
                          <a:ea typeface="+mj-ea"/>
                        </a:rPr>
                        <a:t>  </a:t>
                      </a:r>
                      <a:r>
                        <a:rPr lang="en-US" sz="1800" dirty="0" smtClean="0">
                          <a:latin typeface="+mj-ea"/>
                          <a:ea typeface="+mj-ea"/>
                        </a:rPr>
                        <a:t>3</a:t>
                      </a:r>
                      <a:r>
                        <a:rPr lang="en-US" sz="1800" dirty="0">
                          <a:latin typeface="+mj-ea"/>
                          <a:ea typeface="+mj-ea"/>
                        </a:rPr>
                        <a:t>.連線總校數</a:t>
                      </a:r>
                      <a:r>
                        <a:rPr lang="zh-TW" sz="1800" dirty="0">
                          <a:latin typeface="+mj-ea"/>
                          <a:ea typeface="+mj-ea"/>
                        </a:rPr>
                        <a:t>：</a:t>
                      </a:r>
                    </a:p>
                  </a:txBody>
                  <a:tcPr marL="0" marR="0" marT="0" marB="0" anchor="ctr"/>
                </a:tc>
                <a:tc gridSpan="2">
                  <a:txBody>
                    <a:bodyPr/>
                    <a:lstStyle/>
                    <a:p>
                      <a:pPr algn="ctr" rtl="0"/>
                      <a:r>
                        <a:rPr lang="en-US" sz="1800" b="1" dirty="0" smtClean="0">
                          <a:latin typeface="Arial" pitchFamily="34" charset="0"/>
                          <a:ea typeface="+mj-ea"/>
                          <a:cs typeface="Arial" pitchFamily="34" charset="0"/>
                        </a:rPr>
                        <a:t>2</a:t>
                      </a:r>
                      <a:r>
                        <a:rPr lang="en-US" altLang="zh-TW" sz="1800" b="1" dirty="0" smtClean="0">
                          <a:latin typeface="Arial" pitchFamily="34" charset="0"/>
                          <a:ea typeface="+mj-ea"/>
                          <a:cs typeface="Arial" pitchFamily="34" charset="0"/>
                        </a:rPr>
                        <a:t>3</a:t>
                      </a:r>
                      <a:endParaRPr lang="zh-TW" sz="1800" b="1" dirty="0">
                        <a:latin typeface="Arial" pitchFamily="34" charset="0"/>
                        <a:ea typeface="+mj-ea"/>
                        <a:cs typeface="Arial" pitchFamily="34" charset="0"/>
                      </a:endParaRPr>
                    </a:p>
                  </a:txBody>
                  <a:tcPr marL="0" marR="0" marT="0" marB="0" anchor="ctr"/>
                </a:tc>
                <a:tc hMerge="1">
                  <a:txBody>
                    <a:bodyPr/>
                    <a:lstStyle/>
                    <a:p>
                      <a:endParaRPr lang="zh-TW" altLang="en-US"/>
                    </a:p>
                  </a:txBody>
                  <a:tcPr/>
                </a:tc>
                <a:tc>
                  <a:txBody>
                    <a:bodyPr/>
                    <a:lstStyle/>
                    <a:p>
                      <a:pPr algn="ctr" rtl="0"/>
                      <a:r>
                        <a:rPr lang="en-US" sz="1800" b="1" dirty="0" smtClean="0">
                          <a:latin typeface="Arial" pitchFamily="34" charset="0"/>
                          <a:ea typeface="+mj-ea"/>
                          <a:cs typeface="Arial" pitchFamily="34" charset="0"/>
                        </a:rPr>
                        <a:t>2</a:t>
                      </a:r>
                      <a:r>
                        <a:rPr lang="en-US" altLang="zh-TW" sz="1800" b="1" dirty="0" smtClean="0">
                          <a:latin typeface="Arial" pitchFamily="34" charset="0"/>
                          <a:ea typeface="+mj-ea"/>
                          <a:cs typeface="Arial" pitchFamily="34" charset="0"/>
                        </a:rPr>
                        <a:t>3</a:t>
                      </a:r>
                      <a:endParaRPr lang="zh-TW" sz="1800" b="1" dirty="0">
                        <a:latin typeface="Arial" pitchFamily="34" charset="0"/>
                        <a:ea typeface="+mj-ea"/>
                        <a:cs typeface="Arial" pitchFamily="34" charset="0"/>
                      </a:endParaRPr>
                    </a:p>
                  </a:txBody>
                  <a:tcPr marL="0" marR="0" marT="0" marB="0" anchor="ctr"/>
                </a:tc>
                <a:tc>
                  <a:txBody>
                    <a:bodyPr/>
                    <a:lstStyle/>
                    <a:p>
                      <a:pPr algn="ctr" rtl="0"/>
                      <a:r>
                        <a:rPr lang="en-US" altLang="zh-TW" sz="1800" b="1" dirty="0" smtClean="0">
                          <a:latin typeface="Arial" pitchFamily="34" charset="0"/>
                          <a:ea typeface="+mj-ea"/>
                          <a:cs typeface="Arial" pitchFamily="34" charset="0"/>
                        </a:rPr>
                        <a:t>1</a:t>
                      </a:r>
                      <a:endParaRPr lang="zh-TW" sz="1800" b="1" dirty="0">
                        <a:latin typeface="Arial" pitchFamily="34" charset="0"/>
                        <a:ea typeface="+mj-ea"/>
                        <a:cs typeface="Arial" pitchFamily="34" charset="0"/>
                      </a:endParaRPr>
                    </a:p>
                  </a:txBody>
                  <a:tcPr marL="0" marR="0" marT="0" marB="0" anchor="ctr"/>
                </a:tc>
                <a:tc>
                  <a:txBody>
                    <a:bodyPr/>
                    <a:lstStyle/>
                    <a:p>
                      <a:pPr algn="ctr" rtl="0"/>
                      <a:r>
                        <a:rPr lang="en-US" altLang="zh-TW" sz="1800" b="1" dirty="0" smtClean="0">
                          <a:latin typeface="Arial" pitchFamily="34" charset="0"/>
                          <a:ea typeface="+mj-ea"/>
                          <a:cs typeface="Arial" pitchFamily="34" charset="0"/>
                        </a:rPr>
                        <a:t>47</a:t>
                      </a:r>
                      <a:endParaRPr lang="zh-TW" sz="1800" b="1" dirty="0">
                        <a:latin typeface="Arial" pitchFamily="34" charset="0"/>
                        <a:ea typeface="+mj-ea"/>
                        <a:cs typeface="Arial" pitchFamily="34" charset="0"/>
                      </a:endParaRPr>
                    </a:p>
                  </a:txBody>
                  <a:tcPr marL="0" marR="0" marT="0" marB="0" anchor="ctr"/>
                </a:tc>
              </a:tr>
              <a:tr h="1414235">
                <a:tc gridSpan="2">
                  <a:txBody>
                    <a:bodyPr/>
                    <a:lstStyle/>
                    <a:p>
                      <a:r>
                        <a:rPr lang="en-US" altLang="zh-TW" sz="1800" kern="1200" dirty="0" smtClean="0">
                          <a:solidFill>
                            <a:schemeClr val="dk1"/>
                          </a:solidFill>
                          <a:latin typeface="+mj-ea"/>
                          <a:ea typeface="+mj-ea"/>
                          <a:cs typeface="+mn-cs"/>
                        </a:rPr>
                        <a:t>4.連線縣市網路中心：</a:t>
                      </a:r>
                    </a:p>
                    <a:p>
                      <a:r>
                        <a:rPr lang="zh-TW" altLang="zh-TW" sz="1800" kern="1200" dirty="0" smtClean="0">
                          <a:solidFill>
                            <a:schemeClr val="dk1"/>
                          </a:solidFill>
                          <a:latin typeface="+mj-ea"/>
                          <a:ea typeface="+mj-ea"/>
                          <a:cs typeface="+mn-cs"/>
                        </a:rPr>
                        <a:t>　</a:t>
                      </a:r>
                      <a:r>
                        <a:rPr lang="zh-TW" altLang="en-US" sz="1800" kern="1200" dirty="0" smtClean="0">
                          <a:solidFill>
                            <a:schemeClr val="dk1"/>
                          </a:solidFill>
                          <a:latin typeface="+mj-ea"/>
                          <a:ea typeface="+mj-ea"/>
                          <a:cs typeface="+mn-cs"/>
                        </a:rPr>
                        <a:t>臺</a:t>
                      </a:r>
                      <a:r>
                        <a:rPr lang="zh-TW" altLang="zh-TW" sz="1800" kern="1200" dirty="0" smtClean="0">
                          <a:solidFill>
                            <a:schemeClr val="dk1"/>
                          </a:solidFill>
                          <a:latin typeface="+mj-ea"/>
                          <a:ea typeface="+mj-ea"/>
                          <a:cs typeface="+mn-cs"/>
                        </a:rPr>
                        <a:t>中</a:t>
                      </a:r>
                      <a:r>
                        <a:rPr lang="en-US" altLang="zh-TW" sz="1800" kern="1200" dirty="0" smtClean="0">
                          <a:solidFill>
                            <a:schemeClr val="dk1"/>
                          </a:solidFill>
                          <a:latin typeface="+mj-ea"/>
                          <a:ea typeface="+mj-ea"/>
                          <a:cs typeface="+mn-cs"/>
                        </a:rPr>
                        <a:t>(</a:t>
                      </a:r>
                      <a:r>
                        <a:rPr lang="zh-TW" altLang="en-US" sz="1800" kern="1200" dirty="0" smtClean="0">
                          <a:solidFill>
                            <a:schemeClr val="dk1"/>
                          </a:solidFill>
                          <a:latin typeface="+mj-ea"/>
                          <a:ea typeface="+mj-ea"/>
                          <a:cs typeface="+mn-cs"/>
                        </a:rPr>
                        <a:t>直轄</a:t>
                      </a:r>
                      <a:r>
                        <a:rPr lang="en-US" altLang="zh-TW" sz="1800" kern="1200" dirty="0" smtClean="0">
                          <a:solidFill>
                            <a:schemeClr val="dk1"/>
                          </a:solidFill>
                          <a:latin typeface="+mj-ea"/>
                          <a:ea typeface="+mj-ea"/>
                          <a:cs typeface="+mn-cs"/>
                        </a:rPr>
                        <a:t>)</a:t>
                      </a:r>
                      <a:r>
                        <a:rPr lang="zh-TW" altLang="zh-TW" sz="1800" kern="1200" dirty="0" smtClean="0">
                          <a:solidFill>
                            <a:schemeClr val="dk1"/>
                          </a:solidFill>
                          <a:latin typeface="+mj-ea"/>
                          <a:ea typeface="+mj-ea"/>
                          <a:cs typeface="+mn-cs"/>
                        </a:rPr>
                        <a:t>市網路中心 1G * </a:t>
                      </a:r>
                      <a:r>
                        <a:rPr lang="en-US" altLang="zh-TW" sz="1800" kern="1200" dirty="0" smtClean="0">
                          <a:solidFill>
                            <a:schemeClr val="dk1"/>
                          </a:solidFill>
                          <a:latin typeface="+mj-ea"/>
                          <a:ea typeface="+mj-ea"/>
                          <a:cs typeface="+mn-cs"/>
                        </a:rPr>
                        <a:t>3</a:t>
                      </a:r>
                      <a:endParaRPr lang="zh-TW" altLang="zh-TW" sz="1800" kern="1200" dirty="0" smtClean="0">
                        <a:solidFill>
                          <a:schemeClr val="dk1"/>
                        </a:solidFill>
                        <a:latin typeface="+mj-ea"/>
                        <a:ea typeface="+mj-ea"/>
                        <a:cs typeface="+mn-cs"/>
                      </a:endParaRPr>
                    </a:p>
                    <a:p>
                      <a:r>
                        <a:rPr lang="zh-TW" altLang="zh-TW" sz="1800" kern="1200" dirty="0" smtClean="0">
                          <a:solidFill>
                            <a:schemeClr val="dk1"/>
                          </a:solidFill>
                          <a:latin typeface="+mj-ea"/>
                          <a:ea typeface="+mj-ea"/>
                          <a:cs typeface="+mn-cs"/>
                        </a:rPr>
                        <a:t>　彰化縣網路中心 1G * 2 </a:t>
                      </a:r>
                      <a:endParaRPr lang="en-US" altLang="zh-TW" sz="1800" kern="1200" dirty="0" smtClean="0">
                        <a:solidFill>
                          <a:schemeClr val="dk1"/>
                        </a:solidFill>
                        <a:latin typeface="+mj-ea"/>
                        <a:ea typeface="+mj-ea"/>
                        <a:cs typeface="+mn-cs"/>
                      </a:endParaRPr>
                    </a:p>
                    <a:p>
                      <a:r>
                        <a:rPr lang="zh-TW" altLang="en-US" sz="1800" kern="1200" dirty="0" smtClean="0">
                          <a:solidFill>
                            <a:schemeClr val="dk1"/>
                          </a:solidFill>
                          <a:latin typeface="+mj-ea"/>
                          <a:ea typeface="+mj-ea"/>
                          <a:cs typeface="+mn-cs"/>
                        </a:rPr>
                        <a:t>    </a:t>
                      </a:r>
                      <a:r>
                        <a:rPr lang="en-US" altLang="zh-TW" sz="1800" kern="1200" dirty="0" smtClean="0">
                          <a:solidFill>
                            <a:schemeClr val="dk1"/>
                          </a:solidFill>
                          <a:latin typeface="+mj-ea"/>
                          <a:ea typeface="+mj-ea"/>
                          <a:cs typeface="+mn-cs"/>
                        </a:rPr>
                        <a:t>(</a:t>
                      </a:r>
                      <a:r>
                        <a:rPr lang="zh-TW" altLang="en-US" sz="1800" kern="1200" dirty="0" smtClean="0">
                          <a:solidFill>
                            <a:schemeClr val="dk1"/>
                          </a:solidFill>
                          <a:latin typeface="+mj-ea"/>
                          <a:ea typeface="+mj-ea"/>
                          <a:cs typeface="+mn-cs"/>
                        </a:rPr>
                        <a:t>另，各有</a:t>
                      </a:r>
                      <a:r>
                        <a:rPr lang="zh-TW" altLang="zh-TW" sz="1800" kern="1200" dirty="0" smtClean="0">
                          <a:solidFill>
                            <a:schemeClr val="dk1"/>
                          </a:solidFill>
                          <a:latin typeface="+mj-ea"/>
                          <a:ea typeface="+mj-ea"/>
                          <a:cs typeface="+mn-cs"/>
                        </a:rPr>
                        <a:t>500Mb for IPv6</a:t>
                      </a:r>
                      <a:r>
                        <a:rPr lang="en-US" altLang="zh-TW" sz="1800" kern="1200" dirty="0" smtClean="0">
                          <a:solidFill>
                            <a:schemeClr val="dk1"/>
                          </a:solidFill>
                          <a:latin typeface="+mj-ea"/>
                          <a:ea typeface="+mj-ea"/>
                          <a:cs typeface="+mn-cs"/>
                        </a:rPr>
                        <a:t>)</a:t>
                      </a:r>
                      <a:endParaRPr lang="zh-TW" altLang="en-US" sz="1800" dirty="0">
                        <a:latin typeface="+mj-ea"/>
                        <a:ea typeface="+mj-ea"/>
                      </a:endParaRPr>
                    </a:p>
                  </a:txBody>
                  <a:tcPr marL="91446" marR="91446" marT="45710" marB="45710"/>
                </a:tc>
                <a:tc hMerge="1">
                  <a:txBody>
                    <a:bodyPr/>
                    <a:lstStyle/>
                    <a:p>
                      <a:endParaRPr lang="zh-TW" altLang="en-US" dirty="0"/>
                    </a:p>
                  </a:txBody>
                  <a:tcPr/>
                </a:tc>
                <a:tc gridSpan="4">
                  <a:txBody>
                    <a:bodyPr/>
                    <a:lstStyle/>
                    <a:p>
                      <a:r>
                        <a:rPr lang="en-US" altLang="zh-TW" sz="1800" kern="1200" dirty="0" smtClean="0">
                          <a:solidFill>
                            <a:schemeClr val="dk1"/>
                          </a:solidFill>
                          <a:latin typeface="+mj-ea"/>
                          <a:ea typeface="+mj-ea"/>
                          <a:cs typeface="+mn-cs"/>
                        </a:rPr>
                        <a:t>5.</a:t>
                      </a:r>
                      <a:r>
                        <a:rPr lang="zh-TW" altLang="zh-TW" sz="1800" kern="1200" dirty="0" smtClean="0">
                          <a:solidFill>
                            <a:schemeClr val="dk1"/>
                          </a:solidFill>
                          <a:latin typeface="+mj-ea"/>
                          <a:ea typeface="+mj-ea"/>
                          <a:cs typeface="+mn-cs"/>
                        </a:rPr>
                        <a:t>屬於</a:t>
                      </a:r>
                      <a:r>
                        <a:rPr lang="en-US" altLang="zh-TW" sz="1800" kern="1200" dirty="0" smtClean="0">
                          <a:solidFill>
                            <a:schemeClr val="dk1"/>
                          </a:solidFill>
                          <a:latin typeface="+mj-ea"/>
                          <a:ea typeface="+mj-ea"/>
                          <a:cs typeface="+mn-cs"/>
                        </a:rPr>
                        <a:t>”</a:t>
                      </a:r>
                      <a:r>
                        <a:rPr lang="zh-TW" altLang="zh-TW" sz="1800" kern="1200" dirty="0" smtClean="0">
                          <a:solidFill>
                            <a:schemeClr val="dk1"/>
                          </a:solidFill>
                          <a:latin typeface="+mj-ea"/>
                          <a:ea typeface="+mj-ea"/>
                          <a:cs typeface="+mn-cs"/>
                        </a:rPr>
                        <a:t>其他</a:t>
                      </a:r>
                      <a:r>
                        <a:rPr lang="en-US" altLang="zh-TW" sz="1800" kern="1200" dirty="0" smtClean="0">
                          <a:solidFill>
                            <a:schemeClr val="dk1"/>
                          </a:solidFill>
                          <a:latin typeface="+mj-ea"/>
                          <a:ea typeface="+mj-ea"/>
                          <a:cs typeface="+mn-cs"/>
                        </a:rPr>
                        <a:t>”</a:t>
                      </a:r>
                      <a:r>
                        <a:rPr lang="zh-TW" altLang="zh-TW" sz="1800" kern="1200" dirty="0" smtClean="0">
                          <a:solidFill>
                            <a:schemeClr val="dk1"/>
                          </a:solidFill>
                          <a:latin typeface="+mj-ea"/>
                          <a:ea typeface="+mj-ea"/>
                          <a:cs typeface="+mn-cs"/>
                        </a:rPr>
                        <a:t>類別的連線單位：</a:t>
                      </a:r>
                    </a:p>
                    <a:p>
                      <a:pPr lvl="1"/>
                      <a:r>
                        <a:rPr lang="en-US" altLang="zh-TW" sz="1600" kern="1200" dirty="0" smtClean="0">
                          <a:solidFill>
                            <a:schemeClr val="dk1"/>
                          </a:solidFill>
                          <a:latin typeface="+mj-ea"/>
                          <a:ea typeface="+mj-ea"/>
                          <a:cs typeface="+mn-cs"/>
                        </a:rPr>
                        <a:t>(1)</a:t>
                      </a:r>
                      <a:r>
                        <a:rPr lang="zh-TW" altLang="en-US" sz="1600" kern="1200" dirty="0" smtClean="0">
                          <a:solidFill>
                            <a:schemeClr val="dk1"/>
                          </a:solidFill>
                          <a:latin typeface="+mj-ea"/>
                          <a:ea typeface="+mj-ea"/>
                          <a:cs typeface="+mn-cs"/>
                        </a:rPr>
                        <a:t>臺</a:t>
                      </a:r>
                      <a:r>
                        <a:rPr lang="en-US" altLang="zh-TW" sz="1600" kern="1200" dirty="0" err="1" smtClean="0">
                          <a:solidFill>
                            <a:schemeClr val="dk1"/>
                          </a:solidFill>
                          <a:latin typeface="+mj-ea"/>
                          <a:ea typeface="+mj-ea"/>
                          <a:cs typeface="+mn-cs"/>
                        </a:rPr>
                        <a:t>中榮民總醫院</a:t>
                      </a:r>
                      <a:endParaRPr lang="en-US" altLang="zh-TW" sz="1600" kern="1200" dirty="0" smtClean="0">
                        <a:solidFill>
                          <a:schemeClr val="dk1"/>
                        </a:solidFill>
                        <a:latin typeface="+mj-ea"/>
                        <a:ea typeface="+mj-ea"/>
                        <a:cs typeface="+mn-cs"/>
                      </a:endParaRPr>
                    </a:p>
                    <a:p>
                      <a:pPr lvl="1"/>
                      <a:r>
                        <a:rPr lang="en-US" altLang="zh-TW" sz="1600" kern="1200" dirty="0" smtClean="0">
                          <a:solidFill>
                            <a:srgbClr val="FF0000"/>
                          </a:solidFill>
                          <a:latin typeface="+mj-ea"/>
                          <a:ea typeface="+mj-ea"/>
                          <a:cs typeface="+mn-cs"/>
                        </a:rPr>
                        <a:t>(</a:t>
                      </a:r>
                      <a:r>
                        <a:rPr lang="en-US" altLang="zh-TW" sz="1600" kern="1200" dirty="0" smtClean="0">
                          <a:solidFill>
                            <a:srgbClr val="FF0000"/>
                          </a:solidFill>
                          <a:latin typeface="Arial" pitchFamily="34" charset="0"/>
                          <a:ea typeface="+mj-ea"/>
                          <a:cs typeface="Arial" pitchFamily="34" charset="0"/>
                        </a:rPr>
                        <a:t>2)Google</a:t>
                      </a:r>
                      <a:r>
                        <a:rPr lang="zh-TW" altLang="en-US" sz="1600" kern="1200" baseline="0" dirty="0" smtClean="0">
                          <a:solidFill>
                            <a:srgbClr val="FF0000"/>
                          </a:solidFill>
                          <a:latin typeface="Arial" pitchFamily="34" charset="0"/>
                          <a:ea typeface="+mj-ea"/>
                          <a:cs typeface="Arial" pitchFamily="34" charset="0"/>
                        </a:rPr>
                        <a:t> </a:t>
                      </a:r>
                      <a:r>
                        <a:rPr lang="en-US" altLang="zh-TW" sz="1600" kern="1200" baseline="0" dirty="0" smtClean="0">
                          <a:solidFill>
                            <a:srgbClr val="FF0000"/>
                          </a:solidFill>
                          <a:latin typeface="Arial" pitchFamily="34" charset="0"/>
                          <a:ea typeface="+mj-ea"/>
                          <a:cs typeface="Arial" pitchFamily="34" charset="0"/>
                        </a:rPr>
                        <a:t>GGC</a:t>
                      </a:r>
                      <a:r>
                        <a:rPr lang="zh-TW" altLang="en-US" sz="1600" kern="1200" baseline="0" dirty="0" smtClean="0">
                          <a:solidFill>
                            <a:srgbClr val="FF0000"/>
                          </a:solidFill>
                          <a:latin typeface="Arial" pitchFamily="34" charset="0"/>
                          <a:ea typeface="+mj-ea"/>
                          <a:cs typeface="Arial" pitchFamily="34" charset="0"/>
                        </a:rPr>
                        <a:t> 服務</a:t>
                      </a:r>
                      <a:endParaRPr lang="en-US" altLang="zh-TW" sz="1600" kern="1200" dirty="0" smtClean="0">
                        <a:solidFill>
                          <a:srgbClr val="FF0000"/>
                        </a:solidFill>
                        <a:latin typeface="Arial" pitchFamily="34" charset="0"/>
                        <a:ea typeface="+mj-ea"/>
                        <a:cs typeface="Arial" pitchFamily="34" charset="0"/>
                      </a:endParaRPr>
                    </a:p>
                    <a:p>
                      <a:pPr lvl="1"/>
                      <a:r>
                        <a:rPr lang="en-US" altLang="zh-TW" sz="1600" kern="1200" dirty="0" smtClean="0">
                          <a:solidFill>
                            <a:srgbClr val="FF0000"/>
                          </a:solidFill>
                          <a:latin typeface="Arial" pitchFamily="34" charset="0"/>
                          <a:ea typeface="+mj-ea"/>
                          <a:cs typeface="Arial" pitchFamily="34" charset="0"/>
                        </a:rPr>
                        <a:t>(3)</a:t>
                      </a:r>
                      <a:r>
                        <a:rPr lang="en-US" altLang="zh-TW" sz="1600" kern="1200" dirty="0" err="1" smtClean="0">
                          <a:solidFill>
                            <a:srgbClr val="FF0000"/>
                          </a:solidFill>
                          <a:latin typeface="Arial" pitchFamily="34" charset="0"/>
                          <a:ea typeface="+mj-ea"/>
                          <a:cs typeface="Arial" pitchFamily="34" charset="0"/>
                        </a:rPr>
                        <a:t>Hinet</a:t>
                      </a:r>
                      <a:r>
                        <a:rPr lang="zh-TW" altLang="en-US" sz="1600" kern="1200" dirty="0" smtClean="0">
                          <a:solidFill>
                            <a:srgbClr val="FF0000"/>
                          </a:solidFill>
                          <a:latin typeface="Arial" pitchFamily="34" charset="0"/>
                          <a:ea typeface="+mj-ea"/>
                          <a:cs typeface="Arial" pitchFamily="34" charset="0"/>
                        </a:rPr>
                        <a:t> </a:t>
                      </a:r>
                      <a:r>
                        <a:rPr lang="en-US" altLang="zh-TW" sz="1600" kern="1200" dirty="0" smtClean="0">
                          <a:solidFill>
                            <a:srgbClr val="FF0000"/>
                          </a:solidFill>
                          <a:latin typeface="Arial" pitchFamily="34" charset="0"/>
                          <a:ea typeface="+mj-ea"/>
                          <a:cs typeface="Arial" pitchFamily="34" charset="0"/>
                        </a:rPr>
                        <a:t>CDN</a:t>
                      </a:r>
                      <a:r>
                        <a:rPr lang="zh-TW" altLang="en-US" sz="1600" kern="1200" dirty="0" smtClean="0">
                          <a:solidFill>
                            <a:srgbClr val="FF0000"/>
                          </a:solidFill>
                          <a:latin typeface="Arial" pitchFamily="34" charset="0"/>
                          <a:ea typeface="+mj-ea"/>
                          <a:cs typeface="Arial" pitchFamily="34" charset="0"/>
                        </a:rPr>
                        <a:t> 服務</a:t>
                      </a:r>
                      <a:endParaRPr lang="zh-TW" altLang="en-US" sz="1800" dirty="0">
                        <a:latin typeface="Arial" pitchFamily="34" charset="0"/>
                        <a:ea typeface="+mj-ea"/>
                        <a:cs typeface="Arial" pitchFamily="34" charset="0"/>
                      </a:endParaRPr>
                    </a:p>
                  </a:txBody>
                  <a:tcPr marL="91446" marR="91446" marT="45710" marB="45710"/>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4175" y="188913"/>
            <a:ext cx="7140575" cy="647700"/>
          </a:xfrm>
        </p:spPr>
        <p:txBody>
          <a:bodyPr/>
          <a:lstStyle/>
          <a:p>
            <a:pPr fontAlgn="auto">
              <a:spcAft>
                <a:spcPts val="0"/>
              </a:spcAft>
              <a:defRPr/>
            </a:pPr>
            <a:r>
              <a:rPr altLang="zh-TW" sz="3600"/>
              <a:t>綜合建議</a:t>
            </a:r>
            <a:endParaRPr altLang="zh-TW" sz="3600">
              <a:effectLst/>
            </a:endParaRPr>
          </a:p>
        </p:txBody>
      </p:sp>
      <p:sp>
        <p:nvSpPr>
          <p:cNvPr id="3" name="內容版面配置區 2"/>
          <p:cNvSpPr>
            <a:spLocks noGrp="1"/>
          </p:cNvSpPr>
          <p:nvPr>
            <p:ph sz="half" idx="1"/>
          </p:nvPr>
        </p:nvSpPr>
        <p:spPr>
          <a:xfrm>
            <a:off x="468313" y="1484313"/>
            <a:ext cx="8424862" cy="4897437"/>
          </a:xfrm>
        </p:spPr>
        <p:txBody>
          <a:bodyPr>
            <a:normAutofit lnSpcReduction="10000"/>
          </a:bodyPr>
          <a:lstStyle/>
          <a:p>
            <a:pPr fontAlgn="auto">
              <a:spcAft>
                <a:spcPts val="0"/>
              </a:spcAft>
              <a:defRPr/>
            </a:pPr>
            <a:r>
              <a:rPr altLang="zh-TW" sz="3200" b="1" dirty="0"/>
              <a:t>給</a:t>
            </a:r>
            <a:r>
              <a:rPr sz="3200" b="1" dirty="0"/>
              <a:t>  </a:t>
            </a:r>
            <a:r>
              <a:rPr lang="zh-TW" altLang="en-US" sz="3200" b="1" dirty="0" smtClean="0"/>
              <a:t>鈞</a:t>
            </a:r>
            <a:r>
              <a:rPr altLang="zh-TW" sz="3200" b="1" dirty="0" err="1" smtClean="0"/>
              <a:t>部的建議</a:t>
            </a:r>
            <a:endParaRPr altLang="zh-TW" sz="3200" b="1" dirty="0"/>
          </a:p>
          <a:p>
            <a:pPr lvl="1"/>
            <a:r>
              <a:rPr lang="zh-TW" altLang="zh-TW" sz="2800" dirty="0" smtClean="0"/>
              <a:t>請</a:t>
            </a:r>
            <a:r>
              <a:rPr lang="en-US" altLang="zh-TW" sz="2800" dirty="0"/>
              <a:t>TACERT</a:t>
            </a:r>
            <a:r>
              <a:rPr lang="zh-TW" altLang="zh-TW" sz="2800" dirty="0"/>
              <a:t>能針對資</a:t>
            </a:r>
            <a:r>
              <a:rPr lang="zh-TW" altLang="zh-TW" sz="2800" dirty="0" smtClean="0"/>
              <a:t>安事件</a:t>
            </a:r>
            <a:r>
              <a:rPr lang="zh-TW" altLang="zh-TW" sz="2800" dirty="0"/>
              <a:t>的派</a:t>
            </a:r>
            <a:r>
              <a:rPr lang="zh-TW" altLang="zh-TW" sz="2800" dirty="0" smtClean="0"/>
              <a:t>發</a:t>
            </a:r>
            <a:r>
              <a:rPr lang="zh-TW" altLang="en-US" sz="2800" dirty="0" smtClean="0"/>
              <a:t>時機可</a:t>
            </a:r>
            <a:r>
              <a:rPr lang="zh-TW" altLang="zh-TW" sz="2800" dirty="0" smtClean="0"/>
              <a:t>更為</a:t>
            </a:r>
            <a:r>
              <a:rPr lang="zh-TW" altLang="zh-TW" sz="2800" dirty="0"/>
              <a:t>審慎，以免造成各學校網管人員的困擾</a:t>
            </a:r>
            <a:r>
              <a:rPr lang="zh-TW" altLang="zh-TW" sz="2800" dirty="0" smtClean="0"/>
              <a:t>。</a:t>
            </a:r>
            <a:r>
              <a:rPr lang="zh-TW" altLang="en-US" sz="2800" dirty="0" smtClean="0"/>
              <a:t>特別是連續</a:t>
            </a:r>
            <a:r>
              <a:rPr lang="zh-TW" altLang="en-US" sz="2800" dirty="0"/>
              <a:t>假日</a:t>
            </a:r>
            <a:r>
              <a:rPr lang="zh-TW" altLang="en-US" sz="2800" dirty="0" smtClean="0"/>
              <a:t>前一天下班後。</a:t>
            </a:r>
            <a:endParaRPr lang="en-US" altLang="zh-TW" sz="2800" dirty="0" smtClean="0"/>
          </a:p>
          <a:p>
            <a:pPr lvl="1"/>
            <a:r>
              <a:rPr lang="zh-TW" altLang="en-US" sz="2800" dirty="0" smtClean="0"/>
              <a:t>請  鈞部考慮對於區網績優人員給予</a:t>
            </a:r>
            <a:r>
              <a:rPr lang="zh-TW" altLang="en-US" sz="2800" dirty="0"/>
              <a:t>更實質</a:t>
            </a:r>
            <a:r>
              <a:rPr lang="zh-TW" altLang="en-US" sz="2800" dirty="0" smtClean="0"/>
              <a:t>的</a:t>
            </a:r>
            <a:r>
              <a:rPr lang="zh-TW" altLang="en-US" sz="2800" dirty="0"/>
              <a:t>獎勵</a:t>
            </a:r>
            <a:r>
              <a:rPr lang="zh-TW" altLang="en-US" sz="2800" dirty="0" smtClean="0"/>
              <a:t>。</a:t>
            </a:r>
            <a:endParaRPr lang="en-US" altLang="zh-TW" sz="2800" dirty="0" smtClean="0"/>
          </a:p>
          <a:p>
            <a:r>
              <a:rPr lang="zh-TW" altLang="zh-TW" sz="3200" b="1" dirty="0"/>
              <a:t>給下游連線單位的建議</a:t>
            </a:r>
            <a:endParaRPr lang="zh-TW" altLang="zh-TW" sz="3200" dirty="0"/>
          </a:p>
          <a:p>
            <a:pPr lvl="1"/>
            <a:r>
              <a:rPr lang="zh-TW" altLang="zh-TW" sz="2800" dirty="0"/>
              <a:t>請各單位資安</a:t>
            </a:r>
            <a:r>
              <a:rPr lang="zh-TW" altLang="zh-TW" sz="2800" dirty="0" smtClean="0"/>
              <a:t>負責人</a:t>
            </a:r>
            <a:r>
              <a:rPr lang="zh-TW" altLang="en-US" sz="2800" dirty="0" smtClean="0"/>
              <a:t>員把</a:t>
            </a:r>
            <a:r>
              <a:rPr lang="zh-TW" altLang="zh-TW" sz="2800" dirty="0" smtClean="0"/>
              <a:t>握</a:t>
            </a:r>
            <a:r>
              <a:rPr lang="zh-TW" altLang="zh-TW" sz="2800" dirty="0"/>
              <a:t>資安事件通報與應變的時效，切勿延誤。</a:t>
            </a:r>
          </a:p>
          <a:p>
            <a:pPr lvl="1"/>
            <a:r>
              <a:rPr lang="zh-TW" altLang="zh-TW" sz="2800" dirty="0" smtClean="0"/>
              <a:t>請</a:t>
            </a:r>
            <a:r>
              <a:rPr lang="zh-TW" altLang="zh-TW" sz="2800" dirty="0"/>
              <a:t>隨時更新網管負責人資料</a:t>
            </a:r>
            <a:r>
              <a:rPr lang="zh-TW" altLang="en-US" sz="2800" dirty="0"/>
              <a:t>。</a:t>
            </a:r>
            <a:endParaRPr lang="zh-TW" altLang="zh-TW" sz="2800" dirty="0"/>
          </a:p>
          <a:p>
            <a:pPr lvl="1"/>
            <a:endParaRPr lang="zh-TW" altLang="zh-TW"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995363" y="2233613"/>
            <a:ext cx="7324725" cy="3092450"/>
          </a:xfrm>
        </p:spPr>
        <p:txBody>
          <a:bodyPr>
            <a:normAutofit/>
          </a:bodyPr>
          <a:lstStyle/>
          <a:p>
            <a:pPr marL="0" indent="0" algn="ctr" fontAlgn="auto">
              <a:spcAft>
                <a:spcPts val="0"/>
              </a:spcAft>
              <a:buFontTx/>
              <a:buNone/>
              <a:defRPr/>
            </a:pPr>
            <a:r>
              <a:rPr altLang="zh-TW" sz="9600"/>
              <a:t>謝謝委員</a:t>
            </a:r>
          </a:p>
          <a:p>
            <a:pPr marL="0" indent="0" algn="ctr" fontAlgn="auto">
              <a:spcAft>
                <a:spcPts val="0"/>
              </a:spcAft>
              <a:buFontTx/>
              <a:buNone/>
              <a:defRPr/>
            </a:pPr>
            <a:endParaRPr lang="en-US" altLang="zh-TW" sz="3200"/>
          </a:p>
          <a:p>
            <a:pPr marL="0" indent="0" algn="ctr" fontAlgn="auto">
              <a:spcAft>
                <a:spcPts val="0"/>
              </a:spcAft>
              <a:buFontTx/>
              <a:buNone/>
              <a:defRPr/>
            </a:pPr>
            <a:r>
              <a:rPr altLang="zh-TW" sz="4400"/>
              <a:t>請指正</a:t>
            </a:r>
          </a:p>
          <a:p>
            <a:pPr fontAlgn="auto">
              <a:spcAft>
                <a:spcPts val="0"/>
              </a:spcAft>
              <a:defRPr/>
            </a:pPr>
            <a:endParaRPr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338" y="404813"/>
            <a:ext cx="6911975" cy="633412"/>
          </a:xfrm>
        </p:spPr>
        <p:txBody>
          <a:bodyPr>
            <a:noAutofit/>
          </a:bodyPr>
          <a:lstStyle/>
          <a:p>
            <a:pPr fontAlgn="auto">
              <a:spcAft>
                <a:spcPts val="0"/>
              </a:spcAft>
              <a:defRPr/>
            </a:pPr>
            <a:r>
              <a:rPr sz="3600" dirty="0" smtClean="0">
                <a:latin typeface="微軟正黑體" pitchFamily="34" charset="-120"/>
                <a:ea typeface="微軟正黑體" pitchFamily="34" charset="-120"/>
              </a:rPr>
              <a:t>大綱</a:t>
            </a:r>
            <a:r>
              <a:rPr lang="en-US" altLang="zh-TW" sz="3600" dirty="0" smtClean="0">
                <a:solidFill>
                  <a:schemeClr val="bg1">
                    <a:lumMod val="65000"/>
                  </a:schemeClr>
                </a:solidFill>
                <a:latin typeface="+mn-lt"/>
                <a:ea typeface="標楷體" pitchFamily="65" charset="-120"/>
                <a:cs typeface="Tahoma" pitchFamily="34" charset="0"/>
              </a:rPr>
              <a:t>-2</a:t>
            </a:r>
            <a:endParaRPr sz="3600" dirty="0">
              <a:solidFill>
                <a:schemeClr val="bg1">
                  <a:lumMod val="65000"/>
                </a:schemeClr>
              </a:solidFill>
              <a:latin typeface="+mn-lt"/>
              <a:ea typeface="標楷體" pitchFamily="65" charset="-120"/>
              <a:cs typeface="Tahoma" pitchFamily="34" charset="0"/>
            </a:endParaRPr>
          </a:p>
        </p:txBody>
      </p:sp>
      <p:sp>
        <p:nvSpPr>
          <p:cNvPr id="5" name="內容版面配置區 4"/>
          <p:cNvSpPr>
            <a:spLocks noGrp="1"/>
          </p:cNvSpPr>
          <p:nvPr>
            <p:ph sz="half" idx="1"/>
          </p:nvPr>
        </p:nvSpPr>
        <p:spPr>
          <a:xfrm>
            <a:off x="541338" y="1527175"/>
            <a:ext cx="7702550" cy="4710113"/>
          </a:xfrm>
        </p:spPr>
        <p:txBody>
          <a:bodyPr>
            <a:noAutofit/>
          </a:bodyPr>
          <a:lstStyle/>
          <a:p>
            <a:pPr fontAlgn="auto">
              <a:spcAft>
                <a:spcPts val="0"/>
              </a:spcAft>
              <a:defRPr/>
            </a:pPr>
            <a:r>
              <a:rPr lang="zh-TW" altLang="en-US" dirty="0">
                <a:solidFill>
                  <a:schemeClr val="bg1">
                    <a:lumMod val="65000"/>
                  </a:schemeClr>
                </a:solidFill>
              </a:rPr>
              <a:t>臺中區網中心基本資料及人力狀況</a:t>
            </a:r>
          </a:p>
          <a:p>
            <a:pPr fontAlgn="auto">
              <a:spcAft>
                <a:spcPts val="0"/>
              </a:spcAft>
              <a:defRPr/>
            </a:pPr>
            <a:r>
              <a:rPr lang="zh-TW" altLang="en-US" sz="3200" dirty="0">
                <a:solidFill>
                  <a:srgbClr val="FF0000"/>
                </a:solidFill>
              </a:rPr>
              <a:t>網路中心運作情形</a:t>
            </a:r>
          </a:p>
          <a:p>
            <a:pPr fontAlgn="auto">
              <a:spcAft>
                <a:spcPts val="0"/>
              </a:spcAft>
              <a:defRPr/>
            </a:pPr>
            <a:r>
              <a:rPr lang="zh-TW" altLang="en-US" dirty="0" smtClean="0">
                <a:solidFill>
                  <a:schemeClr val="bg1">
                    <a:lumMod val="65000"/>
                  </a:schemeClr>
                </a:solidFill>
              </a:rPr>
              <a:t>資訊安全</a:t>
            </a:r>
            <a:r>
              <a:rPr lang="zh-TW" altLang="en-US" dirty="0">
                <a:solidFill>
                  <a:schemeClr val="bg1">
                    <a:lumMod val="65000"/>
                  </a:schemeClr>
                </a:solidFill>
              </a:rPr>
              <a:t>環境整備</a:t>
            </a:r>
          </a:p>
          <a:p>
            <a:pPr fontAlgn="auto">
              <a:spcAft>
                <a:spcPts val="0"/>
              </a:spcAft>
              <a:defRPr/>
            </a:pPr>
            <a:r>
              <a:rPr lang="zh-TW" altLang="en-US" dirty="0" smtClean="0">
                <a:solidFill>
                  <a:schemeClr val="bg1">
                    <a:lumMod val="65000"/>
                  </a:schemeClr>
                </a:solidFill>
              </a:rPr>
              <a:t>推動</a:t>
            </a:r>
            <a:r>
              <a:rPr lang="zh-TW" altLang="en-US" dirty="0">
                <a:solidFill>
                  <a:schemeClr val="bg1">
                    <a:lumMod val="65000"/>
                  </a:schemeClr>
                </a:solidFill>
              </a:rPr>
              <a:t>網路資訊應用</a:t>
            </a:r>
            <a:r>
              <a:rPr lang="zh-TW" altLang="en-US" dirty="0" smtClean="0">
                <a:solidFill>
                  <a:schemeClr val="bg1">
                    <a:lumMod val="65000"/>
                  </a:schemeClr>
                </a:solidFill>
              </a:rPr>
              <a:t>環境與導入</a:t>
            </a:r>
            <a:r>
              <a:rPr lang="zh-TW" altLang="en-US" dirty="0">
                <a:solidFill>
                  <a:schemeClr val="bg1">
                    <a:lumMod val="65000"/>
                  </a:schemeClr>
                </a:solidFill>
              </a:rPr>
              <a:t>情形</a:t>
            </a:r>
          </a:p>
          <a:p>
            <a:pPr fontAlgn="auto">
              <a:spcAft>
                <a:spcPts val="0"/>
              </a:spcAft>
              <a:defRPr/>
            </a:pPr>
            <a:r>
              <a:rPr lang="zh-TW" altLang="en-US" dirty="0">
                <a:solidFill>
                  <a:schemeClr val="bg1">
                    <a:lumMod val="65000"/>
                  </a:schemeClr>
                </a:solidFill>
              </a:rPr>
              <a:t>辦理教育訓練及推廣活動情形</a:t>
            </a:r>
          </a:p>
          <a:p>
            <a:pPr fontAlgn="auto">
              <a:spcAft>
                <a:spcPts val="0"/>
              </a:spcAft>
              <a:defRPr/>
            </a:pPr>
            <a:r>
              <a:rPr lang="zh-TW" altLang="en-US" dirty="0">
                <a:solidFill>
                  <a:schemeClr val="bg1">
                    <a:lumMod val="65000"/>
                  </a:schemeClr>
                </a:solidFill>
              </a:rPr>
              <a:t>年度計畫所提績效指標辦理情形</a:t>
            </a:r>
          </a:p>
          <a:p>
            <a:pPr fontAlgn="auto">
              <a:spcAft>
                <a:spcPts val="0"/>
              </a:spcAft>
              <a:defRPr/>
            </a:pPr>
            <a:r>
              <a:rPr lang="zh-TW" altLang="en-US" dirty="0">
                <a:solidFill>
                  <a:schemeClr val="bg1">
                    <a:lumMod val="65000"/>
                  </a:schemeClr>
                </a:solidFill>
              </a:rPr>
              <a:t>網路應用特色服務</a:t>
            </a:r>
          </a:p>
          <a:p>
            <a:pPr fontAlgn="auto">
              <a:spcAft>
                <a:spcPts val="0"/>
              </a:spcAft>
              <a:defRPr/>
            </a:pPr>
            <a:r>
              <a:rPr lang="en-US" altLang="zh-TW" dirty="0">
                <a:solidFill>
                  <a:schemeClr val="bg1">
                    <a:lumMod val="65000"/>
                  </a:schemeClr>
                </a:solidFill>
              </a:rPr>
              <a:t>104</a:t>
            </a:r>
            <a:r>
              <a:rPr lang="zh-TW" altLang="en-US" dirty="0">
                <a:solidFill>
                  <a:schemeClr val="bg1">
                    <a:lumMod val="65000"/>
                  </a:schemeClr>
                </a:solidFill>
              </a:rPr>
              <a:t>年度預計推動之重點工作</a:t>
            </a:r>
          </a:p>
          <a:p>
            <a:pPr fontAlgn="auto">
              <a:spcAft>
                <a:spcPts val="0"/>
              </a:spcAft>
              <a:defRPr/>
            </a:pPr>
            <a:r>
              <a:rPr lang="zh-TW" altLang="en-US" dirty="0">
                <a:solidFill>
                  <a:schemeClr val="bg1">
                    <a:lumMod val="65000"/>
                  </a:schemeClr>
                </a:solidFill>
              </a:rPr>
              <a:t>綜合建議</a:t>
            </a:r>
          </a:p>
          <a:p>
            <a:pPr fontAlgn="auto">
              <a:spcAft>
                <a:spcPts val="0"/>
              </a:spcAft>
              <a:defRPr/>
            </a:pPr>
            <a:endParaRPr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00038"/>
            <a:ext cx="6707187" cy="1011237"/>
          </a:xfrm>
        </p:spPr>
        <p:txBody>
          <a:bodyPr>
            <a:normAutofit fontScale="90000"/>
          </a:bodyPr>
          <a:lstStyle/>
          <a:p>
            <a:pPr fontAlgn="auto">
              <a:spcAft>
                <a:spcPts val="0"/>
              </a:spcAft>
              <a:defRPr/>
            </a:pPr>
            <a:r>
              <a:rPr altLang="zh-TW" sz="4000" smtClean="0"/>
              <a:t>網路中心運作情形</a:t>
            </a:r>
            <a:r>
              <a:rPr sz="4000" smtClean="0"/>
              <a:t> </a:t>
            </a:r>
            <a:r>
              <a:rPr lang="en-US" altLang="zh-TW" sz="3600" smtClean="0"/>
              <a:t>(</a:t>
            </a:r>
            <a:r>
              <a:rPr sz="3600" smtClean="0"/>
              <a:t>一</a:t>
            </a:r>
            <a:r>
              <a:rPr lang="en-US" altLang="zh-TW" sz="3600" smtClean="0"/>
              <a:t>)</a:t>
            </a:r>
            <a:br>
              <a:rPr lang="en-US" altLang="zh-TW" sz="3600" smtClean="0"/>
            </a:br>
            <a:r>
              <a:rPr altLang="zh-TW" smtClean="0">
                <a:solidFill>
                  <a:srgbClr val="FF0000"/>
                </a:solidFill>
              </a:rPr>
              <a:t>出席教育部</a:t>
            </a:r>
            <a:r>
              <a:rPr lang="en-US" altLang="zh-TW" err="1" smtClean="0">
                <a:solidFill>
                  <a:srgbClr val="FF0000"/>
                </a:solidFill>
              </a:rPr>
              <a:t>TANet</a:t>
            </a:r>
            <a:r>
              <a:rPr altLang="zh-TW" smtClean="0">
                <a:solidFill>
                  <a:srgbClr val="FF0000"/>
                </a:solidFill>
              </a:rPr>
              <a:t>相關會議參與率</a:t>
            </a:r>
            <a:endParaRPr altLang="zh-TW">
              <a:solidFill>
                <a:srgbClr val="FF0000"/>
              </a:solidFill>
            </a:endParaRPr>
          </a:p>
        </p:txBody>
      </p:sp>
      <p:sp>
        <p:nvSpPr>
          <p:cNvPr id="7" name="內容版面配置區 6"/>
          <p:cNvSpPr>
            <a:spLocks noGrp="1"/>
          </p:cNvSpPr>
          <p:nvPr>
            <p:ph sz="half" idx="1"/>
          </p:nvPr>
        </p:nvSpPr>
        <p:spPr>
          <a:xfrm>
            <a:off x="468313" y="1484313"/>
            <a:ext cx="8424862" cy="4752975"/>
          </a:xfrm>
        </p:spPr>
        <p:txBody>
          <a:bodyPr/>
          <a:lstStyle/>
          <a:p>
            <a:pPr fontAlgn="auto">
              <a:spcAft>
                <a:spcPts val="0"/>
              </a:spcAft>
              <a:defRPr/>
            </a:pPr>
            <a:r>
              <a:rPr altLang="zh-TW" dirty="0" err="1"/>
              <a:t>教育部</a:t>
            </a:r>
            <a:r>
              <a:rPr lang="en-US" altLang="zh-TW" dirty="0" err="1"/>
              <a:t>TANet</a:t>
            </a:r>
            <a:r>
              <a:rPr altLang="zh-TW" dirty="0" err="1"/>
              <a:t>相關會議及活動參與率達</a:t>
            </a:r>
            <a:r>
              <a:rPr altLang="zh-TW" dirty="0"/>
              <a:t> </a:t>
            </a:r>
            <a:r>
              <a:rPr lang="en-US" altLang="zh-TW" b="1" dirty="0">
                <a:solidFill>
                  <a:srgbClr val="00B050"/>
                </a:solidFill>
                <a:latin typeface="Tw Cen MT" pitchFamily="34" charset="0"/>
              </a:rPr>
              <a:t>100</a:t>
            </a:r>
            <a:r>
              <a:rPr lang="en-US" altLang="zh-TW" dirty="0"/>
              <a:t> %</a:t>
            </a:r>
            <a:r>
              <a:rPr altLang="zh-TW" dirty="0"/>
              <a:t>。</a:t>
            </a:r>
          </a:p>
          <a:p>
            <a:pPr fontAlgn="auto">
              <a:spcAft>
                <a:spcPts val="0"/>
              </a:spcAft>
              <a:defRPr/>
            </a:pPr>
            <a:r>
              <a:rPr altLang="zh-TW" dirty="0" err="1"/>
              <a:t>公告</a:t>
            </a:r>
            <a:r>
              <a:rPr lang="en-US" altLang="zh-TW" dirty="0" err="1"/>
              <a:t>TANet</a:t>
            </a:r>
            <a:r>
              <a:rPr altLang="zh-TW" dirty="0" err="1"/>
              <a:t>相關管理</a:t>
            </a:r>
            <a:r>
              <a:rPr lang="en-US" altLang="zh-TW" dirty="0"/>
              <a:t>/</a:t>
            </a:r>
            <a:r>
              <a:rPr altLang="zh-TW" dirty="0" err="1"/>
              <a:t>使用規範</a:t>
            </a:r>
            <a:r>
              <a:rPr altLang="zh-TW" dirty="0"/>
              <a:t>，</a:t>
            </a:r>
          </a:p>
          <a:p>
            <a:pPr lvl="1" fontAlgn="auto">
              <a:spcAft>
                <a:spcPts val="0"/>
              </a:spcAft>
              <a:buFont typeface="Arial" pitchFamily="34" charset="0"/>
              <a:buNone/>
              <a:defRPr/>
            </a:pPr>
            <a:r>
              <a:rPr altLang="zh-TW" dirty="0" err="1"/>
              <a:t>網址：</a:t>
            </a:r>
            <a:r>
              <a:rPr lang="en-US" altLang="zh-TW" dirty="0" err="1">
                <a:hlinkClick r:id="rId3"/>
              </a:rPr>
              <a:t>http</a:t>
            </a:r>
            <a:r>
              <a:rPr lang="en-US" altLang="zh-TW" dirty="0">
                <a:hlinkClick r:id="rId3"/>
              </a:rPr>
              <a:t>://</a:t>
            </a:r>
            <a:r>
              <a:rPr lang="en-US" altLang="zh-TW" dirty="0" err="1">
                <a:hlinkClick r:id="rId3"/>
              </a:rPr>
              <a:t>www.tcrc.edu.tw</a:t>
            </a:r>
            <a:r>
              <a:rPr lang="en-US" altLang="zh-TW" dirty="0">
                <a:hlinkClick r:id="rId3"/>
              </a:rPr>
              <a:t>/</a:t>
            </a:r>
            <a:r>
              <a:rPr lang="en-US" altLang="zh-TW" dirty="0" err="1">
                <a:hlinkClick r:id="rId3"/>
              </a:rPr>
              <a:t>rule.html</a:t>
            </a:r>
            <a:endParaRPr lang="en-US" altLang="zh-TW" dirty="0"/>
          </a:p>
          <a:p>
            <a:pPr fontAlgn="auto">
              <a:spcAft>
                <a:spcPts val="0"/>
              </a:spcAft>
              <a:defRPr/>
            </a:pPr>
            <a:r>
              <a:rPr altLang="zh-TW" dirty="0" err="1"/>
              <a:t>公告</a:t>
            </a:r>
            <a:r>
              <a:rPr lang="en-US" altLang="zh-TW" dirty="0" err="1"/>
              <a:t>TANet</a:t>
            </a:r>
            <a:r>
              <a:rPr altLang="zh-TW" dirty="0" err="1"/>
              <a:t>相關技術小組及管理委員會會議紀錄</a:t>
            </a:r>
            <a:r>
              <a:rPr altLang="zh-TW" dirty="0"/>
              <a:t>，</a:t>
            </a:r>
          </a:p>
          <a:p>
            <a:pPr lvl="1" fontAlgn="auto">
              <a:spcAft>
                <a:spcPts val="0"/>
              </a:spcAft>
              <a:buFont typeface="Arial" pitchFamily="34" charset="0"/>
              <a:buNone/>
              <a:defRPr/>
            </a:pPr>
            <a:r>
              <a:rPr altLang="zh-TW" dirty="0" err="1"/>
              <a:t>網址：</a:t>
            </a:r>
            <a:r>
              <a:rPr lang="en-US" altLang="zh-TW" dirty="0" err="1">
                <a:hlinkClick r:id="rId4"/>
              </a:rPr>
              <a:t>http</a:t>
            </a:r>
            <a:r>
              <a:rPr lang="en-US" altLang="zh-TW" dirty="0">
                <a:hlinkClick r:id="rId4"/>
              </a:rPr>
              <a:t>://</a:t>
            </a:r>
            <a:r>
              <a:rPr lang="en-US" altLang="zh-TW" dirty="0" err="1">
                <a:hlinkClick r:id="rId4"/>
              </a:rPr>
              <a:t>www.tcrc.edu.tw</a:t>
            </a:r>
            <a:r>
              <a:rPr lang="en-US" altLang="zh-TW" dirty="0">
                <a:hlinkClick r:id="rId4"/>
              </a:rPr>
              <a:t>/</a:t>
            </a:r>
            <a:r>
              <a:rPr lang="en-US" altLang="zh-TW" dirty="0" err="1">
                <a:hlinkClick r:id="rId4"/>
              </a:rPr>
              <a:t>tanetmeeting.html</a:t>
            </a:r>
            <a:endParaRPr lang="en-US" altLang="zh-TW" dirty="0"/>
          </a:p>
          <a:p>
            <a:pPr fontAlgn="auto">
              <a:spcAft>
                <a:spcPts val="0"/>
              </a:spcAft>
              <a:defRPr/>
            </a:pPr>
            <a:endParaRPr dirty="0"/>
          </a:p>
        </p:txBody>
      </p:sp>
      <p:pic>
        <p:nvPicPr>
          <p:cNvPr id="36868" name="圖片 3" descr="網路規範.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988" y="3948113"/>
            <a:ext cx="7058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8591</TotalTime>
  <Words>3802</Words>
  <Application>Microsoft Office PowerPoint</Application>
  <PresentationFormat>如螢幕大小 (4:3)</PresentationFormat>
  <Paragraphs>540</Paragraphs>
  <Slides>71</Slides>
  <Notes>27</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71</vt:i4>
      </vt:variant>
    </vt:vector>
  </HeadingPairs>
  <TitlesOfParts>
    <vt:vector size="84" baseType="lpstr">
      <vt:lpstr>Arial Unicode MS</vt:lpstr>
      <vt:lpstr>微軟正黑體</vt:lpstr>
      <vt:lpstr>新細明體</vt:lpstr>
      <vt:lpstr>標楷體</vt:lpstr>
      <vt:lpstr>Arial</vt:lpstr>
      <vt:lpstr>Arial Black</vt:lpstr>
      <vt:lpstr>Calibri</vt:lpstr>
      <vt:lpstr>Impact</vt:lpstr>
      <vt:lpstr>Tahoma</vt:lpstr>
      <vt:lpstr>Times New Roman</vt:lpstr>
      <vt:lpstr>Tw Cen MT</vt:lpstr>
      <vt:lpstr>Wingdings</vt:lpstr>
      <vt:lpstr>Office 佈景主題</vt:lpstr>
      <vt:lpstr>臺中區域網路中心  103年度維運成效報告</vt:lpstr>
      <vt:lpstr>大綱</vt:lpstr>
      <vt:lpstr>大綱-1</vt:lpstr>
      <vt:lpstr>台中區域網路中心基本資料及人力狀況 人力狀況</vt:lpstr>
      <vt:lpstr>台中區域網路中心基本資料及人力狀況 人員基本資料</vt:lpstr>
      <vt:lpstr>台中區域網路中心基本資料及人力狀況 網路架構與線路狀況</vt:lpstr>
      <vt:lpstr>台中區域網路中心基本資料及人力狀況 連線佈建情形 -- 連線單位統計</vt:lpstr>
      <vt:lpstr>大綱-2</vt:lpstr>
      <vt:lpstr>網路中心運作情形 (一) 出席教育部TANet相關會議參與率</vt:lpstr>
      <vt:lpstr>網路中心運作情形 (二) 區網中心與連線單位互動(1/4)</vt:lpstr>
      <vt:lpstr>網路中心運作情形 (二) 區網中心與連線單位互動(2/4)</vt:lpstr>
      <vt:lpstr>網路中心運作情形 (二) 區網中心與連線單位互動(3/4)</vt:lpstr>
      <vt:lpstr>網路中心運作情形 (二) 區網中心與連線單位互動(4/4)</vt:lpstr>
      <vt:lpstr>網路中心運作情形 (三) 建立連線單位通訊資訊有效性</vt:lpstr>
      <vt:lpstr>大綱-3</vt:lpstr>
      <vt:lpstr>資訊安全環境整備 (一) 資安事件緊急通報處理之效率及通報率</vt:lpstr>
      <vt:lpstr>資訊安全環境整備 (二) 區網中心配合教育部資安政策</vt:lpstr>
      <vt:lpstr>PowerPoint 簡報</vt:lpstr>
      <vt:lpstr>資訊安全環境整備 (三) 自辦資訊安全推廣活動</vt:lpstr>
      <vt:lpstr>資訊安全環境整備 (三) 自辦資訊安全推廣活動照片</vt:lpstr>
      <vt:lpstr>資訊安全環境整備 (四) 連線單位流量管控與資安防護 (架構圖)</vt:lpstr>
      <vt:lpstr>資訊安全環境整備 (四) 連線單位流量管控 (QoS)</vt:lpstr>
      <vt:lpstr>資訊安全環境整備 (四) 連線單位流量管控 (QoS)</vt:lpstr>
      <vt:lpstr>資訊安全環境整備 (四) 連線單位資安防護 </vt:lpstr>
      <vt:lpstr>大綱-4</vt:lpstr>
      <vt:lpstr>推動網路資訊應用環境與導入 推動相關基礎建置及營運效能(1/5)</vt:lpstr>
      <vt:lpstr>推動網路資訊應用環境與導入 推動相關基礎建置及營運效能(2/5)</vt:lpstr>
      <vt:lpstr>推動網路資訊應用環境與導入 推動相關基礎建置及營運效能(3/5)</vt:lpstr>
      <vt:lpstr>推動網路資訊應用環境與導入 推動相關基礎建置及營運效能(4/5)</vt:lpstr>
      <vt:lpstr>推動網路資訊應用環境與導入 推動相關基礎建置及營運效能(5/5)</vt:lpstr>
      <vt:lpstr>大綱-5</vt:lpstr>
      <vt:lpstr>辦理教育訓練及推廣活動情形 辦理研討會及教育訓練活動(1/3)</vt:lpstr>
      <vt:lpstr>辦理教育訓練及推廣活動情形 辦理研討會及教育訓練活動(2/3)</vt:lpstr>
      <vt:lpstr>辦理教育訓練及推廣活動情形 辦理研討會及教育訓練活動(3/3)</vt:lpstr>
      <vt:lpstr>辦理教育訓練及推廣活動情形 辦理研討會及教育訓練活動剪影</vt:lpstr>
      <vt:lpstr>辦理教育訓練及推廣活動情形 維運人力專業能力訓練</vt:lpstr>
      <vt:lpstr>大綱-6</vt:lpstr>
      <vt:lpstr>年度計畫所提績效指標辦理情形 年度計畫績效達成率(一)</vt:lpstr>
      <vt:lpstr>年度計畫所提績效指標辦理情形 年度計畫績效達成率(二)</vt:lpstr>
      <vt:lpstr>年度計畫所提績效指標辦理情形 年度計畫績效達成率(三)</vt:lpstr>
      <vt:lpstr>大綱-7</vt:lpstr>
      <vt:lpstr>網路應用特色服務(1/3) </vt:lpstr>
      <vt:lpstr>網路應用特色服務(2/3) </vt:lpstr>
      <vt:lpstr>網路應用特色服務(3/3) </vt:lpstr>
      <vt:lpstr>網路應用特色服務 提供各類網路應用特色服務(1/13)</vt:lpstr>
      <vt:lpstr>網路應用特色服務 提供各類網路應用特色服務(2.1/13)</vt:lpstr>
      <vt:lpstr>網路應用特色服務 提供各類網路應用特色服務(2.2/13)</vt:lpstr>
      <vt:lpstr>網路應用特色服務 提供各類網路應用特色服務(3.1/13)</vt:lpstr>
      <vt:lpstr>網路應用特色服務 提供各類網路應用特色服務(3.2/13)</vt:lpstr>
      <vt:lpstr>網路應用特色服務 提供各類網路應用特色服務(4.1/13)</vt:lpstr>
      <vt:lpstr>網路應用特色服務 提供各類網路應用特色服務(4.2/13)</vt:lpstr>
      <vt:lpstr>網路應用特色服務 提供各類網路應用特色服務(4.3/13)</vt:lpstr>
      <vt:lpstr>網路應用特色服務 提供各類網路應用特色服務(5/13)</vt:lpstr>
      <vt:lpstr>網路應用特色服務 提供各類網路應用特色服務(6/13)</vt:lpstr>
      <vt:lpstr>網路應用特色服務 提供各類網路應用特色服務(7.1/13)</vt:lpstr>
      <vt:lpstr>網路應用特色服務 提供各類網路應用特色服務(7.2/13)</vt:lpstr>
      <vt:lpstr>網路應用特色服務 提供各類網路應用特色服務(7.3/13)</vt:lpstr>
      <vt:lpstr>網路應用特色服務 提供各類網路應用特色服務(8/13)</vt:lpstr>
      <vt:lpstr>網路應用特色服務 提供各類網路應用特色服務(9.1/13)</vt:lpstr>
      <vt:lpstr>網路應用特色服務 提供各類網路應用特色服務(9.2/13)</vt:lpstr>
      <vt:lpstr>網路應用特色服務 提供各類網路應用特色服務(10/13)</vt:lpstr>
      <vt:lpstr>網路應用特色服務 提供各類網路應用特色服務(11/13)</vt:lpstr>
      <vt:lpstr>網路應用特色服務 提供各類網路應用特色服務(12/13)</vt:lpstr>
      <vt:lpstr>網路應用特色服務 提供各類網路應用特色服務(13.1/13)</vt:lpstr>
      <vt:lpstr>網路應用特色服務 提供各類網路應用特色服務(13.2/13)</vt:lpstr>
      <vt:lpstr>大綱-8</vt:lpstr>
      <vt:lpstr>104年度預計推動之重點工作1/2</vt:lpstr>
      <vt:lpstr>104年度預計推動之重點工作2/2</vt:lpstr>
      <vt:lpstr>大綱-9</vt:lpstr>
      <vt:lpstr>綜合建議</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某謎樣的Yukishi</cp:lastModifiedBy>
  <cp:revision>451</cp:revision>
  <dcterms:created xsi:type="dcterms:W3CDTF">2012-06-07T06:52:04Z</dcterms:created>
  <dcterms:modified xsi:type="dcterms:W3CDTF">2014-12-03T02:08:56Z</dcterms:modified>
</cp:coreProperties>
</file>