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3"/>
  </p:notesMasterIdLst>
  <p:handoutMasterIdLst>
    <p:handoutMasterId r:id="rId74"/>
  </p:handoutMasterIdLst>
  <p:sldIdLst>
    <p:sldId id="256" r:id="rId2"/>
    <p:sldId id="257" r:id="rId3"/>
    <p:sldId id="258" r:id="rId4"/>
    <p:sldId id="259" r:id="rId5"/>
    <p:sldId id="260" r:id="rId6"/>
    <p:sldId id="261" r:id="rId7"/>
    <p:sldId id="262" r:id="rId8"/>
    <p:sldId id="263" r:id="rId9"/>
    <p:sldId id="264" r:id="rId10"/>
    <p:sldId id="32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25" r:id="rId51"/>
    <p:sldId id="326" r:id="rId52"/>
    <p:sldId id="305" r:id="rId53"/>
    <p:sldId id="327"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Lst>
  <p:sldSz cx="9144000" cy="6858000" type="screen4x3"/>
  <p:notesSz cx="6858000" cy="9144000"/>
  <p:defaultTextStyle>
    <a:defPPr>
      <a:defRPr lang="zh-TW"/>
    </a:defPPr>
    <a:lvl1pPr algn="l" rtl="0" eaLnBrk="0" fontAlgn="base" hangingPunct="0">
      <a:spcBef>
        <a:spcPct val="0"/>
      </a:spcBef>
      <a:spcAft>
        <a:spcPct val="0"/>
      </a:spcAft>
      <a:defRPr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新細明體" pitchFamily="18" charset="-120"/>
        <a:cs typeface="+mn-cs"/>
      </a:defRPr>
    </a:lvl5pPr>
    <a:lvl6pPr marL="2286000" algn="l" defTabSz="914400" rtl="0" eaLnBrk="1" latinLnBrk="0" hangingPunct="1">
      <a:defRPr kern="1200">
        <a:solidFill>
          <a:schemeClr val="tx1"/>
        </a:solidFill>
        <a:latin typeface="Times New Roman" pitchFamily="18" charset="0"/>
        <a:ea typeface="新細明體" pitchFamily="18" charset="-120"/>
        <a:cs typeface="+mn-cs"/>
      </a:defRPr>
    </a:lvl6pPr>
    <a:lvl7pPr marL="2743200" algn="l" defTabSz="914400" rtl="0" eaLnBrk="1" latinLnBrk="0" hangingPunct="1">
      <a:defRPr kern="1200">
        <a:solidFill>
          <a:schemeClr val="tx1"/>
        </a:solidFill>
        <a:latin typeface="Times New Roman" pitchFamily="18" charset="0"/>
        <a:ea typeface="新細明體" pitchFamily="18" charset="-120"/>
        <a:cs typeface="+mn-cs"/>
      </a:defRPr>
    </a:lvl7pPr>
    <a:lvl8pPr marL="3200400" algn="l" defTabSz="914400" rtl="0" eaLnBrk="1" latinLnBrk="0" hangingPunct="1">
      <a:defRPr kern="1200">
        <a:solidFill>
          <a:schemeClr val="tx1"/>
        </a:solidFill>
        <a:latin typeface="Times New Roman" pitchFamily="18" charset="0"/>
        <a:ea typeface="新細明體" pitchFamily="18" charset="-120"/>
        <a:cs typeface="+mn-cs"/>
      </a:defRPr>
    </a:lvl8pPr>
    <a:lvl9pPr marL="3657600" algn="l" defTabSz="914400" rtl="0" eaLnBrk="1" latinLnBrk="0" hangingPunct="1">
      <a:defRPr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79C"/>
    <a:srgbClr val="072FA1"/>
    <a:srgbClr val="663300"/>
    <a:srgbClr val="FFCC66"/>
    <a:srgbClr val="996600"/>
    <a:srgbClr val="FFFFFF"/>
    <a:srgbClr val="6197D9"/>
    <a:srgbClr val="3C7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860" autoAdjust="0"/>
    <p:restoredTop sz="94660"/>
  </p:normalViewPr>
  <p:slideViewPr>
    <p:cSldViewPr>
      <p:cViewPr varScale="1">
        <p:scale>
          <a:sx n="110" d="100"/>
          <a:sy n="110" d="100"/>
        </p:scale>
        <p:origin x="1260" y="96"/>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2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F3D6B424-9BA2-4FAB-AF3A-FF59501D81D0}" type="datetimeFigureOut">
              <a:rPr lang="zh-TW" altLang="en-US"/>
              <a:pPr>
                <a:defRPr/>
              </a:pPr>
              <a:t>2013/12/3</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60FE9AD3-ACD6-46D8-BB51-6CEB8909731A}" type="slidenum">
              <a:rPr lang="zh-TW" altLang="en-US"/>
              <a:pPr/>
              <a:t>‹#›</a:t>
            </a:fld>
            <a:endParaRPr lang="zh-TW" altLang="en-US"/>
          </a:p>
        </p:txBody>
      </p:sp>
    </p:spTree>
    <p:extLst>
      <p:ext uri="{BB962C8B-B14F-4D97-AF65-F5344CB8AC3E}">
        <p14:creationId xmlns:p14="http://schemas.microsoft.com/office/powerpoint/2010/main" val="2404290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8FDA31CF-5866-44B4-9B1F-5EDF80B557E5}" type="datetimeFigureOut">
              <a:rPr lang="zh-TW" altLang="en-US"/>
              <a:pPr>
                <a:defRPr/>
              </a:pPr>
              <a:t>2013/12/3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CEA1E6BF-44CC-416C-8FBF-450E8338FBAC}" type="slidenum">
              <a:rPr lang="zh-TW" altLang="en-US"/>
              <a:pPr/>
              <a:t>‹#›</a:t>
            </a:fld>
            <a:endParaRPr lang="zh-TW" altLang="en-US"/>
          </a:p>
        </p:txBody>
      </p:sp>
    </p:spTree>
    <p:extLst>
      <p:ext uri="{BB962C8B-B14F-4D97-AF65-F5344CB8AC3E}">
        <p14:creationId xmlns:p14="http://schemas.microsoft.com/office/powerpoint/2010/main" val="198013730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74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32345591-B4B0-4E68-8249-BEFB760979BD}" type="slidenum">
              <a:rPr lang="zh-TW" altLang="en-US">
                <a:latin typeface="Calibri" pitchFamily="34" charset="0"/>
              </a:rPr>
              <a:pPr/>
              <a:t>9</a:t>
            </a:fld>
            <a:endParaRPr lang="zh-TW" altLang="en-US">
              <a:latin typeface="Calibri" pitchFamily="34" charset="0"/>
            </a:endParaRPr>
          </a:p>
        </p:txBody>
      </p:sp>
    </p:spTree>
    <p:extLst>
      <p:ext uri="{BB962C8B-B14F-4D97-AF65-F5344CB8AC3E}">
        <p14:creationId xmlns:p14="http://schemas.microsoft.com/office/powerpoint/2010/main" val="695070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8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4988DA16-6CF6-4931-BD99-06087EF20840}" type="slidenum">
              <a:rPr lang="zh-TW" altLang="en-US">
                <a:latin typeface="Calibri" pitchFamily="34" charset="0"/>
              </a:rPr>
              <a:pPr/>
              <a:t>30</a:t>
            </a:fld>
            <a:endParaRPr lang="zh-TW" altLang="en-US">
              <a:latin typeface="Calibri" pitchFamily="34" charset="0"/>
            </a:endParaRPr>
          </a:p>
        </p:txBody>
      </p:sp>
    </p:spTree>
    <p:extLst>
      <p:ext uri="{BB962C8B-B14F-4D97-AF65-F5344CB8AC3E}">
        <p14:creationId xmlns:p14="http://schemas.microsoft.com/office/powerpoint/2010/main" val="2162656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F263A47D-F829-43A4-888F-C2F13CD79014}" type="slidenum">
              <a:rPr lang="zh-TW" altLang="en-US">
                <a:latin typeface="Calibri" pitchFamily="34" charset="0"/>
              </a:rPr>
              <a:pPr/>
              <a:t>64</a:t>
            </a:fld>
            <a:endParaRPr lang="zh-TW" altLang="en-US">
              <a:latin typeface="Calibri" pitchFamily="34" charset="0"/>
            </a:endParaRPr>
          </a:p>
        </p:txBody>
      </p:sp>
    </p:spTree>
    <p:extLst>
      <p:ext uri="{BB962C8B-B14F-4D97-AF65-F5344CB8AC3E}">
        <p14:creationId xmlns:p14="http://schemas.microsoft.com/office/powerpoint/2010/main" val="935265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5B164A29-F30F-41EF-851F-1BA73BD0873B}" type="slidenum">
              <a:rPr lang="zh-TW" altLang="en-US">
                <a:latin typeface="Calibri" pitchFamily="34" charset="0"/>
              </a:rPr>
              <a:pPr/>
              <a:t>65</a:t>
            </a:fld>
            <a:endParaRPr lang="zh-TW" altLang="en-US">
              <a:latin typeface="Calibri" pitchFamily="34" charset="0"/>
            </a:endParaRPr>
          </a:p>
        </p:txBody>
      </p:sp>
    </p:spTree>
    <p:extLst>
      <p:ext uri="{BB962C8B-B14F-4D97-AF65-F5344CB8AC3E}">
        <p14:creationId xmlns:p14="http://schemas.microsoft.com/office/powerpoint/2010/main" val="97236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297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14780804-A903-48BF-A5DC-88E09D677827}" type="slidenum">
              <a:rPr lang="zh-TW" altLang="en-US">
                <a:latin typeface="Calibri" pitchFamily="34" charset="0"/>
              </a:rPr>
              <a:pPr/>
              <a:t>20</a:t>
            </a:fld>
            <a:endParaRPr lang="zh-TW" altLang="en-US">
              <a:latin typeface="Calibri" pitchFamily="34" charset="0"/>
            </a:endParaRPr>
          </a:p>
        </p:txBody>
      </p:sp>
    </p:spTree>
    <p:extLst>
      <p:ext uri="{BB962C8B-B14F-4D97-AF65-F5344CB8AC3E}">
        <p14:creationId xmlns:p14="http://schemas.microsoft.com/office/powerpoint/2010/main" val="345049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1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71ACF37D-5BCC-4AD3-9D5D-5F86D07A6B28}" type="slidenum">
              <a:rPr lang="zh-TW" altLang="en-US">
                <a:latin typeface="Calibri" pitchFamily="34" charset="0"/>
              </a:rPr>
              <a:pPr/>
              <a:t>21</a:t>
            </a:fld>
            <a:endParaRPr lang="zh-TW" altLang="en-US">
              <a:latin typeface="Calibri" pitchFamily="34" charset="0"/>
            </a:endParaRPr>
          </a:p>
        </p:txBody>
      </p:sp>
    </p:spTree>
    <p:extLst>
      <p:ext uri="{BB962C8B-B14F-4D97-AF65-F5344CB8AC3E}">
        <p14:creationId xmlns:p14="http://schemas.microsoft.com/office/powerpoint/2010/main" val="1799258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48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8F71FDA3-1422-4A2B-B373-199309983FDB}" type="slidenum">
              <a:rPr lang="zh-TW" altLang="en-US">
                <a:latin typeface="Calibri" pitchFamily="34" charset="0"/>
              </a:rPr>
              <a:pPr/>
              <a:t>23</a:t>
            </a:fld>
            <a:endParaRPr lang="zh-TW" altLang="en-US">
              <a:latin typeface="Calibri" pitchFamily="34" charset="0"/>
            </a:endParaRPr>
          </a:p>
        </p:txBody>
      </p:sp>
    </p:spTree>
    <p:extLst>
      <p:ext uri="{BB962C8B-B14F-4D97-AF65-F5344CB8AC3E}">
        <p14:creationId xmlns:p14="http://schemas.microsoft.com/office/powerpoint/2010/main" val="157785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7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0DD011F1-087D-4B05-884F-1E1F39270961}" type="slidenum">
              <a:rPr lang="zh-TW" altLang="en-US">
                <a:latin typeface="Calibri" pitchFamily="34" charset="0"/>
              </a:rPr>
              <a:pPr/>
              <a:t>25</a:t>
            </a:fld>
            <a:endParaRPr lang="zh-TW" altLang="en-US">
              <a:latin typeface="Calibri" pitchFamily="34" charset="0"/>
            </a:endParaRPr>
          </a:p>
        </p:txBody>
      </p:sp>
    </p:spTree>
    <p:extLst>
      <p:ext uri="{BB962C8B-B14F-4D97-AF65-F5344CB8AC3E}">
        <p14:creationId xmlns:p14="http://schemas.microsoft.com/office/powerpoint/2010/main" val="152339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9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FA72CAC2-1D0D-4A42-8081-4AA265EF116D}" type="slidenum">
              <a:rPr lang="zh-TW" altLang="en-US">
                <a:latin typeface="Calibri" pitchFamily="34" charset="0"/>
              </a:rPr>
              <a:pPr/>
              <a:t>26</a:t>
            </a:fld>
            <a:endParaRPr lang="zh-TW" altLang="en-US">
              <a:latin typeface="Calibri" pitchFamily="34" charset="0"/>
            </a:endParaRPr>
          </a:p>
        </p:txBody>
      </p:sp>
    </p:spTree>
    <p:extLst>
      <p:ext uri="{BB962C8B-B14F-4D97-AF65-F5344CB8AC3E}">
        <p14:creationId xmlns:p14="http://schemas.microsoft.com/office/powerpoint/2010/main" val="2402235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19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1C134AE3-55D6-4E89-86B8-04CDC8D69D80}" type="slidenum">
              <a:rPr lang="zh-TW" altLang="en-US">
                <a:latin typeface="Calibri" pitchFamily="34" charset="0"/>
              </a:rPr>
              <a:pPr/>
              <a:t>27</a:t>
            </a:fld>
            <a:endParaRPr lang="zh-TW" altLang="en-US">
              <a:latin typeface="Calibri" pitchFamily="34" charset="0"/>
            </a:endParaRPr>
          </a:p>
        </p:txBody>
      </p:sp>
    </p:spTree>
    <p:extLst>
      <p:ext uri="{BB962C8B-B14F-4D97-AF65-F5344CB8AC3E}">
        <p14:creationId xmlns:p14="http://schemas.microsoft.com/office/powerpoint/2010/main" val="1047344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4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35872016-236E-43EC-A1A6-F6454AE74C26}" type="slidenum">
              <a:rPr lang="zh-TW" altLang="en-US">
                <a:latin typeface="Calibri" pitchFamily="34" charset="0"/>
              </a:rPr>
              <a:pPr/>
              <a:t>28</a:t>
            </a:fld>
            <a:endParaRPr lang="zh-TW" altLang="en-US">
              <a:latin typeface="Calibri" pitchFamily="34" charset="0"/>
            </a:endParaRPr>
          </a:p>
        </p:txBody>
      </p:sp>
    </p:spTree>
    <p:extLst>
      <p:ext uri="{BB962C8B-B14F-4D97-AF65-F5344CB8AC3E}">
        <p14:creationId xmlns:p14="http://schemas.microsoft.com/office/powerpoint/2010/main" val="260273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6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fld id="{88906A44-95EC-4554-BBF2-2807674F0F04}" type="slidenum">
              <a:rPr lang="zh-TW" altLang="en-US">
                <a:latin typeface="Calibri" pitchFamily="34" charset="0"/>
              </a:rPr>
              <a:pPr/>
              <a:t>29</a:t>
            </a:fld>
            <a:endParaRPr lang="zh-TW" altLang="en-US">
              <a:latin typeface="Calibri" pitchFamily="34" charset="0"/>
            </a:endParaRPr>
          </a:p>
        </p:txBody>
      </p:sp>
    </p:spTree>
    <p:extLst>
      <p:ext uri="{BB962C8B-B14F-4D97-AF65-F5344CB8AC3E}">
        <p14:creationId xmlns:p14="http://schemas.microsoft.com/office/powerpoint/2010/main" val="2231005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訂版面配置">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標題 1"/>
          <p:cNvSpPr>
            <a:spLocks noGrp="1"/>
          </p:cNvSpPr>
          <p:nvPr>
            <p:ph type="ctrTitle"/>
          </p:nvPr>
        </p:nvSpPr>
        <p:spPr>
          <a:xfrm>
            <a:off x="1979712" y="2492896"/>
            <a:ext cx="6444208" cy="945059"/>
          </a:xfrm>
          <a:prstGeom prst="rect">
            <a:avLst/>
          </a:prstGeom>
        </p:spPr>
        <p:txBody>
          <a:bodyPr/>
          <a:lstStyle>
            <a:lvl1pPr>
              <a:defRPr sz="4800" b="1">
                <a:solidFill>
                  <a:schemeClr val="bg1"/>
                </a:solidFill>
                <a:effectLst>
                  <a:outerShdw blurRad="38100" dist="38100" dir="2700000" algn="tl">
                    <a:srgbClr val="000000">
                      <a:alpha val="43137"/>
                    </a:srgbClr>
                  </a:outerShdw>
                </a:effectLst>
              </a:defRPr>
            </a:lvl1pPr>
          </a:lstStyle>
          <a:p>
            <a:endParaRPr lang="zh-TW" altLang="en-US" dirty="0"/>
          </a:p>
        </p:txBody>
      </p:sp>
    </p:spTree>
    <p:extLst>
      <p:ext uri="{BB962C8B-B14F-4D97-AF65-F5344CB8AC3E}">
        <p14:creationId xmlns:p14="http://schemas.microsoft.com/office/powerpoint/2010/main" val="337710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4" name="標題 1"/>
          <p:cNvSpPr>
            <a:spLocks noGrp="1"/>
          </p:cNvSpPr>
          <p:nvPr>
            <p:ph type="title"/>
          </p:nvPr>
        </p:nvSpPr>
        <p:spPr>
          <a:xfrm>
            <a:off x="2195736" y="260648"/>
            <a:ext cx="6624736" cy="648072"/>
          </a:xfrm>
          <a:prstGeom prst="rect">
            <a:avLst/>
          </a:prstGeom>
        </p:spPr>
        <p:txBody>
          <a:bodyPr>
            <a:normAutofit/>
          </a:bodyPr>
          <a:lstStyle>
            <a:lvl1pPr algn="l">
              <a:defRPr sz="3200" b="1">
                <a:solidFill>
                  <a:schemeClr val="accent3">
                    <a:lumMod val="50000"/>
                  </a:schemeClr>
                </a:solidFill>
                <a:latin typeface="+mj-ea"/>
                <a:ea typeface="+mj-ea"/>
              </a:defRPr>
            </a:lvl1pPr>
          </a:lstStyle>
          <a:p>
            <a:r>
              <a:rPr lang="zh-TW" altLang="en-US" smtClean="0"/>
              <a:t>按一下以編輯母片標題樣式</a:t>
            </a:r>
            <a:endParaRPr lang="zh-TW" altLang="en-US" dirty="0"/>
          </a:p>
        </p:txBody>
      </p:sp>
      <p:sp>
        <p:nvSpPr>
          <p:cNvPr id="5" name="內容版面配置區 2"/>
          <p:cNvSpPr>
            <a:spLocks noGrp="1"/>
          </p:cNvSpPr>
          <p:nvPr>
            <p:ph sz="half" idx="1"/>
          </p:nvPr>
        </p:nvSpPr>
        <p:spPr>
          <a:xfrm>
            <a:off x="2195736" y="1124744"/>
            <a:ext cx="6624736" cy="5040560"/>
          </a:xfrm>
          <a:prstGeom prst="rect">
            <a:avLst/>
          </a:prstGeom>
        </p:spPr>
        <p:txBody>
          <a:bodyPr vert="eaVert"/>
          <a:lstStyle>
            <a:lvl1pPr marL="342900" indent="-342900">
              <a:buSzPct val="140000"/>
              <a:buFontTx/>
              <a:buBlip>
                <a:blip r:embed="rId2"/>
              </a:buBlip>
              <a:defRPr lang="zh-TW" altLang="en-US" sz="2800" kern="1200" dirty="0" smtClean="0">
                <a:solidFill>
                  <a:schemeClr val="accent4">
                    <a:lumMod val="75000"/>
                  </a:schemeClr>
                </a:solidFill>
                <a:latin typeface="+mj-ea"/>
                <a:ea typeface="+mj-ea"/>
                <a:cs typeface="+mn-cs"/>
              </a:defRPr>
            </a:lvl1pPr>
            <a:lvl2pPr>
              <a:defRPr lang="zh-TW" altLang="en-US" sz="2400" kern="1200" dirty="0" smtClean="0">
                <a:solidFill>
                  <a:schemeClr val="accent3">
                    <a:lumMod val="75000"/>
                  </a:schemeClr>
                </a:solidFill>
                <a:latin typeface="+mj-ea"/>
                <a:ea typeface="+mj-ea"/>
                <a:cs typeface="+mn-cs"/>
              </a:defRPr>
            </a:lvl2pPr>
            <a:lvl3pPr marL="1144588" indent="-342900">
              <a:defRPr lang="zh-TW" altLang="en-US" sz="2000" kern="1200" dirty="0" smtClean="0">
                <a:solidFill>
                  <a:schemeClr val="accent6">
                    <a:lumMod val="75000"/>
                  </a:schemeClr>
                </a:solidFill>
                <a:latin typeface="+mj-ea"/>
                <a:ea typeface="+mj-ea"/>
                <a:cs typeface="+mn-cs"/>
              </a:defRPr>
            </a:lvl3pPr>
            <a:lvl4pPr>
              <a:defRPr lang="zh-TW" altLang="en-US" sz="1800" kern="1200" dirty="0" smtClean="0">
                <a:solidFill>
                  <a:schemeClr val="accent2">
                    <a:lumMod val="75000"/>
                  </a:schemeClr>
                </a:solidFill>
                <a:latin typeface="+mj-ea"/>
                <a:ea typeface="+mj-ea"/>
                <a:cs typeface="+mn-cs"/>
              </a:defRPr>
            </a:lvl4pPr>
            <a:lvl5pPr>
              <a:defRPr lang="en-US" altLang="zh-TW" sz="1800" kern="1200" dirty="0" smtClean="0">
                <a:solidFill>
                  <a:schemeClr val="tx2">
                    <a:lumMod val="75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a:p>
            <a:pPr lvl="0"/>
            <a:endParaRPr lang="zh-TW" altLang="en-US" dirty="0"/>
          </a:p>
        </p:txBody>
      </p:sp>
    </p:spTree>
    <p:extLst>
      <p:ext uri="{BB962C8B-B14F-4D97-AF65-F5344CB8AC3E}">
        <p14:creationId xmlns:p14="http://schemas.microsoft.com/office/powerpoint/2010/main" val="3390190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3" name="標題 1"/>
          <p:cNvSpPr txBox="1">
            <a:spLocks/>
          </p:cNvSpPr>
          <p:nvPr userDrawn="1"/>
        </p:nvSpPr>
        <p:spPr>
          <a:xfrm>
            <a:off x="8243888" y="193675"/>
            <a:ext cx="792162" cy="6096000"/>
          </a:xfrm>
          <a:prstGeom prst="rect">
            <a:avLst/>
          </a:prstGeom>
        </p:spPr>
        <p:txBody>
          <a:bodyPr vert="eaVert" anchor="ctr">
            <a:normAutofit/>
          </a:bodyPr>
          <a:lstStyle>
            <a:lvl1pPr algn="l" defTabSz="914400" rtl="0" eaLnBrk="1" latinLnBrk="0" hangingPunct="1">
              <a:spcBef>
                <a:spcPct val="0"/>
              </a:spcBef>
              <a:buNone/>
              <a:defRPr sz="3200" b="1" kern="1200">
                <a:solidFill>
                  <a:srgbClr val="002060"/>
                </a:solidFill>
                <a:latin typeface="+mj-ea"/>
                <a:ea typeface="+mj-ea"/>
                <a:cs typeface="+mj-cs"/>
              </a:defRPr>
            </a:lvl1pPr>
          </a:lstStyle>
          <a:p>
            <a:pPr fontAlgn="auto">
              <a:spcAft>
                <a:spcPts val="0"/>
              </a:spcAft>
              <a:defRPr/>
            </a:pPr>
            <a:r>
              <a:rPr lang="zh-TW" altLang="en-US" dirty="0" smtClean="0">
                <a:solidFill>
                  <a:schemeClr val="accent3">
                    <a:lumMod val="50000"/>
                  </a:schemeClr>
                </a:solidFill>
              </a:rPr>
              <a:t>一</a:t>
            </a:r>
            <a:r>
              <a:rPr lang="zh-TW" altLang="en-US" dirty="0" smtClean="0">
                <a:solidFill>
                  <a:schemeClr val="accent3">
                    <a:lumMod val="50000"/>
                  </a:schemeClr>
                </a:solidFill>
                <a:latin typeface="+mn-ea"/>
                <a:ea typeface="+mn-ea"/>
              </a:rPr>
              <a:t>、</a:t>
            </a:r>
            <a:r>
              <a:rPr lang="en-US" altLang="zh-TW" dirty="0" smtClean="0">
                <a:solidFill>
                  <a:schemeClr val="accent3">
                    <a:lumMod val="50000"/>
                  </a:schemeClr>
                </a:solidFill>
              </a:rPr>
              <a:t> </a:t>
            </a:r>
            <a:r>
              <a:rPr lang="zh-TW" altLang="en-US" dirty="0" smtClean="0">
                <a:solidFill>
                  <a:schemeClr val="accent3">
                    <a:lumMod val="50000"/>
                  </a:schemeClr>
                </a:solidFill>
              </a:rPr>
              <a:t>標題</a:t>
            </a:r>
            <a:endParaRPr lang="zh-TW" altLang="en-US" dirty="0">
              <a:solidFill>
                <a:schemeClr val="accent3">
                  <a:lumMod val="50000"/>
                </a:schemeClr>
              </a:solidFill>
            </a:endParaRPr>
          </a:p>
        </p:txBody>
      </p:sp>
      <p:sp>
        <p:nvSpPr>
          <p:cNvPr id="7" name="內容版面配置區 2"/>
          <p:cNvSpPr>
            <a:spLocks noGrp="1"/>
          </p:cNvSpPr>
          <p:nvPr>
            <p:ph sz="half" idx="1"/>
          </p:nvPr>
        </p:nvSpPr>
        <p:spPr>
          <a:xfrm>
            <a:off x="2267743" y="476672"/>
            <a:ext cx="5955005" cy="5688632"/>
          </a:xfrm>
          <a:prstGeom prst="rect">
            <a:avLst/>
          </a:prstGeom>
        </p:spPr>
        <p:txBody>
          <a:bodyPr vert="eaVert"/>
          <a:lstStyle>
            <a:lvl1pPr marL="342900" indent="-342900">
              <a:buSzPct val="140000"/>
              <a:buFontTx/>
              <a:buBlip>
                <a:blip r:embed="rId2"/>
              </a:buBlip>
              <a:defRPr lang="zh-TW" altLang="en-US" sz="2800" kern="1200" dirty="0" smtClean="0">
                <a:solidFill>
                  <a:schemeClr val="accent4">
                    <a:lumMod val="75000"/>
                  </a:schemeClr>
                </a:solidFill>
                <a:latin typeface="+mj-ea"/>
                <a:ea typeface="+mj-ea"/>
                <a:cs typeface="+mn-cs"/>
              </a:defRPr>
            </a:lvl1pPr>
            <a:lvl2pPr>
              <a:defRPr lang="zh-TW" altLang="en-US" sz="2400" kern="1200" dirty="0" smtClean="0">
                <a:solidFill>
                  <a:schemeClr val="accent3">
                    <a:lumMod val="75000"/>
                  </a:schemeClr>
                </a:solidFill>
                <a:latin typeface="+mj-ea"/>
                <a:ea typeface="+mj-ea"/>
                <a:cs typeface="+mn-cs"/>
              </a:defRPr>
            </a:lvl2pPr>
            <a:lvl3pPr marL="1144588" indent="-342900">
              <a:defRPr lang="zh-TW" altLang="en-US" sz="2000" kern="1200" dirty="0" smtClean="0">
                <a:solidFill>
                  <a:schemeClr val="accent6">
                    <a:lumMod val="75000"/>
                  </a:schemeClr>
                </a:solidFill>
                <a:latin typeface="+mj-ea"/>
                <a:ea typeface="+mj-ea"/>
                <a:cs typeface="+mn-cs"/>
              </a:defRPr>
            </a:lvl3pPr>
            <a:lvl4pPr>
              <a:defRPr lang="zh-TW" altLang="en-US" sz="1800" kern="1200" dirty="0" smtClean="0">
                <a:solidFill>
                  <a:schemeClr val="accent2">
                    <a:lumMod val="75000"/>
                  </a:schemeClr>
                </a:solidFill>
                <a:latin typeface="+mj-ea"/>
                <a:ea typeface="+mj-ea"/>
                <a:cs typeface="+mn-cs"/>
              </a:defRPr>
            </a:lvl4pPr>
            <a:lvl5pPr>
              <a:defRPr lang="en-US" altLang="zh-TW" sz="1800" kern="1200" dirty="0" smtClean="0">
                <a:solidFill>
                  <a:schemeClr val="tx2">
                    <a:lumMod val="75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a:p>
            <a:pPr lvl="0"/>
            <a:endParaRPr lang="zh-TW" altLang="en-US" dirty="0"/>
          </a:p>
        </p:txBody>
      </p:sp>
    </p:spTree>
    <p:extLst>
      <p:ext uri="{BB962C8B-B14F-4D97-AF65-F5344CB8AC3E}">
        <p14:creationId xmlns:p14="http://schemas.microsoft.com/office/powerpoint/2010/main" val="128006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cxnSp>
        <p:nvCxnSpPr>
          <p:cNvPr id="4" name="直線接點 3"/>
          <p:cNvCxnSpPr/>
          <p:nvPr userDrawn="1"/>
        </p:nvCxnSpPr>
        <p:spPr>
          <a:xfrm>
            <a:off x="541338" y="1341438"/>
            <a:ext cx="7702550" cy="0"/>
          </a:xfrm>
          <a:prstGeom prst="line">
            <a:avLst/>
          </a:prstGeom>
          <a:ln w="28575">
            <a:prstDash val="sysDot"/>
          </a:ln>
        </p:spPr>
        <p:style>
          <a:lnRef idx="1">
            <a:schemeClr val="accent5"/>
          </a:lnRef>
          <a:fillRef idx="0">
            <a:schemeClr val="accent5"/>
          </a:fillRef>
          <a:effectRef idx="0">
            <a:schemeClr val="accent5"/>
          </a:effectRef>
          <a:fontRef idx="minor">
            <a:schemeClr val="tx1"/>
          </a:fontRef>
        </p:style>
      </p:cxnSp>
      <p:sp>
        <p:nvSpPr>
          <p:cNvPr id="5" name="內容版面配置區 2"/>
          <p:cNvSpPr>
            <a:spLocks noGrp="1"/>
          </p:cNvSpPr>
          <p:nvPr>
            <p:ph sz="half" idx="1"/>
          </p:nvPr>
        </p:nvSpPr>
        <p:spPr>
          <a:xfrm>
            <a:off x="541334" y="1527409"/>
            <a:ext cx="7703074" cy="4709903"/>
          </a:xfrm>
          <a:prstGeom prst="rect">
            <a:avLst/>
          </a:prstGeom>
        </p:spPr>
        <p:txBody>
          <a:bodyPr/>
          <a:lstStyle>
            <a:lvl1pPr marL="342900" indent="-342900">
              <a:buSzPct val="120000"/>
              <a:buFontTx/>
              <a:buBlip>
                <a:blip r:embed="rId2"/>
              </a:buBlip>
              <a:defRPr lang="zh-TW" altLang="en-US" sz="2800" kern="1200" dirty="0" smtClean="0">
                <a:solidFill>
                  <a:schemeClr val="accent4">
                    <a:lumMod val="75000"/>
                  </a:schemeClr>
                </a:solidFill>
                <a:latin typeface="+mj-ea"/>
                <a:ea typeface="+mj-ea"/>
                <a:cs typeface="+mn-cs"/>
              </a:defRPr>
            </a:lvl1pPr>
            <a:lvl2pPr>
              <a:defRPr lang="zh-TW" altLang="en-US" sz="2400" kern="1200" dirty="0" smtClean="0">
                <a:solidFill>
                  <a:schemeClr val="accent3">
                    <a:lumMod val="50000"/>
                  </a:schemeClr>
                </a:solidFill>
                <a:latin typeface="+mj-ea"/>
                <a:ea typeface="+mj-ea"/>
                <a:cs typeface="+mn-cs"/>
              </a:defRPr>
            </a:lvl2pPr>
            <a:lvl3pPr marL="1144588" indent="-342900">
              <a:defRPr lang="zh-TW" altLang="en-US" sz="2000" kern="1200" dirty="0" smtClean="0">
                <a:solidFill>
                  <a:schemeClr val="accent6">
                    <a:lumMod val="75000"/>
                  </a:schemeClr>
                </a:solidFill>
                <a:latin typeface="+mj-ea"/>
                <a:ea typeface="+mj-ea"/>
                <a:cs typeface="+mn-cs"/>
              </a:defRPr>
            </a:lvl3pPr>
            <a:lvl4pPr>
              <a:defRPr lang="zh-TW" altLang="en-US" sz="1800" kern="1200" dirty="0" smtClean="0">
                <a:solidFill>
                  <a:schemeClr val="accent2">
                    <a:lumMod val="75000"/>
                  </a:schemeClr>
                </a:solidFill>
                <a:latin typeface="+mj-ea"/>
                <a:ea typeface="+mj-ea"/>
                <a:cs typeface="+mn-cs"/>
              </a:defRPr>
            </a:lvl4pPr>
            <a:lvl5pPr>
              <a:defRPr lang="en-US" altLang="zh-TW" sz="1800" kern="1200" dirty="0" smtClean="0">
                <a:solidFill>
                  <a:schemeClr val="tx2">
                    <a:lumMod val="75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a:p>
            <a:pPr lvl="0"/>
            <a:endParaRPr lang="zh-TW" altLang="en-US" dirty="0"/>
          </a:p>
        </p:txBody>
      </p:sp>
      <p:sp>
        <p:nvSpPr>
          <p:cNvPr id="6" name="標題版面配置區 1"/>
          <p:cNvSpPr>
            <a:spLocks noGrp="1"/>
          </p:cNvSpPr>
          <p:nvPr>
            <p:ph type="title"/>
          </p:nvPr>
        </p:nvSpPr>
        <p:spPr>
          <a:xfrm>
            <a:off x="541334" y="404664"/>
            <a:ext cx="6912768" cy="634082"/>
          </a:xfrm>
          <a:prstGeom prst="rect">
            <a:avLst/>
          </a:prstGeom>
        </p:spPr>
        <p:txBody>
          <a:bodyPr vert="horz" lIns="91440" tIns="45720" rIns="91440" bIns="45720" rtlCol="0" anchor="ctr">
            <a:normAutofit/>
          </a:bodyPr>
          <a:lstStyle>
            <a:lvl1pPr marL="0" algn="l" defTabSz="914400" rtl="0" eaLnBrk="1" latinLnBrk="0" hangingPunct="1">
              <a:spcBef>
                <a:spcPct val="0"/>
              </a:spcBef>
              <a:buNone/>
              <a:defRPr lang="zh-TW" altLang="en-US" sz="3200" b="1" kern="1200" dirty="0">
                <a:ln w="9525" cap="rnd">
                  <a:noFill/>
                </a:ln>
                <a:solidFill>
                  <a:schemeClr val="accent3">
                    <a:lumMod val="50000"/>
                  </a:schemeClr>
                </a:solidFill>
                <a:effectLst>
                  <a:outerShdw blurRad="50800" dist="38100" dir="5400000" algn="t" rotWithShape="0">
                    <a:prstClr val="black">
                      <a:alpha val="16000"/>
                    </a:prstClr>
                  </a:outerShdw>
                </a:effectLst>
                <a:latin typeface="+mj-ea"/>
                <a:ea typeface="+mj-ea"/>
                <a:cs typeface="+mj-cs"/>
              </a:defRPr>
            </a:lvl1pPr>
          </a:lstStyle>
          <a:p>
            <a:r>
              <a:rPr lang="zh-TW" altLang="en-US" dirty="0" smtClean="0"/>
              <a:t>按一下以編輯母片標題樣式</a:t>
            </a:r>
            <a:endParaRPr lang="zh-TW" altLang="en-US" dirty="0"/>
          </a:p>
        </p:txBody>
      </p:sp>
    </p:spTree>
    <p:extLst>
      <p:ext uri="{BB962C8B-B14F-4D97-AF65-F5344CB8AC3E}">
        <p14:creationId xmlns:p14="http://schemas.microsoft.com/office/powerpoint/2010/main" val="189652555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3" name="標題 1"/>
          <p:cNvSpPr txBox="1">
            <a:spLocks/>
          </p:cNvSpPr>
          <p:nvPr userDrawn="1"/>
        </p:nvSpPr>
        <p:spPr>
          <a:xfrm>
            <a:off x="2195513" y="5732463"/>
            <a:ext cx="6624637" cy="649287"/>
          </a:xfrm>
          <a:prstGeom prst="rect">
            <a:avLst/>
          </a:prstGeom>
        </p:spPr>
        <p:txBody>
          <a:bodyPr anchor="ctr">
            <a:normAutofit/>
          </a:bodyPr>
          <a:lstStyle>
            <a:lvl1pPr algn="l" defTabSz="914400" rtl="0" eaLnBrk="1" latinLnBrk="0" hangingPunct="1">
              <a:spcBef>
                <a:spcPct val="0"/>
              </a:spcBef>
              <a:buNone/>
              <a:defRPr sz="3200" b="1" kern="1200">
                <a:solidFill>
                  <a:schemeClr val="accent3">
                    <a:lumMod val="50000"/>
                  </a:schemeClr>
                </a:solidFill>
                <a:latin typeface="+mj-ea"/>
                <a:ea typeface="+mj-ea"/>
                <a:cs typeface="+mj-cs"/>
              </a:defRPr>
            </a:lvl1pPr>
          </a:lstStyle>
          <a:p>
            <a:pPr fontAlgn="auto">
              <a:spcAft>
                <a:spcPts val="0"/>
              </a:spcAft>
              <a:defRPr/>
            </a:pPr>
            <a:r>
              <a:rPr lang="zh-TW" altLang="en-US" dirty="0" smtClean="0"/>
              <a:t>一、標題</a:t>
            </a:r>
            <a:endParaRPr lang="zh-TW" altLang="en-US" dirty="0"/>
          </a:p>
        </p:txBody>
      </p:sp>
      <p:sp>
        <p:nvSpPr>
          <p:cNvPr id="5" name="內容版面配置區 2"/>
          <p:cNvSpPr>
            <a:spLocks noGrp="1"/>
          </p:cNvSpPr>
          <p:nvPr>
            <p:ph sz="half" idx="1"/>
          </p:nvPr>
        </p:nvSpPr>
        <p:spPr>
          <a:xfrm>
            <a:off x="2195736" y="260648"/>
            <a:ext cx="6624736" cy="5328592"/>
          </a:xfrm>
          <a:prstGeom prst="rect">
            <a:avLst/>
          </a:prstGeom>
        </p:spPr>
        <p:txBody>
          <a:bodyPr/>
          <a:lstStyle>
            <a:lvl1pPr marL="342900" indent="-342900">
              <a:buSzPct val="120000"/>
              <a:buFontTx/>
              <a:buBlip>
                <a:blip r:embed="rId2"/>
              </a:buBlip>
              <a:defRPr lang="zh-TW" altLang="en-US" sz="2800" kern="1200" dirty="0" smtClean="0">
                <a:solidFill>
                  <a:schemeClr val="accent4">
                    <a:lumMod val="75000"/>
                  </a:schemeClr>
                </a:solidFill>
                <a:latin typeface="+mj-ea"/>
                <a:ea typeface="+mj-ea"/>
                <a:cs typeface="+mn-cs"/>
              </a:defRPr>
            </a:lvl1pPr>
            <a:lvl2pPr>
              <a:defRPr lang="zh-TW" altLang="en-US" sz="2400" kern="1200" dirty="0" smtClean="0">
                <a:solidFill>
                  <a:schemeClr val="accent3">
                    <a:lumMod val="50000"/>
                  </a:schemeClr>
                </a:solidFill>
                <a:latin typeface="+mj-ea"/>
                <a:ea typeface="+mj-ea"/>
                <a:cs typeface="+mn-cs"/>
              </a:defRPr>
            </a:lvl2pPr>
            <a:lvl3pPr marL="1144588" indent="-342900">
              <a:defRPr lang="zh-TW" altLang="en-US" sz="2000" kern="1200" dirty="0" smtClean="0">
                <a:solidFill>
                  <a:schemeClr val="accent6">
                    <a:lumMod val="75000"/>
                  </a:schemeClr>
                </a:solidFill>
                <a:latin typeface="+mj-ea"/>
                <a:ea typeface="+mj-ea"/>
                <a:cs typeface="+mn-cs"/>
              </a:defRPr>
            </a:lvl3pPr>
            <a:lvl4pPr>
              <a:defRPr lang="zh-TW" altLang="en-US" sz="1800" kern="1200" dirty="0" smtClean="0">
                <a:solidFill>
                  <a:schemeClr val="accent2">
                    <a:lumMod val="75000"/>
                  </a:schemeClr>
                </a:solidFill>
                <a:latin typeface="+mj-ea"/>
                <a:ea typeface="+mj-ea"/>
                <a:cs typeface="+mn-cs"/>
              </a:defRPr>
            </a:lvl4pPr>
            <a:lvl5pPr>
              <a:defRPr lang="en-US" altLang="zh-TW" sz="1800" kern="1200" dirty="0" smtClean="0">
                <a:solidFill>
                  <a:schemeClr val="tx2">
                    <a:lumMod val="75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a:p>
            <a:pPr lvl="0"/>
            <a:endParaRPr lang="zh-TW" altLang="en-US" dirty="0"/>
          </a:p>
        </p:txBody>
      </p:sp>
    </p:spTree>
    <p:extLst>
      <p:ext uri="{BB962C8B-B14F-4D97-AF65-F5344CB8AC3E}">
        <p14:creationId xmlns:p14="http://schemas.microsoft.com/office/powerpoint/2010/main" val="127041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5" name="標題 1"/>
          <p:cNvSpPr>
            <a:spLocks noGrp="1"/>
          </p:cNvSpPr>
          <p:nvPr>
            <p:ph type="title"/>
          </p:nvPr>
        </p:nvSpPr>
        <p:spPr>
          <a:xfrm>
            <a:off x="2195736" y="260648"/>
            <a:ext cx="6696744" cy="648072"/>
          </a:xfrm>
          <a:prstGeom prst="rect">
            <a:avLst/>
          </a:prstGeom>
        </p:spPr>
        <p:txBody>
          <a:bodyPr>
            <a:normAutofit/>
          </a:bodyPr>
          <a:lstStyle>
            <a:lvl1pPr algn="l">
              <a:defRPr sz="3200" b="1">
                <a:solidFill>
                  <a:schemeClr val="accent3">
                    <a:lumMod val="50000"/>
                  </a:schemeClr>
                </a:solidFill>
                <a:latin typeface="+mj-ea"/>
                <a:ea typeface="+mj-ea"/>
              </a:defRPr>
            </a:lvl1pPr>
          </a:lstStyle>
          <a:p>
            <a:r>
              <a:rPr lang="zh-TW" altLang="en-US" smtClean="0"/>
              <a:t>按一下以編輯母片標題樣式</a:t>
            </a:r>
            <a:endParaRPr lang="zh-TW" altLang="en-US" dirty="0"/>
          </a:p>
        </p:txBody>
      </p:sp>
      <p:sp>
        <p:nvSpPr>
          <p:cNvPr id="6" name="內容版面配置區 2"/>
          <p:cNvSpPr>
            <a:spLocks noGrp="1"/>
          </p:cNvSpPr>
          <p:nvPr>
            <p:ph sz="half" idx="1"/>
          </p:nvPr>
        </p:nvSpPr>
        <p:spPr>
          <a:xfrm>
            <a:off x="2195736" y="1124744"/>
            <a:ext cx="3240360" cy="5040560"/>
          </a:xfrm>
          <a:prstGeom prst="rect">
            <a:avLst/>
          </a:prstGeom>
        </p:spPr>
        <p:txBody>
          <a:bodyPr/>
          <a:lstStyle>
            <a:lvl1pPr marL="342900" indent="-342900">
              <a:buSzPct val="120000"/>
              <a:buFontTx/>
              <a:buBlip>
                <a:blip r:embed="rId2"/>
              </a:buBlip>
              <a:defRPr lang="zh-TW" altLang="en-US" sz="2800" kern="1200" dirty="0" smtClean="0">
                <a:solidFill>
                  <a:schemeClr val="accent4">
                    <a:lumMod val="75000"/>
                  </a:schemeClr>
                </a:solidFill>
                <a:latin typeface="+mj-ea"/>
                <a:ea typeface="+mj-ea"/>
                <a:cs typeface="+mn-cs"/>
              </a:defRPr>
            </a:lvl1pPr>
            <a:lvl2pPr>
              <a:defRPr lang="zh-TW" altLang="en-US" sz="2400" kern="1200" dirty="0" smtClean="0">
                <a:solidFill>
                  <a:schemeClr val="accent3">
                    <a:lumMod val="50000"/>
                  </a:schemeClr>
                </a:solidFill>
                <a:latin typeface="+mj-ea"/>
                <a:ea typeface="+mj-ea"/>
                <a:cs typeface="+mn-cs"/>
              </a:defRPr>
            </a:lvl2pPr>
            <a:lvl3pPr marL="1144588" indent="-342900">
              <a:defRPr lang="zh-TW" altLang="en-US" sz="2000" kern="1200" dirty="0" smtClean="0">
                <a:solidFill>
                  <a:schemeClr val="accent6">
                    <a:lumMod val="75000"/>
                  </a:schemeClr>
                </a:solidFill>
                <a:latin typeface="+mj-ea"/>
                <a:ea typeface="+mj-ea"/>
                <a:cs typeface="+mn-cs"/>
              </a:defRPr>
            </a:lvl3pPr>
            <a:lvl4pPr>
              <a:defRPr lang="zh-TW" altLang="en-US" sz="1800" kern="1200" dirty="0" smtClean="0">
                <a:solidFill>
                  <a:schemeClr val="accent2">
                    <a:lumMod val="75000"/>
                  </a:schemeClr>
                </a:solidFill>
                <a:latin typeface="+mj-ea"/>
                <a:ea typeface="+mj-ea"/>
                <a:cs typeface="+mn-cs"/>
              </a:defRPr>
            </a:lvl4pPr>
            <a:lvl5pPr>
              <a:defRPr lang="en-US" altLang="zh-TW" sz="1800" kern="1200" dirty="0" smtClean="0">
                <a:solidFill>
                  <a:schemeClr val="tx2">
                    <a:lumMod val="75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a:p>
            <a:pPr lvl="0"/>
            <a:endParaRPr lang="zh-TW" altLang="en-US" dirty="0"/>
          </a:p>
        </p:txBody>
      </p:sp>
      <p:sp>
        <p:nvSpPr>
          <p:cNvPr id="7" name="內容版面配置區 2"/>
          <p:cNvSpPr>
            <a:spLocks noGrp="1"/>
          </p:cNvSpPr>
          <p:nvPr>
            <p:ph sz="half" idx="10"/>
          </p:nvPr>
        </p:nvSpPr>
        <p:spPr>
          <a:xfrm>
            <a:off x="5652120" y="1124744"/>
            <a:ext cx="3240360" cy="5040560"/>
          </a:xfrm>
          <a:prstGeom prst="rect">
            <a:avLst/>
          </a:prstGeom>
        </p:spPr>
        <p:txBody>
          <a:bodyPr/>
          <a:lstStyle>
            <a:lvl1pPr marL="342900" indent="-342900">
              <a:buSzPct val="120000"/>
              <a:buFontTx/>
              <a:buBlip>
                <a:blip r:embed="rId2"/>
              </a:buBlip>
              <a:defRPr lang="zh-TW" altLang="en-US" sz="2800" kern="1200" dirty="0" smtClean="0">
                <a:solidFill>
                  <a:schemeClr val="accent4">
                    <a:lumMod val="75000"/>
                  </a:schemeClr>
                </a:solidFill>
                <a:latin typeface="+mj-ea"/>
                <a:ea typeface="+mj-ea"/>
                <a:cs typeface="+mn-cs"/>
              </a:defRPr>
            </a:lvl1pPr>
            <a:lvl2pPr>
              <a:defRPr lang="zh-TW" altLang="en-US" sz="2400" kern="1200" dirty="0" smtClean="0">
                <a:solidFill>
                  <a:schemeClr val="accent3">
                    <a:lumMod val="50000"/>
                  </a:schemeClr>
                </a:solidFill>
                <a:latin typeface="+mj-ea"/>
                <a:ea typeface="+mj-ea"/>
                <a:cs typeface="+mn-cs"/>
              </a:defRPr>
            </a:lvl2pPr>
            <a:lvl3pPr marL="1144588" indent="-342900">
              <a:defRPr lang="zh-TW" altLang="en-US" sz="2000" kern="1200" dirty="0" smtClean="0">
                <a:solidFill>
                  <a:schemeClr val="accent6">
                    <a:lumMod val="75000"/>
                  </a:schemeClr>
                </a:solidFill>
                <a:latin typeface="+mj-ea"/>
                <a:ea typeface="+mj-ea"/>
                <a:cs typeface="+mn-cs"/>
              </a:defRPr>
            </a:lvl3pPr>
            <a:lvl4pPr>
              <a:defRPr lang="zh-TW" altLang="en-US" sz="1800" kern="1200" dirty="0" smtClean="0">
                <a:solidFill>
                  <a:schemeClr val="accent2">
                    <a:lumMod val="75000"/>
                  </a:schemeClr>
                </a:solidFill>
                <a:latin typeface="+mj-ea"/>
                <a:ea typeface="+mj-ea"/>
                <a:cs typeface="+mn-cs"/>
              </a:defRPr>
            </a:lvl4pPr>
            <a:lvl5pPr>
              <a:defRPr lang="en-US" altLang="zh-TW" sz="1800" kern="1200" dirty="0" smtClean="0">
                <a:solidFill>
                  <a:schemeClr val="tx2">
                    <a:lumMod val="75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a:p>
            <a:pPr lvl="0"/>
            <a:endParaRPr lang="zh-TW" altLang="en-US" dirty="0"/>
          </a:p>
        </p:txBody>
      </p:sp>
    </p:spTree>
    <p:extLst>
      <p:ext uri="{BB962C8B-B14F-4D97-AF65-F5344CB8AC3E}">
        <p14:creationId xmlns:p14="http://schemas.microsoft.com/office/powerpoint/2010/main" val="302927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5708342" y="1196752"/>
            <a:ext cx="3112130" cy="674658"/>
          </a:xfrm>
          <a:prstGeom prst="rect">
            <a:avLst/>
          </a:prstGeom>
        </p:spPr>
        <p:txBody>
          <a:bodyPr anchor="b"/>
          <a:lstStyle>
            <a:lvl1pPr marL="0" indent="0">
              <a:buNone/>
              <a:defRPr sz="2400" b="1">
                <a:solidFill>
                  <a:srgbClr val="072FA1"/>
                </a:solidFill>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smtClean="0"/>
              <a:t>按一下以編輯母片文字樣式</a:t>
            </a:r>
          </a:p>
        </p:txBody>
      </p:sp>
      <p:sp>
        <p:nvSpPr>
          <p:cNvPr id="7" name="標題 1"/>
          <p:cNvSpPr>
            <a:spLocks noGrp="1"/>
          </p:cNvSpPr>
          <p:nvPr>
            <p:ph type="title"/>
          </p:nvPr>
        </p:nvSpPr>
        <p:spPr>
          <a:xfrm>
            <a:off x="2195736" y="260648"/>
            <a:ext cx="6624736" cy="648072"/>
          </a:xfrm>
          <a:prstGeom prst="rect">
            <a:avLst/>
          </a:prstGeom>
        </p:spPr>
        <p:txBody>
          <a:bodyPr>
            <a:normAutofit/>
          </a:bodyPr>
          <a:lstStyle>
            <a:lvl1pPr algn="l">
              <a:defRPr sz="3200" b="1">
                <a:solidFill>
                  <a:schemeClr val="accent3">
                    <a:lumMod val="50000"/>
                  </a:schemeClr>
                </a:solidFill>
                <a:latin typeface="+mj-ea"/>
                <a:ea typeface="+mj-ea"/>
              </a:defRPr>
            </a:lvl1pPr>
          </a:lstStyle>
          <a:p>
            <a:r>
              <a:rPr lang="zh-TW" altLang="en-US" smtClean="0"/>
              <a:t>按一下以編輯母片標題樣式</a:t>
            </a:r>
            <a:endParaRPr lang="zh-TW" altLang="en-US" dirty="0"/>
          </a:p>
        </p:txBody>
      </p:sp>
      <p:sp>
        <p:nvSpPr>
          <p:cNvPr id="8" name="內容版面配置區 2"/>
          <p:cNvSpPr>
            <a:spLocks noGrp="1"/>
          </p:cNvSpPr>
          <p:nvPr>
            <p:ph sz="half" idx="11"/>
          </p:nvPr>
        </p:nvSpPr>
        <p:spPr>
          <a:xfrm>
            <a:off x="5724128" y="1988840"/>
            <a:ext cx="3096344" cy="4176464"/>
          </a:xfrm>
          <a:prstGeom prst="rect">
            <a:avLst/>
          </a:prstGeom>
        </p:spPr>
        <p:txBody>
          <a:bodyPr/>
          <a:lstStyle>
            <a:lvl1pPr marL="342900" indent="-342900">
              <a:buSzPct val="120000"/>
              <a:buFontTx/>
              <a:buBlip>
                <a:blip r:embed="rId2"/>
              </a:buBlip>
              <a:defRPr lang="zh-TW" altLang="en-US" sz="2800" kern="1200" dirty="0" smtClean="0">
                <a:solidFill>
                  <a:schemeClr val="accent4">
                    <a:lumMod val="75000"/>
                  </a:schemeClr>
                </a:solidFill>
                <a:latin typeface="+mj-ea"/>
                <a:ea typeface="+mj-ea"/>
                <a:cs typeface="+mn-cs"/>
              </a:defRPr>
            </a:lvl1pPr>
            <a:lvl2pPr>
              <a:defRPr lang="zh-TW" altLang="en-US" sz="2400" kern="1200" dirty="0" smtClean="0">
                <a:solidFill>
                  <a:schemeClr val="accent3">
                    <a:lumMod val="50000"/>
                  </a:schemeClr>
                </a:solidFill>
                <a:latin typeface="+mj-ea"/>
                <a:ea typeface="+mj-ea"/>
                <a:cs typeface="+mn-cs"/>
              </a:defRPr>
            </a:lvl2pPr>
            <a:lvl3pPr marL="1144588" indent="-342900">
              <a:defRPr lang="zh-TW" altLang="en-US" sz="2000" kern="1200" dirty="0" smtClean="0">
                <a:solidFill>
                  <a:schemeClr val="accent6">
                    <a:lumMod val="75000"/>
                  </a:schemeClr>
                </a:solidFill>
                <a:latin typeface="+mj-ea"/>
                <a:ea typeface="+mj-ea"/>
                <a:cs typeface="+mn-cs"/>
              </a:defRPr>
            </a:lvl3pPr>
            <a:lvl4pPr>
              <a:defRPr lang="zh-TW" altLang="en-US" sz="1800" kern="1200" dirty="0" smtClean="0">
                <a:solidFill>
                  <a:schemeClr val="accent2">
                    <a:lumMod val="75000"/>
                  </a:schemeClr>
                </a:solidFill>
                <a:latin typeface="+mj-ea"/>
                <a:ea typeface="+mj-ea"/>
                <a:cs typeface="+mn-cs"/>
              </a:defRPr>
            </a:lvl4pPr>
            <a:lvl5pPr>
              <a:defRPr lang="en-US" altLang="zh-TW" sz="1800" kern="1200" dirty="0" smtClean="0">
                <a:solidFill>
                  <a:schemeClr val="tx2">
                    <a:lumMod val="75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a:p>
            <a:pPr lvl="0"/>
            <a:endParaRPr lang="zh-TW" altLang="en-US" dirty="0"/>
          </a:p>
        </p:txBody>
      </p:sp>
      <p:sp>
        <p:nvSpPr>
          <p:cNvPr id="9" name="文字版面配置區 2"/>
          <p:cNvSpPr>
            <a:spLocks noGrp="1"/>
          </p:cNvSpPr>
          <p:nvPr>
            <p:ph type="body" idx="12"/>
          </p:nvPr>
        </p:nvSpPr>
        <p:spPr>
          <a:xfrm>
            <a:off x="2323966" y="1196752"/>
            <a:ext cx="3112130" cy="674658"/>
          </a:xfrm>
          <a:prstGeom prst="rect">
            <a:avLst/>
          </a:prstGeom>
        </p:spPr>
        <p:txBody>
          <a:bodyPr anchor="b"/>
          <a:lstStyle>
            <a:lvl1pPr marL="0" indent="0">
              <a:buNone/>
              <a:defRPr sz="2400" b="1">
                <a:solidFill>
                  <a:srgbClr val="072FA1"/>
                </a:solidFill>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smtClean="0"/>
              <a:t>按一下以編輯母片文字樣式</a:t>
            </a:r>
          </a:p>
        </p:txBody>
      </p:sp>
      <p:sp>
        <p:nvSpPr>
          <p:cNvPr id="10" name="內容版面配置區 2"/>
          <p:cNvSpPr>
            <a:spLocks noGrp="1"/>
          </p:cNvSpPr>
          <p:nvPr>
            <p:ph sz="half" idx="13"/>
          </p:nvPr>
        </p:nvSpPr>
        <p:spPr>
          <a:xfrm>
            <a:off x="2339752" y="1988840"/>
            <a:ext cx="3096344" cy="4176464"/>
          </a:xfrm>
          <a:prstGeom prst="rect">
            <a:avLst/>
          </a:prstGeom>
        </p:spPr>
        <p:txBody>
          <a:bodyPr/>
          <a:lstStyle>
            <a:lvl1pPr marL="342900" indent="-342900">
              <a:buSzPct val="120000"/>
              <a:buFontTx/>
              <a:buBlip>
                <a:blip r:embed="rId2"/>
              </a:buBlip>
              <a:defRPr lang="zh-TW" altLang="en-US" sz="2800" kern="1200" dirty="0" smtClean="0">
                <a:solidFill>
                  <a:schemeClr val="accent4">
                    <a:lumMod val="75000"/>
                  </a:schemeClr>
                </a:solidFill>
                <a:latin typeface="+mj-ea"/>
                <a:ea typeface="+mj-ea"/>
                <a:cs typeface="+mn-cs"/>
              </a:defRPr>
            </a:lvl1pPr>
            <a:lvl2pPr>
              <a:defRPr lang="zh-TW" altLang="en-US" sz="2400" kern="1200" dirty="0" smtClean="0">
                <a:solidFill>
                  <a:schemeClr val="accent3">
                    <a:lumMod val="50000"/>
                  </a:schemeClr>
                </a:solidFill>
                <a:latin typeface="+mj-ea"/>
                <a:ea typeface="+mj-ea"/>
                <a:cs typeface="+mn-cs"/>
              </a:defRPr>
            </a:lvl2pPr>
            <a:lvl3pPr marL="1144588" indent="-342900">
              <a:defRPr lang="zh-TW" altLang="en-US" sz="2000" kern="1200" dirty="0" smtClean="0">
                <a:solidFill>
                  <a:schemeClr val="accent6">
                    <a:lumMod val="75000"/>
                  </a:schemeClr>
                </a:solidFill>
                <a:latin typeface="+mj-ea"/>
                <a:ea typeface="+mj-ea"/>
                <a:cs typeface="+mn-cs"/>
              </a:defRPr>
            </a:lvl3pPr>
            <a:lvl4pPr>
              <a:defRPr lang="zh-TW" altLang="en-US" sz="1800" kern="1200" dirty="0" smtClean="0">
                <a:solidFill>
                  <a:schemeClr val="accent2">
                    <a:lumMod val="75000"/>
                  </a:schemeClr>
                </a:solidFill>
                <a:latin typeface="+mj-ea"/>
                <a:ea typeface="+mj-ea"/>
                <a:cs typeface="+mn-cs"/>
              </a:defRPr>
            </a:lvl4pPr>
            <a:lvl5pPr>
              <a:defRPr lang="en-US" altLang="zh-TW" sz="1800" kern="1200" dirty="0" smtClean="0">
                <a:solidFill>
                  <a:schemeClr val="tx2">
                    <a:lumMod val="75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a:p>
            <a:pPr lvl="0"/>
            <a:endParaRPr lang="zh-TW" altLang="en-US" dirty="0"/>
          </a:p>
        </p:txBody>
      </p:sp>
    </p:spTree>
    <p:extLst>
      <p:ext uri="{BB962C8B-B14F-4D97-AF65-F5344CB8AC3E}">
        <p14:creationId xmlns:p14="http://schemas.microsoft.com/office/powerpoint/2010/main" val="290520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標題 1"/>
          <p:cNvSpPr>
            <a:spLocks noGrp="1"/>
          </p:cNvSpPr>
          <p:nvPr>
            <p:ph type="title"/>
          </p:nvPr>
        </p:nvSpPr>
        <p:spPr>
          <a:xfrm>
            <a:off x="2195736" y="260648"/>
            <a:ext cx="6624736" cy="648072"/>
          </a:xfrm>
          <a:prstGeom prst="rect">
            <a:avLst/>
          </a:prstGeom>
        </p:spPr>
        <p:txBody>
          <a:bodyPr>
            <a:normAutofit/>
          </a:bodyPr>
          <a:lstStyle>
            <a:lvl1pPr algn="l">
              <a:defRPr sz="3200" b="1">
                <a:solidFill>
                  <a:schemeClr val="accent3">
                    <a:lumMod val="50000"/>
                  </a:schemeClr>
                </a:solidFill>
                <a:latin typeface="+mj-ea"/>
                <a:ea typeface="+mj-ea"/>
              </a:defRPr>
            </a:lvl1pPr>
          </a:lstStyle>
          <a:p>
            <a:r>
              <a:rPr lang="zh-TW" altLang="en-US" smtClean="0"/>
              <a:t>按一下以編輯母片標題樣式</a:t>
            </a:r>
            <a:endParaRPr lang="zh-TW" altLang="en-US" dirty="0"/>
          </a:p>
        </p:txBody>
      </p:sp>
    </p:spTree>
    <p:extLst>
      <p:ext uri="{BB962C8B-B14F-4D97-AF65-F5344CB8AC3E}">
        <p14:creationId xmlns:p14="http://schemas.microsoft.com/office/powerpoint/2010/main" val="283755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15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含標題的內容">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2267745" y="1124744"/>
            <a:ext cx="2232248" cy="5040560"/>
          </a:xfrm>
          <a:prstGeom prst="rect">
            <a:avLst/>
          </a:prstGeom>
        </p:spPr>
        <p:txBody>
          <a:bodyPr/>
          <a:lstStyle>
            <a:lvl1pPr marL="0" indent="0">
              <a:buNone/>
              <a:defRPr sz="1400">
                <a:solidFill>
                  <a:srgbClr val="072FA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dirty="0" smtClean="0"/>
              <a:t>按一下以編輯母片文字樣式</a:t>
            </a:r>
          </a:p>
        </p:txBody>
      </p:sp>
      <p:sp>
        <p:nvSpPr>
          <p:cNvPr id="5" name="標題 1"/>
          <p:cNvSpPr>
            <a:spLocks noGrp="1"/>
          </p:cNvSpPr>
          <p:nvPr>
            <p:ph type="title"/>
          </p:nvPr>
        </p:nvSpPr>
        <p:spPr>
          <a:xfrm>
            <a:off x="2195736" y="260648"/>
            <a:ext cx="6624736" cy="648072"/>
          </a:xfrm>
          <a:prstGeom prst="rect">
            <a:avLst/>
          </a:prstGeom>
        </p:spPr>
        <p:txBody>
          <a:bodyPr>
            <a:normAutofit/>
          </a:bodyPr>
          <a:lstStyle>
            <a:lvl1pPr algn="l">
              <a:defRPr sz="3200" b="1">
                <a:solidFill>
                  <a:schemeClr val="accent3">
                    <a:lumMod val="50000"/>
                  </a:schemeClr>
                </a:solidFill>
                <a:latin typeface="+mj-ea"/>
                <a:ea typeface="+mj-ea"/>
              </a:defRPr>
            </a:lvl1pPr>
          </a:lstStyle>
          <a:p>
            <a:r>
              <a:rPr lang="zh-TW" altLang="en-US" smtClean="0"/>
              <a:t>按一下以編輯母片標題樣式</a:t>
            </a:r>
            <a:endParaRPr lang="zh-TW" altLang="en-US" dirty="0"/>
          </a:p>
        </p:txBody>
      </p:sp>
      <p:sp>
        <p:nvSpPr>
          <p:cNvPr id="6" name="內容版面配置區 2"/>
          <p:cNvSpPr>
            <a:spLocks noGrp="1"/>
          </p:cNvSpPr>
          <p:nvPr>
            <p:ph sz="half" idx="1"/>
          </p:nvPr>
        </p:nvSpPr>
        <p:spPr>
          <a:xfrm>
            <a:off x="4716016" y="1124744"/>
            <a:ext cx="4104456" cy="5040560"/>
          </a:xfrm>
          <a:prstGeom prst="rect">
            <a:avLst/>
          </a:prstGeom>
        </p:spPr>
        <p:txBody>
          <a:bodyPr/>
          <a:lstStyle>
            <a:lvl1pPr marL="342900" indent="-342900">
              <a:buSzPct val="120000"/>
              <a:buFontTx/>
              <a:buBlip>
                <a:blip r:embed="rId2"/>
              </a:buBlip>
              <a:defRPr lang="zh-TW" altLang="en-US" sz="2800" kern="1200" dirty="0" smtClean="0">
                <a:solidFill>
                  <a:schemeClr val="accent4">
                    <a:lumMod val="75000"/>
                  </a:schemeClr>
                </a:solidFill>
                <a:latin typeface="+mj-ea"/>
                <a:ea typeface="+mj-ea"/>
                <a:cs typeface="+mn-cs"/>
              </a:defRPr>
            </a:lvl1pPr>
            <a:lvl2pPr>
              <a:defRPr lang="zh-TW" altLang="en-US" sz="2400" kern="1200" dirty="0" smtClean="0">
                <a:solidFill>
                  <a:schemeClr val="accent3">
                    <a:lumMod val="50000"/>
                  </a:schemeClr>
                </a:solidFill>
                <a:latin typeface="+mj-ea"/>
                <a:ea typeface="+mj-ea"/>
                <a:cs typeface="+mn-cs"/>
              </a:defRPr>
            </a:lvl2pPr>
            <a:lvl3pPr marL="1144588" indent="-342900">
              <a:defRPr lang="zh-TW" altLang="en-US" sz="2000" kern="1200" dirty="0" smtClean="0">
                <a:solidFill>
                  <a:schemeClr val="accent6">
                    <a:lumMod val="75000"/>
                  </a:schemeClr>
                </a:solidFill>
                <a:latin typeface="+mj-ea"/>
                <a:ea typeface="+mj-ea"/>
                <a:cs typeface="+mn-cs"/>
              </a:defRPr>
            </a:lvl3pPr>
            <a:lvl4pPr>
              <a:defRPr lang="zh-TW" altLang="en-US" sz="1800" kern="1200" dirty="0" smtClean="0">
                <a:solidFill>
                  <a:schemeClr val="accent2">
                    <a:lumMod val="75000"/>
                  </a:schemeClr>
                </a:solidFill>
                <a:latin typeface="+mj-ea"/>
                <a:ea typeface="+mj-ea"/>
                <a:cs typeface="+mn-cs"/>
              </a:defRPr>
            </a:lvl4pPr>
            <a:lvl5pPr>
              <a:defRPr lang="en-US" altLang="zh-TW" sz="1800" kern="1200" dirty="0" smtClean="0">
                <a:solidFill>
                  <a:schemeClr val="tx2">
                    <a:lumMod val="75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a:p>
            <a:pPr lvl="0"/>
            <a:endParaRPr lang="zh-TW" altLang="en-US" dirty="0"/>
          </a:p>
        </p:txBody>
      </p:sp>
    </p:spTree>
    <p:extLst>
      <p:ext uri="{BB962C8B-B14F-4D97-AF65-F5344CB8AC3E}">
        <p14:creationId xmlns:p14="http://schemas.microsoft.com/office/powerpoint/2010/main" val="2187408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標題的圖片">
    <p:spTree>
      <p:nvGrpSpPr>
        <p:cNvPr id="1" name=""/>
        <p:cNvGrpSpPr/>
        <p:nvPr/>
      </p:nvGrpSpPr>
      <p:grpSpPr>
        <a:xfrm>
          <a:off x="0" y="0"/>
          <a:ext cx="0" cy="0"/>
          <a:chOff x="0" y="0"/>
          <a:chExt cx="0" cy="0"/>
        </a:xfrm>
      </p:grpSpPr>
      <p:sp>
        <p:nvSpPr>
          <p:cNvPr id="3" name="圖片版面配置區 2"/>
          <p:cNvSpPr>
            <a:spLocks noGrp="1"/>
          </p:cNvSpPr>
          <p:nvPr>
            <p:ph type="pic" idx="1"/>
          </p:nvPr>
        </p:nvSpPr>
        <p:spPr>
          <a:xfrm>
            <a:off x="2483768" y="332656"/>
            <a:ext cx="6120680" cy="367240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dirty="0"/>
          </a:p>
        </p:txBody>
      </p:sp>
      <p:sp>
        <p:nvSpPr>
          <p:cNvPr id="4" name="文字版面配置區 3"/>
          <p:cNvSpPr>
            <a:spLocks noGrp="1"/>
          </p:cNvSpPr>
          <p:nvPr>
            <p:ph type="body" sz="half" idx="2"/>
          </p:nvPr>
        </p:nvSpPr>
        <p:spPr>
          <a:xfrm>
            <a:off x="2483768" y="4797152"/>
            <a:ext cx="6120680" cy="1230013"/>
          </a:xfrm>
          <a:prstGeom prst="rect">
            <a:avLst/>
          </a:prstGeom>
        </p:spPr>
        <p:txBody>
          <a:bodyPr>
            <a:normAutofit/>
          </a:bodyPr>
          <a:lstStyle>
            <a:lvl1pPr marL="0" indent="0">
              <a:buNone/>
              <a:defRPr sz="1600">
                <a:solidFill>
                  <a:schemeClr val="tx1">
                    <a:lumMod val="75000"/>
                    <a:lumOff val="25000"/>
                  </a:schemeClr>
                </a:solidFill>
                <a:latin typeface="+mj-ea"/>
                <a:ea typeface="+mj-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9" name="標題 1"/>
          <p:cNvSpPr>
            <a:spLocks noGrp="1"/>
          </p:cNvSpPr>
          <p:nvPr>
            <p:ph type="title"/>
          </p:nvPr>
        </p:nvSpPr>
        <p:spPr>
          <a:xfrm>
            <a:off x="2455168" y="4005064"/>
            <a:ext cx="6185626" cy="770313"/>
          </a:xfrm>
          <a:prstGeom prst="rect">
            <a:avLst/>
          </a:prstGeom>
        </p:spPr>
        <p:txBody>
          <a:bodyPr>
            <a:normAutofit/>
          </a:bodyPr>
          <a:lstStyle>
            <a:lvl1pPr algn="l">
              <a:defRPr sz="2400" b="1">
                <a:solidFill>
                  <a:srgbClr val="002060"/>
                </a:solidFill>
                <a:latin typeface="+mj-ea"/>
                <a:ea typeface="+mj-ea"/>
              </a:defRPr>
            </a:lvl1pPr>
          </a:lstStyle>
          <a:p>
            <a:r>
              <a:rPr lang="zh-TW" altLang="en-US" smtClean="0"/>
              <a:t>按一下以編輯母片標題樣式</a:t>
            </a:r>
            <a:endParaRPr lang="zh-TW" altLang="en-US" dirty="0"/>
          </a:p>
        </p:txBody>
      </p:sp>
    </p:spTree>
    <p:extLst>
      <p:ext uri="{BB962C8B-B14F-4D97-AF65-F5344CB8AC3E}">
        <p14:creationId xmlns:p14="http://schemas.microsoft.com/office/powerpoint/2010/main" val="3689403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投影片編號版面配置區 5"/>
          <p:cNvSpPr txBox="1">
            <a:spLocks/>
          </p:cNvSpPr>
          <p:nvPr userDrawn="1"/>
        </p:nvSpPr>
        <p:spPr>
          <a:xfrm>
            <a:off x="3924300" y="6308725"/>
            <a:ext cx="1008063" cy="365125"/>
          </a:xfrm>
          <a:prstGeom prst="rect">
            <a:avLst/>
          </a:prstGeom>
        </p:spPr>
        <p:txBody>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pPr algn="ctr" eaLnBrk="1" hangingPunct="1"/>
            <a:fld id="{A65FF7FB-F84C-4CF4-B5D4-DC204951DDC0}" type="slidenum">
              <a:rPr lang="zh-TW" altLang="en-US" sz="2400">
                <a:solidFill>
                  <a:srgbClr val="604A7B"/>
                </a:solidFill>
                <a:latin typeface="Arial Black" pitchFamily="34" charset="0"/>
                <a:ea typeface="Arial Unicode MS" pitchFamily="34" charset="-120"/>
                <a:cs typeface="Arial Unicode MS" pitchFamily="34" charset="-120"/>
              </a:rPr>
              <a:pPr algn="ctr" eaLnBrk="1" hangingPunct="1"/>
              <a:t>‹#›</a:t>
            </a:fld>
            <a:endParaRPr lang="zh-TW" altLang="en-US" sz="2400">
              <a:solidFill>
                <a:srgbClr val="604A7B"/>
              </a:solidFill>
              <a:latin typeface="Arial Black" pitchFamily="34" charset="0"/>
              <a:ea typeface="Arial Unicode MS" pitchFamily="34" charset="-120"/>
              <a:cs typeface="Arial Unicode MS" pitchFamily="34" charset="-12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66" r:id="rId4"/>
    <p:sldLayoutId id="2147483667" r:id="rId5"/>
    <p:sldLayoutId id="2147483668" r:id="rId6"/>
    <p:sldLayoutId id="2147483669" r:id="rId7"/>
    <p:sldLayoutId id="2147483670" r:id="rId8"/>
    <p:sldLayoutId id="2147483671" r:id="rId9"/>
    <p:sldLayoutId id="2147483672" r:id="rId10"/>
    <p:sldLayoutId id="2147483676" r:id="rId11"/>
  </p:sldLayoutIdLst>
  <p:timing>
    <p:tnLst>
      <p:par>
        <p:cTn id="1" dur="indefinite" restart="never" nodeType="tmRoot"/>
      </p:par>
    </p:tnLst>
  </p:timing>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Impact" pitchFamily="34" charset="0"/>
          <a:ea typeface="微軟正黑體" pitchFamily="34" charset="-120"/>
        </a:defRPr>
      </a:lvl2pPr>
      <a:lvl3pPr algn="ctr" rtl="0" fontAlgn="base">
        <a:spcBef>
          <a:spcPct val="0"/>
        </a:spcBef>
        <a:spcAft>
          <a:spcPct val="0"/>
        </a:spcAft>
        <a:defRPr sz="4400">
          <a:solidFill>
            <a:schemeClr val="tx1"/>
          </a:solidFill>
          <a:latin typeface="Impact" pitchFamily="34" charset="0"/>
          <a:ea typeface="微軟正黑體" pitchFamily="34" charset="-120"/>
        </a:defRPr>
      </a:lvl3pPr>
      <a:lvl4pPr algn="ctr" rtl="0" fontAlgn="base">
        <a:spcBef>
          <a:spcPct val="0"/>
        </a:spcBef>
        <a:spcAft>
          <a:spcPct val="0"/>
        </a:spcAft>
        <a:defRPr sz="4400">
          <a:solidFill>
            <a:schemeClr val="tx1"/>
          </a:solidFill>
          <a:latin typeface="Impact" pitchFamily="34" charset="0"/>
          <a:ea typeface="微軟正黑體" pitchFamily="34" charset="-120"/>
        </a:defRPr>
      </a:lvl4pPr>
      <a:lvl5pPr algn="ctr" rtl="0" fontAlgn="base">
        <a:spcBef>
          <a:spcPct val="0"/>
        </a:spcBef>
        <a:spcAft>
          <a:spcPct val="0"/>
        </a:spcAft>
        <a:defRPr sz="4400">
          <a:solidFill>
            <a:schemeClr val="tx1"/>
          </a:solidFill>
          <a:latin typeface="Impact" pitchFamily="34" charset="0"/>
          <a:ea typeface="微軟正黑體" pitchFamily="34" charset="-120"/>
        </a:defRPr>
      </a:lvl5pPr>
      <a:lvl6pPr marL="457200" algn="ctr" rtl="0" fontAlgn="base">
        <a:spcBef>
          <a:spcPct val="0"/>
        </a:spcBef>
        <a:spcAft>
          <a:spcPct val="0"/>
        </a:spcAft>
        <a:defRPr sz="4400">
          <a:solidFill>
            <a:schemeClr val="tx1"/>
          </a:solidFill>
          <a:latin typeface="Impact" pitchFamily="34" charset="0"/>
          <a:ea typeface="微軟正黑體" pitchFamily="34" charset="-120"/>
        </a:defRPr>
      </a:lvl6pPr>
      <a:lvl7pPr marL="914400" algn="ctr" rtl="0" fontAlgn="base">
        <a:spcBef>
          <a:spcPct val="0"/>
        </a:spcBef>
        <a:spcAft>
          <a:spcPct val="0"/>
        </a:spcAft>
        <a:defRPr sz="4400">
          <a:solidFill>
            <a:schemeClr val="tx1"/>
          </a:solidFill>
          <a:latin typeface="Impact" pitchFamily="34" charset="0"/>
          <a:ea typeface="微軟正黑體" pitchFamily="34" charset="-120"/>
        </a:defRPr>
      </a:lvl7pPr>
      <a:lvl8pPr marL="1371600" algn="ctr" rtl="0" fontAlgn="base">
        <a:spcBef>
          <a:spcPct val="0"/>
        </a:spcBef>
        <a:spcAft>
          <a:spcPct val="0"/>
        </a:spcAft>
        <a:defRPr sz="4400">
          <a:solidFill>
            <a:schemeClr val="tx1"/>
          </a:solidFill>
          <a:latin typeface="Impact" pitchFamily="34" charset="0"/>
          <a:ea typeface="微軟正黑體" pitchFamily="34" charset="-120"/>
        </a:defRPr>
      </a:lvl8pPr>
      <a:lvl9pPr marL="1828800" algn="ctr" rtl="0" fontAlgn="base">
        <a:spcBef>
          <a:spcPct val="0"/>
        </a:spcBef>
        <a:spcAft>
          <a:spcPct val="0"/>
        </a:spcAft>
        <a:defRPr sz="4400">
          <a:solidFill>
            <a:schemeClr val="tx1"/>
          </a:solidFill>
          <a:latin typeface="Impact" pitchFamily="34" charset="0"/>
          <a:ea typeface="微軟正黑體" pitchFamily="34" charset="-12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tcrc.edu.tw/rule.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www.tcrc.edu.tw/tanetmeeting.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tcrc.edu.tw/unit/people.ph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hyperlink" Target="http://www.flickr.com/photos/nchucc/sets/72157635406319398/" TargetMode="External"/><Relationship Id="rId2" Type="http://schemas.openxmlformats.org/officeDocument/2006/relationships/hyperlink" Target="http://www.flickr.com/photos/nchucc/sets/72157636031641523/" TargetMode="Externa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flickr.com/photos/nchucc/sets/72157634858647852/"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hyperlink" Target="http://www.flickr.com/photos/nchucc/sets/72157636566662835/" TargetMode="External"/><Relationship Id="rId2" Type="http://schemas.openxmlformats.org/officeDocument/2006/relationships/hyperlink" Target="http://www.flickr.com/photos/nchucc/sets/72157635399023783/"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flickr.com/photos/nchucc/sets/72157638029590413/"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flickr.com/photos/nchucc/sets/72157638105860186/"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tcrc.edu.tw/TANET2013/index.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ipv6.tcrc.edu.t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tcrc.edu.tw/pprofile.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tcrc.edu.tw/"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map.tcrc.edu.tw/flow/index.php"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tcrc.edu.tw/3KAHT" TargetMode="Externa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tcrc.edu.tw/data102.html" TargetMode="External"/><Relationship Id="rId2" Type="http://schemas.openxmlformats.org/officeDocument/2006/relationships/hyperlink" Target="http://www.tcrc.edu.tw/seminar.php"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tcrc.edu.tw/seminar.ph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tcrc.edu.tw/seminar.php"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ctrTitle"/>
          </p:nvPr>
        </p:nvSpPr>
        <p:spPr>
          <a:xfrm>
            <a:off x="2051050" y="2060575"/>
            <a:ext cx="6445250" cy="1223963"/>
          </a:xfrm>
        </p:spPr>
        <p:txBody>
          <a:bodyPr/>
          <a:lstStyle>
            <a:lvl1pPr>
              <a:defRPr sz="4800" b="1">
                <a:solidFill>
                  <a:schemeClr val="bg1"/>
                </a:solidFill>
                <a:effectLst>
                  <a:outerShdw blurRad="38100" dist="38100" dir="2700000" algn="tl">
                    <a:srgbClr val="000000">
                      <a:alpha val="43137"/>
                    </a:srgbClr>
                  </a:outerShdw>
                </a:effectLst>
              </a:defRPr>
            </a:lvl1pPr>
          </a:lstStyle>
          <a:p>
            <a:pPr fontAlgn="auto">
              <a:spcAft>
                <a:spcPts val="0"/>
              </a:spcAft>
              <a:defRPr/>
            </a:pPr>
            <a:r>
              <a:rPr lang="zh-TW" altLang="en-US" sz="3600" dirty="0"/>
              <a:t>臺中區域網路中心 </a:t>
            </a:r>
            <a:br>
              <a:rPr lang="zh-TW" altLang="en-US" sz="3600" dirty="0"/>
            </a:br>
            <a:r>
              <a:rPr lang="en-US" altLang="zh-TW" sz="3600" b="0" dirty="0" smtClean="0"/>
              <a:t>102</a:t>
            </a:r>
            <a:r>
              <a:rPr lang="zh-TW" altLang="en-US" sz="3600" dirty="0" smtClean="0"/>
              <a:t>年度</a:t>
            </a:r>
            <a:r>
              <a:rPr lang="zh-TW" altLang="en-US" sz="3600" dirty="0"/>
              <a:t>維運成效</a:t>
            </a:r>
            <a:r>
              <a:rPr lang="zh-TW" altLang="en-US" sz="3600" dirty="0" smtClean="0"/>
              <a:t>報告</a:t>
            </a:r>
            <a:endParaRPr lang="zh-TW" altLang="en-US" sz="3600" dirty="0"/>
          </a:p>
        </p:txBody>
      </p:sp>
      <p:sp>
        <p:nvSpPr>
          <p:cNvPr id="4" name="矩形 3"/>
          <p:cNvSpPr/>
          <p:nvPr/>
        </p:nvSpPr>
        <p:spPr>
          <a:xfrm>
            <a:off x="1476375" y="3500438"/>
            <a:ext cx="7448550" cy="461962"/>
          </a:xfrm>
          <a:prstGeom prst="rect">
            <a:avLst/>
          </a:prstGeom>
          <a:noFill/>
          <a:effectLst/>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TW" altLang="en-US" sz="2400" b="1" dirty="0" smtClean="0">
                <a:ln w="12700">
                  <a:noFill/>
                  <a:prstDash val="solid"/>
                </a:ln>
                <a:solidFill>
                  <a:schemeClr val="bg1">
                    <a:lumMod val="95000"/>
                  </a:schemeClr>
                </a:solidFill>
                <a:latin typeface="微軟正黑體" panose="020B0604030504040204" pitchFamily="34" charset="-120"/>
                <a:ea typeface="微軟正黑體" panose="020B0604030504040204" pitchFamily="34" charset="-120"/>
              </a:rPr>
              <a:t>主講人：中興大學計資中心研發組　朱彥</a:t>
            </a:r>
            <a:r>
              <a:rPr lang="zh-TW" altLang="en-US" sz="2400" b="1" dirty="0">
                <a:ln w="12700">
                  <a:noFill/>
                  <a:prstDash val="solid"/>
                </a:ln>
                <a:solidFill>
                  <a:schemeClr val="bg1">
                    <a:lumMod val="95000"/>
                  </a:schemeClr>
                </a:solidFill>
                <a:latin typeface="微軟正黑體" panose="020B0604030504040204" pitchFamily="34" charset="-120"/>
                <a:ea typeface="微軟正黑體" panose="020B0604030504040204" pitchFamily="34" charset="-120"/>
              </a:rPr>
              <a:t>煒</a:t>
            </a:r>
            <a:r>
              <a:rPr lang="zh-TW" altLang="en-US" sz="2400" b="1" dirty="0" smtClean="0">
                <a:ln w="12700">
                  <a:noFill/>
                  <a:prstDash val="solid"/>
                </a:ln>
                <a:solidFill>
                  <a:schemeClr val="bg1">
                    <a:lumMod val="95000"/>
                  </a:schemeClr>
                </a:solidFill>
                <a:latin typeface="微軟正黑體" panose="020B0604030504040204" pitchFamily="34" charset="-120"/>
                <a:ea typeface="微軟正黑體" panose="020B0604030504040204" pitchFamily="34" charset="-120"/>
              </a:rPr>
              <a:t> 組長</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4338" y="317500"/>
            <a:ext cx="7918450" cy="935038"/>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二</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區網中心配合教育部資安政策</a:t>
            </a:r>
            <a:endParaRPr>
              <a:solidFill>
                <a:srgbClr val="FF0000"/>
              </a:solidFill>
            </a:endParaRPr>
          </a:p>
        </p:txBody>
      </p:sp>
      <p:sp>
        <p:nvSpPr>
          <p:cNvPr id="3" name="內容版面配置區 2"/>
          <p:cNvSpPr>
            <a:spLocks noGrp="1"/>
          </p:cNvSpPr>
          <p:nvPr>
            <p:ph sz="half" idx="1"/>
          </p:nvPr>
        </p:nvSpPr>
        <p:spPr>
          <a:xfrm>
            <a:off x="468313" y="1412776"/>
            <a:ext cx="8424862" cy="5400774"/>
          </a:xfrm>
        </p:spPr>
        <p:txBody>
          <a:bodyPr>
            <a:noAutofit/>
          </a:bodyPr>
          <a:lstStyle/>
          <a:p>
            <a:pPr fontAlgn="auto">
              <a:spcAft>
                <a:spcPts val="0"/>
              </a:spcAft>
              <a:defRPr/>
            </a:pPr>
            <a:r>
              <a:rPr altLang="zh-TW" sz="2400" dirty="0"/>
              <a:t>已</a:t>
            </a:r>
            <a:r>
              <a:rPr sz="2400" dirty="0"/>
              <a:t>通過</a:t>
            </a:r>
            <a:r>
              <a:rPr altLang="zh-TW" sz="2400" b="1" dirty="0"/>
              <a:t>資安管理制度</a:t>
            </a:r>
            <a:r>
              <a:rPr altLang="zh-TW" sz="2400" dirty="0"/>
              <a:t>驗證</a:t>
            </a:r>
            <a:r>
              <a:rPr sz="2400" dirty="0"/>
              <a:t>，</a:t>
            </a:r>
            <a:r>
              <a:rPr altLang="zh-TW" sz="2400" dirty="0"/>
              <a:t>取得有效認證年數：</a:t>
            </a:r>
            <a:r>
              <a:rPr lang="en-US" altLang="zh-TW" sz="2400" b="1" dirty="0">
                <a:solidFill>
                  <a:srgbClr val="00B050"/>
                </a:solidFill>
              </a:rPr>
              <a:t>6</a:t>
            </a:r>
            <a:r>
              <a:rPr lang="en-US" altLang="zh-TW" sz="2400" dirty="0"/>
              <a:t> </a:t>
            </a:r>
            <a:r>
              <a:rPr altLang="zh-TW" sz="2400" dirty="0"/>
              <a:t>年。</a:t>
            </a:r>
            <a:endParaRPr lang="en-US" altLang="zh-TW" sz="2400" dirty="0"/>
          </a:p>
          <a:p>
            <a:pPr fontAlgn="auto">
              <a:spcAft>
                <a:spcPts val="0"/>
              </a:spcAft>
              <a:defRPr/>
            </a:pPr>
            <a:r>
              <a:rPr lang="en-US" altLang="zh-TW" sz="2600" b="1" dirty="0"/>
              <a:t>102.6.28</a:t>
            </a:r>
            <a:r>
              <a:rPr sz="2600" b="1" dirty="0"/>
              <a:t>全校行政</a:t>
            </a:r>
            <a:r>
              <a:rPr lang="en-US" altLang="zh-TW" sz="2600" b="1" dirty="0"/>
              <a:t>(</a:t>
            </a:r>
            <a:r>
              <a:rPr sz="2600" b="1" dirty="0">
                <a:solidFill>
                  <a:srgbClr val="00B050"/>
                </a:solidFill>
              </a:rPr>
              <a:t>含</a:t>
            </a:r>
            <a:r>
              <a:rPr sz="2600" b="1" dirty="0">
                <a:solidFill>
                  <a:srgbClr val="0C279C"/>
                </a:solidFill>
              </a:rPr>
              <a:t>臺中區網中心</a:t>
            </a:r>
            <a:r>
              <a:rPr lang="en-US" altLang="zh-TW" sz="2600" b="1" dirty="0"/>
              <a:t>)</a:t>
            </a:r>
            <a:r>
              <a:rPr sz="2600" b="1" dirty="0"/>
              <a:t>及教學單位通過</a:t>
            </a:r>
            <a:r>
              <a:rPr lang="en-US" altLang="zh-TW" sz="2600" b="1" dirty="0">
                <a:solidFill>
                  <a:srgbClr val="C00000"/>
                </a:solidFill>
              </a:rPr>
              <a:t>BS10012:2009</a:t>
            </a:r>
            <a:r>
              <a:rPr sz="2600" b="1" dirty="0">
                <a:solidFill>
                  <a:srgbClr val="00B050"/>
                </a:solidFill>
              </a:rPr>
              <a:t>個人資訊管理系統</a:t>
            </a:r>
            <a:r>
              <a:rPr sz="2600" b="1" dirty="0"/>
              <a:t>第三方驗證</a:t>
            </a:r>
            <a:r>
              <a:rPr sz="2600" dirty="0"/>
              <a:t>。</a:t>
            </a:r>
            <a:r>
              <a:rPr lang="en-US" altLang="zh-TW" sz="2400" dirty="0"/>
              <a:t/>
            </a:r>
            <a:br>
              <a:rPr lang="en-US" altLang="zh-TW" sz="2400" dirty="0"/>
            </a:br>
            <a:r>
              <a:rPr lang="en-US" altLang="zh-TW" sz="2400" dirty="0"/>
              <a:t>(</a:t>
            </a:r>
            <a:r>
              <a:rPr sz="2400" dirty="0"/>
              <a:t>驗證單位</a:t>
            </a:r>
            <a:r>
              <a:rPr lang="en-US" altLang="zh-TW" sz="2400" dirty="0"/>
              <a:t>:</a:t>
            </a:r>
            <a:r>
              <a:rPr sz="2400" dirty="0"/>
              <a:t> </a:t>
            </a:r>
            <a:r>
              <a:rPr lang="en-US" altLang="zh-TW" sz="2400" dirty="0"/>
              <a:t>SGS</a:t>
            </a:r>
            <a:r>
              <a:rPr sz="2400" dirty="0"/>
              <a:t>，驗證結果</a:t>
            </a:r>
            <a:r>
              <a:rPr lang="en-US" altLang="zh-TW" sz="2400" dirty="0"/>
              <a:t>:</a:t>
            </a:r>
            <a:r>
              <a:rPr sz="2400" dirty="0"/>
              <a:t> 無主要及次要不符合事項</a:t>
            </a:r>
            <a:r>
              <a:rPr lang="en-US" altLang="zh-TW" sz="2400" dirty="0"/>
              <a:t>)</a:t>
            </a:r>
          </a:p>
          <a:p>
            <a:pPr fontAlgn="auto">
              <a:spcAft>
                <a:spcPts val="0"/>
              </a:spcAft>
              <a:defRPr/>
            </a:pPr>
            <a:r>
              <a:rPr altLang="zh-TW" sz="2400" dirty="0"/>
              <a:t>網路中心所屬學校及單位在教育機構資安通報平台的聯絡相關資訊完整度為 </a:t>
            </a:r>
            <a:r>
              <a:rPr lang="en-US" altLang="zh-TW" sz="2400" b="1" dirty="0">
                <a:solidFill>
                  <a:srgbClr val="00B050"/>
                </a:solidFill>
              </a:rPr>
              <a:t>100</a:t>
            </a:r>
            <a:r>
              <a:rPr lang="en-US" altLang="zh-TW" sz="2400" dirty="0"/>
              <a:t> %</a:t>
            </a:r>
            <a:r>
              <a:rPr altLang="zh-TW" sz="2400" dirty="0"/>
              <a:t>。</a:t>
            </a:r>
          </a:p>
          <a:p>
            <a:pPr fontAlgn="auto">
              <a:spcAft>
                <a:spcPts val="0"/>
              </a:spcAft>
              <a:defRPr/>
            </a:pPr>
            <a:r>
              <a:rPr altLang="zh-TW" sz="2400" dirty="0"/>
              <a:t>全計資中心取得符合</a:t>
            </a:r>
            <a:r>
              <a:rPr altLang="zh-TW" sz="2400" b="1" dirty="0"/>
              <a:t>資安專業證照</a:t>
            </a:r>
            <a:r>
              <a:rPr altLang="zh-TW" sz="2400" dirty="0"/>
              <a:t>人數 </a:t>
            </a:r>
            <a:r>
              <a:rPr lang="en-US" altLang="zh-TW" sz="2400" b="1" dirty="0">
                <a:solidFill>
                  <a:srgbClr val="00B050"/>
                </a:solidFill>
              </a:rPr>
              <a:t>6</a:t>
            </a:r>
            <a:r>
              <a:rPr lang="en-US" altLang="zh-TW" sz="2400" b="1" dirty="0"/>
              <a:t> </a:t>
            </a:r>
            <a:r>
              <a:rPr altLang="zh-TW" sz="2400" dirty="0"/>
              <a:t>人</a:t>
            </a:r>
            <a:r>
              <a:rPr sz="2400" dirty="0"/>
              <a:t>。</a:t>
            </a:r>
            <a:endParaRPr lang="en-US" altLang="zh-TW" sz="2400" dirty="0"/>
          </a:p>
          <a:p>
            <a:pPr fontAlgn="auto">
              <a:spcAft>
                <a:spcPts val="0"/>
              </a:spcAft>
              <a:defRPr/>
            </a:pPr>
            <a:r>
              <a:rPr altLang="zh-TW" sz="2400" dirty="0"/>
              <a:t>全計資中心取得</a:t>
            </a:r>
            <a:r>
              <a:rPr sz="2400" b="1" dirty="0">
                <a:solidFill>
                  <a:srgbClr val="FF0000"/>
                </a:solidFill>
              </a:rPr>
              <a:t>個</a:t>
            </a:r>
            <a:r>
              <a:rPr altLang="zh-TW" sz="2400" b="1" dirty="0">
                <a:solidFill>
                  <a:srgbClr val="FF0000"/>
                </a:solidFill>
              </a:rPr>
              <a:t>資</a:t>
            </a:r>
            <a:r>
              <a:rPr sz="2400" b="1" dirty="0">
                <a:solidFill>
                  <a:srgbClr val="FF0000"/>
                </a:solidFill>
              </a:rPr>
              <a:t>管理系統</a:t>
            </a:r>
            <a:r>
              <a:rPr altLang="zh-TW" sz="2400" b="1" dirty="0">
                <a:solidFill>
                  <a:srgbClr val="FF0000"/>
                </a:solidFill>
              </a:rPr>
              <a:t>專業證照</a:t>
            </a:r>
            <a:r>
              <a:rPr altLang="zh-TW" sz="2400" dirty="0"/>
              <a:t>人數</a:t>
            </a:r>
            <a:r>
              <a:rPr altLang="zh-TW" sz="2400" dirty="0">
                <a:solidFill>
                  <a:srgbClr val="FF0000"/>
                </a:solidFill>
              </a:rPr>
              <a:t> </a:t>
            </a:r>
            <a:r>
              <a:rPr lang="en-US" altLang="zh-TW" sz="2400" b="1" dirty="0">
                <a:solidFill>
                  <a:srgbClr val="00B050"/>
                </a:solidFill>
              </a:rPr>
              <a:t>13</a:t>
            </a:r>
            <a:r>
              <a:rPr altLang="zh-TW" sz="2400" dirty="0"/>
              <a:t>人</a:t>
            </a:r>
            <a:r>
              <a:rPr sz="2400" dirty="0"/>
              <a:t>。</a:t>
            </a:r>
            <a:endParaRPr lang="en-US" altLang="zh-TW" sz="2400" dirty="0"/>
          </a:p>
          <a:p>
            <a:pPr fontAlgn="auto">
              <a:spcAft>
                <a:spcPts val="0"/>
              </a:spcAft>
              <a:defRPr/>
            </a:pPr>
            <a:r>
              <a:rPr sz="2400" dirty="0"/>
              <a:t>維護之主要網站進行安全弱點檢測比率：</a:t>
            </a:r>
            <a:r>
              <a:rPr lang="en-US" altLang="zh-TW" sz="2400" b="1" dirty="0">
                <a:solidFill>
                  <a:srgbClr val="00B050"/>
                </a:solidFill>
              </a:rPr>
              <a:t>100</a:t>
            </a:r>
            <a:r>
              <a:rPr sz="2400" b="1" dirty="0">
                <a:solidFill>
                  <a:srgbClr val="00B050"/>
                </a:solidFill>
              </a:rPr>
              <a:t> </a:t>
            </a:r>
            <a:r>
              <a:rPr lang="en-US" altLang="zh-TW" sz="2400" dirty="0"/>
              <a:t>%</a:t>
            </a:r>
          </a:p>
          <a:p>
            <a:pPr fontAlgn="auto">
              <a:spcAft>
                <a:spcPts val="0"/>
              </a:spcAft>
              <a:defRPr/>
            </a:pPr>
            <a:r>
              <a:rPr lang="en-US" altLang="zh-TW" sz="2400" dirty="0"/>
              <a:t>101</a:t>
            </a:r>
            <a:r>
              <a:rPr sz="2400" dirty="0"/>
              <a:t>年配合教育部完成</a:t>
            </a:r>
            <a:r>
              <a:rPr lang="en-US" altLang="zh-TW" sz="2400" dirty="0">
                <a:solidFill>
                  <a:srgbClr val="FF0000"/>
                </a:solidFill>
              </a:rPr>
              <a:t>A-SOC</a:t>
            </a:r>
            <a:r>
              <a:rPr sz="2400" dirty="0"/>
              <a:t>資訊安全監測中心的建置</a:t>
            </a:r>
            <a:r>
              <a:rPr sz="2400" dirty="0" smtClean="0"/>
              <a:t>。</a:t>
            </a:r>
            <a:endParaRPr lang="en-US" sz="2400" dirty="0" smtClean="0"/>
          </a:p>
          <a:p>
            <a:pPr fontAlgn="auto">
              <a:spcAft>
                <a:spcPts val="0"/>
              </a:spcAft>
              <a:defRPr/>
            </a:pPr>
            <a:r>
              <a:rPr lang="zh-TW" altLang="en-US" sz="2400" dirty="0">
                <a:solidFill>
                  <a:srgbClr val="0C279C"/>
                </a:solidFill>
              </a:rPr>
              <a:t>執行</a:t>
            </a:r>
            <a:r>
              <a:rPr lang="en-US" altLang="zh-TW" sz="2400" dirty="0">
                <a:solidFill>
                  <a:srgbClr val="0C279C"/>
                </a:solidFill>
              </a:rPr>
              <a:t>102</a:t>
            </a:r>
            <a:r>
              <a:rPr lang="zh-TW" altLang="en-US" sz="2400" dirty="0">
                <a:solidFill>
                  <a:srgbClr val="0C279C"/>
                </a:solidFill>
              </a:rPr>
              <a:t>年度臺中區網中心營運持續計畫演練榮獲</a:t>
            </a:r>
            <a:r>
              <a:rPr lang="zh-TW" altLang="en-US" sz="2400" b="1" dirty="0">
                <a:solidFill>
                  <a:srgbClr val="FF0000"/>
                </a:solidFill>
              </a:rPr>
              <a:t>特優</a:t>
            </a:r>
            <a:r>
              <a:rPr lang="zh-TW" altLang="en-US" sz="2400" dirty="0"/>
              <a:t>。 </a:t>
            </a:r>
          </a:p>
          <a:p>
            <a:pPr fontAlgn="auto">
              <a:spcAft>
                <a:spcPts val="0"/>
              </a:spcAft>
              <a:defRPr/>
            </a:pPr>
            <a:r>
              <a:rPr lang="en-US" altLang="zh-TW" sz="2400" dirty="0" smtClean="0"/>
              <a:t>102</a:t>
            </a:r>
            <a:r>
              <a:rPr sz="2400" dirty="0"/>
              <a:t>年</a:t>
            </a:r>
            <a:r>
              <a:rPr lang="en-US" altLang="zh-TW" sz="2400" dirty="0"/>
              <a:t>10</a:t>
            </a:r>
            <a:r>
              <a:rPr sz="2400" dirty="0"/>
              <a:t>月</a:t>
            </a:r>
            <a:r>
              <a:rPr altLang="zh-TW" sz="2400" dirty="0"/>
              <a:t>與</a:t>
            </a:r>
            <a:r>
              <a:rPr altLang="zh-TW" sz="2400" dirty="0">
                <a:solidFill>
                  <a:srgbClr val="FF0000"/>
                </a:solidFill>
              </a:rPr>
              <a:t>高屏澎區網</a:t>
            </a:r>
            <a:r>
              <a:rPr altLang="zh-TW" sz="2400" dirty="0"/>
              <a:t>簽訂</a:t>
            </a:r>
            <a:r>
              <a:rPr altLang="zh-TW" sz="2400" b="1" dirty="0">
                <a:solidFill>
                  <a:schemeClr val="tx1"/>
                </a:solidFill>
              </a:rPr>
              <a:t>異地備份</a:t>
            </a:r>
            <a:r>
              <a:rPr altLang="zh-TW" sz="2400" dirty="0"/>
              <a:t>合作備忘錄</a:t>
            </a:r>
            <a:r>
              <a:rPr altLang="zh-TW" sz="2400" dirty="0" smtClean="0"/>
              <a:t>。</a:t>
            </a:r>
            <a:endParaRPr lang="en-US" altLang="zh-TW"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lstStyle/>
          <a:p>
            <a:pPr fontAlgn="auto">
              <a:spcAft>
                <a:spcPts val="0"/>
              </a:spcAft>
              <a:defRPr/>
            </a:pPr>
            <a:endParaRPr/>
          </a:p>
        </p:txBody>
      </p:sp>
      <p:pic>
        <p:nvPicPr>
          <p:cNvPr id="19459" name="內容版面配置區 3" descr="BS10012證書縮圖_SGS.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3568" y="692696"/>
            <a:ext cx="7458075" cy="554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3700" y="307975"/>
            <a:ext cx="7456488" cy="996950"/>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三</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自辦</a:t>
            </a:r>
            <a:r>
              <a:rPr lang="en-US" altLang="zh-TW" smtClean="0">
                <a:solidFill>
                  <a:srgbClr val="FF0000"/>
                </a:solidFill>
              </a:rPr>
              <a:t>&amp;</a:t>
            </a:r>
            <a:r>
              <a:rPr smtClean="0">
                <a:solidFill>
                  <a:srgbClr val="FF0000"/>
                </a:solidFill>
              </a:rPr>
              <a:t>協辦</a:t>
            </a:r>
            <a:r>
              <a:rPr altLang="zh-TW" smtClean="0">
                <a:solidFill>
                  <a:srgbClr val="FF0000"/>
                </a:solidFill>
              </a:rPr>
              <a:t>所屬</a:t>
            </a:r>
            <a:r>
              <a:rPr sz="2700" smtClean="0">
                <a:solidFill>
                  <a:srgbClr val="FF0000"/>
                </a:solidFill>
              </a:rPr>
              <a:t>、</a:t>
            </a:r>
            <a:r>
              <a:rPr altLang="zh-TW" smtClean="0">
                <a:solidFill>
                  <a:srgbClr val="FF0000"/>
                </a:solidFill>
              </a:rPr>
              <a:t>連線單位資訊安全推廣活動</a:t>
            </a:r>
            <a:endParaRPr>
              <a:solidFill>
                <a:srgbClr val="00B050"/>
              </a:solidFill>
            </a:endParaRPr>
          </a:p>
        </p:txBody>
      </p:sp>
      <p:graphicFrame>
        <p:nvGraphicFramePr>
          <p:cNvPr id="5" name="內容版面配置區 4"/>
          <p:cNvGraphicFramePr>
            <a:graphicFrameLocks noGrp="1"/>
          </p:cNvGraphicFramePr>
          <p:nvPr>
            <p:ph sz="half" idx="1"/>
            <p:extLst>
              <p:ext uri="{D42A27DB-BD31-4B8C-83A1-F6EECF244321}">
                <p14:modId xmlns:p14="http://schemas.microsoft.com/office/powerpoint/2010/main" val="1909591200"/>
              </p:ext>
            </p:extLst>
          </p:nvPr>
        </p:nvGraphicFramePr>
        <p:xfrm>
          <a:off x="468313" y="1484313"/>
          <a:ext cx="8402636" cy="4900612"/>
        </p:xfrm>
        <a:graphic>
          <a:graphicData uri="http://schemas.openxmlformats.org/drawingml/2006/table">
            <a:tbl>
              <a:tblPr firstRow="1" bandRow="1">
                <a:tableStyleId>{5C22544A-7EE6-4342-B048-85BDC9FD1C3A}</a:tableStyleId>
              </a:tblPr>
              <a:tblGrid>
                <a:gridCol w="562383"/>
                <a:gridCol w="3835693"/>
                <a:gridCol w="1121433"/>
                <a:gridCol w="2241366"/>
                <a:gridCol w="641761"/>
              </a:tblGrid>
              <a:tr h="542409">
                <a:tc gridSpan="5">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2400" dirty="0" smtClean="0">
                          <a:solidFill>
                            <a:schemeClr val="tx1">
                              <a:lumMod val="85000"/>
                              <a:lumOff val="15000"/>
                            </a:schemeClr>
                          </a:solidFill>
                          <a:latin typeface="+mj-ea"/>
                          <a:ea typeface="+mj-ea"/>
                        </a:rPr>
                        <a:t>自</a:t>
                      </a:r>
                      <a:r>
                        <a:rPr lang="zh-TW" altLang="zh-TW" sz="2400" dirty="0" smtClean="0">
                          <a:solidFill>
                            <a:schemeClr val="tx1">
                              <a:lumMod val="85000"/>
                              <a:lumOff val="15000"/>
                            </a:schemeClr>
                          </a:solidFill>
                          <a:latin typeface="+mj-ea"/>
                          <a:ea typeface="+mj-ea"/>
                        </a:rPr>
                        <a:t>辦場次： </a:t>
                      </a:r>
                      <a:r>
                        <a:rPr lang="en-US" altLang="zh-TW" sz="2400" dirty="0" smtClean="0">
                          <a:solidFill>
                            <a:srgbClr val="00B050"/>
                          </a:solidFill>
                          <a:latin typeface="+mj-ea"/>
                          <a:ea typeface="+mj-ea"/>
                        </a:rPr>
                        <a:t>6</a:t>
                      </a:r>
                      <a:r>
                        <a:rPr lang="zh-TW" altLang="en-US" sz="2400" dirty="0" smtClean="0">
                          <a:solidFill>
                            <a:schemeClr val="tx1">
                              <a:lumMod val="85000"/>
                              <a:lumOff val="15000"/>
                            </a:schemeClr>
                          </a:solidFill>
                          <a:latin typeface="+mj-ea"/>
                          <a:ea typeface="+mj-ea"/>
                        </a:rPr>
                        <a:t>，</a:t>
                      </a:r>
                      <a:r>
                        <a:rPr lang="zh-TW" altLang="zh-TW" sz="2400" dirty="0" smtClean="0">
                          <a:solidFill>
                            <a:schemeClr val="tx1">
                              <a:lumMod val="85000"/>
                              <a:lumOff val="15000"/>
                            </a:schemeClr>
                          </a:solidFill>
                          <a:latin typeface="+mj-ea"/>
                          <a:ea typeface="+mj-ea"/>
                        </a:rPr>
                        <a:t> 參加人次：</a:t>
                      </a:r>
                      <a:r>
                        <a:rPr lang="en-US" altLang="zh-TW" sz="2400" dirty="0" smtClean="0">
                          <a:solidFill>
                            <a:srgbClr val="00B050"/>
                          </a:solidFill>
                          <a:latin typeface="+mj-ea"/>
                          <a:ea typeface="+mj-ea"/>
                        </a:rPr>
                        <a:t>271</a:t>
                      </a:r>
                      <a:r>
                        <a:rPr lang="zh-TW" altLang="zh-TW" sz="2400" dirty="0" smtClean="0">
                          <a:solidFill>
                            <a:schemeClr val="tx1"/>
                          </a:solidFill>
                          <a:latin typeface="+mj-ea"/>
                          <a:ea typeface="+mj-ea"/>
                        </a:rPr>
                        <a:t>。</a:t>
                      </a:r>
                    </a:p>
                  </a:txBody>
                  <a:tcPr marL="91426" marR="91426" marT="45731" marB="45731">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42409">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800" b="1" kern="1200" dirty="0" smtClean="0">
                          <a:solidFill>
                            <a:schemeClr val="tx1">
                              <a:lumMod val="75000"/>
                              <a:lumOff val="25000"/>
                            </a:schemeClr>
                          </a:solidFill>
                          <a:latin typeface="+mj-ea"/>
                          <a:ea typeface="+mj-ea"/>
                          <a:cs typeface="+mn-cs"/>
                        </a:rPr>
                        <a:t>「</a:t>
                      </a:r>
                      <a:r>
                        <a:rPr lang="en-US" altLang="zh-TW" sz="2800" b="1" kern="1200" dirty="0" smtClean="0">
                          <a:solidFill>
                            <a:schemeClr val="tx1">
                              <a:lumMod val="75000"/>
                              <a:lumOff val="25000"/>
                            </a:schemeClr>
                          </a:solidFill>
                          <a:latin typeface="+mj-ea"/>
                          <a:ea typeface="+mj-ea"/>
                          <a:cs typeface="+mn-cs"/>
                        </a:rPr>
                        <a:t>102</a:t>
                      </a:r>
                      <a:r>
                        <a:rPr lang="zh-TW" altLang="zh-TW" sz="2800" b="1" kern="1200" dirty="0" smtClean="0">
                          <a:solidFill>
                            <a:schemeClr val="tx1">
                              <a:lumMod val="75000"/>
                              <a:lumOff val="25000"/>
                            </a:schemeClr>
                          </a:solidFill>
                          <a:latin typeface="+mj-ea"/>
                          <a:ea typeface="+mj-ea"/>
                          <a:cs typeface="+mn-cs"/>
                        </a:rPr>
                        <a:t>年度台中區網資訊安全研討會」課程表 </a:t>
                      </a:r>
                      <a:endParaRPr lang="zh-TW" altLang="zh-TW" sz="2800" dirty="0" smtClean="0">
                        <a:solidFill>
                          <a:schemeClr val="tx1">
                            <a:lumMod val="75000"/>
                            <a:lumOff val="25000"/>
                          </a:schemeClr>
                        </a:solidFill>
                        <a:latin typeface="+mj-ea"/>
                        <a:ea typeface="+mj-ea"/>
                      </a:endParaRPr>
                    </a:p>
                  </a:txBody>
                  <a:tcPr marL="91426" marR="91426" marT="45731" marB="45731">
                    <a:solidFill>
                      <a:srgbClr val="FFFFFF"/>
                    </a:solidFill>
                  </a:tcPr>
                </a:tc>
                <a:tc hMerge="1">
                  <a:txBody>
                    <a:bodyPr/>
                    <a:lstStyle/>
                    <a:p>
                      <a:endParaRPr lang="zh-TW" altLang="en-US" dirty="0"/>
                    </a:p>
                  </a:txBody>
                  <a:tcPr>
                    <a:solidFill>
                      <a:srgbClr val="FFFFFF"/>
                    </a:solidFill>
                  </a:tcPr>
                </a:tc>
                <a:tc hMerge="1">
                  <a:txBody>
                    <a:bodyPr/>
                    <a:lstStyle/>
                    <a:p>
                      <a:endParaRPr lang="zh-TW" altLang="en-US" dirty="0"/>
                    </a:p>
                  </a:txBody>
                  <a:tcPr>
                    <a:solidFill>
                      <a:srgbClr val="FFFFFF"/>
                    </a:solidFill>
                  </a:tcPr>
                </a:tc>
                <a:tc hMerge="1">
                  <a:txBody>
                    <a:bodyPr/>
                    <a:lstStyle/>
                    <a:p>
                      <a:endParaRPr lang="zh-TW" altLang="en-US" dirty="0"/>
                    </a:p>
                  </a:txBody>
                  <a:tcPr>
                    <a:solidFill>
                      <a:srgbClr val="FFFFFF"/>
                    </a:solidFill>
                  </a:tcPr>
                </a:tc>
                <a:tc hMerge="1">
                  <a:txBody>
                    <a:bodyPr/>
                    <a:lstStyle/>
                    <a:p>
                      <a:endParaRPr lang="zh-TW" altLang="en-US" dirty="0"/>
                    </a:p>
                  </a:txBody>
                  <a:tcPr>
                    <a:solidFill>
                      <a:srgbClr val="FFFFFF"/>
                    </a:solidFill>
                  </a:tcPr>
                </a:tc>
              </a:tr>
              <a:tr h="548778">
                <a:tc>
                  <a:txBody>
                    <a:bodyPr/>
                    <a:lstStyle/>
                    <a:p>
                      <a:pPr algn="ctr" rtl="0" fontAlgn="t"/>
                      <a:r>
                        <a:rPr lang="zh-TW" sz="1800" b="1" dirty="0">
                          <a:latin typeface="+mj-ea"/>
                          <a:ea typeface="+mj-ea"/>
                        </a:rPr>
                        <a:t>場次</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2000" b="1" dirty="0">
                          <a:latin typeface="+mj-ea"/>
                          <a:ea typeface="+mj-ea"/>
                        </a:rPr>
                        <a:t>研習課程主題</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2000" b="1" dirty="0">
                          <a:latin typeface="+mj-ea"/>
                          <a:ea typeface="+mj-ea"/>
                        </a:rPr>
                        <a:t>講師</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2000" b="1" dirty="0">
                          <a:latin typeface="+mj-ea"/>
                          <a:ea typeface="+mj-ea"/>
                        </a:rPr>
                        <a:t>職稱</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1800" b="1" dirty="0">
                          <a:latin typeface="+mj-ea"/>
                          <a:ea typeface="+mj-ea"/>
                        </a:rPr>
                        <a:t>參加人數</a:t>
                      </a:r>
                      <a:r>
                        <a:rPr lang="zh-TW" sz="1800" dirty="0">
                          <a:latin typeface="+mj-ea"/>
                          <a:ea typeface="+mj-ea"/>
                        </a:rPr>
                        <a:t> </a:t>
                      </a:r>
                    </a:p>
                  </a:txBody>
                  <a:tcPr marL="0" marR="0" marT="0" marB="0" anchor="ctr">
                    <a:solidFill>
                      <a:schemeClr val="accent1">
                        <a:alpha val="82000"/>
                      </a:schemeClr>
                    </a:solidFill>
                  </a:tcPr>
                </a:tc>
              </a:tr>
              <a:tr h="388195">
                <a:tc>
                  <a:txBody>
                    <a:bodyPr/>
                    <a:lstStyle/>
                    <a:p>
                      <a:pPr algn="ctr"/>
                      <a:r>
                        <a:rPr lang="en-US" altLang="zh-TW" sz="1800" b="1" dirty="0" smtClean="0">
                          <a:latin typeface="+mj-ea"/>
                          <a:ea typeface="+mj-ea"/>
                          <a:cs typeface="Arial" pitchFamily="34" charset="0"/>
                        </a:rPr>
                        <a:t>1</a:t>
                      </a:r>
                      <a:endParaRPr lang="zh-TW" altLang="en-US" sz="1800" b="1" dirty="0">
                        <a:latin typeface="+mj-ea"/>
                        <a:ea typeface="+mj-ea"/>
                        <a:cs typeface="Arial" pitchFamily="34" charset="0"/>
                      </a:endParaRPr>
                    </a:p>
                  </a:txBody>
                  <a:tcPr marL="91426" marR="91426" marT="45731" marB="45731" anchor="ctr"/>
                </a:tc>
                <a:tc>
                  <a:txBody>
                    <a:bodyPr/>
                    <a:lstStyle/>
                    <a:p>
                      <a:pPr algn="just">
                        <a:spcAft>
                          <a:spcPts val="0"/>
                        </a:spcAft>
                      </a:pPr>
                      <a:r>
                        <a:rPr lang="zh-TW" altLang="en-US" sz="1700" u="none" strike="noStrike" kern="100" dirty="0" smtClean="0">
                          <a:solidFill>
                            <a:schemeClr val="tx1"/>
                          </a:solidFill>
                          <a:latin typeface="+mj-ea"/>
                          <a:ea typeface="+mj-ea"/>
                          <a:cs typeface="Arial"/>
                        </a:rPr>
                        <a:t>電子郵件暨駭客社交工程攻擊與防禦</a:t>
                      </a:r>
                      <a:r>
                        <a:rPr lang="en-US" altLang="zh-TW" sz="1700" u="none" strike="noStrike" kern="100" dirty="0" smtClean="0">
                          <a:solidFill>
                            <a:schemeClr val="tx1"/>
                          </a:solidFill>
                          <a:latin typeface="+mj-ea"/>
                          <a:ea typeface="+mj-ea"/>
                          <a:cs typeface="Arial"/>
                        </a:rPr>
                        <a:t>(I)</a:t>
                      </a:r>
                      <a:endParaRPr lang="zh-TW" sz="1700" u="none" strike="noStrike" kern="100" dirty="0" smtClean="0">
                        <a:solidFill>
                          <a:schemeClr val="tx1"/>
                        </a:solidFill>
                        <a:latin typeface="+mj-ea"/>
                        <a:ea typeface="+mj-ea"/>
                        <a:cs typeface="Arial"/>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王吉祥</a:t>
                      </a:r>
                      <a:endParaRPr lang="zh-TW" altLang="en-US" sz="1800" dirty="0">
                        <a:latin typeface="+mj-ea"/>
                        <a:ea typeface="+mj-ea"/>
                      </a:endParaRPr>
                    </a:p>
                  </a:txBody>
                  <a:tcPr marL="91426" marR="91426" marT="45731" marB="4573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mj-ea"/>
                          <a:ea typeface="+mj-ea"/>
                        </a:rPr>
                        <a:t>NII</a:t>
                      </a:r>
                      <a:r>
                        <a:rPr lang="zh-TW" altLang="en-US" sz="1800" dirty="0" smtClean="0">
                          <a:latin typeface="+mj-ea"/>
                          <a:ea typeface="+mj-ea"/>
                        </a:rPr>
                        <a:t> 經理</a:t>
                      </a:r>
                      <a:endParaRPr lang="zh-TW" altLang="en-US" sz="18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84</a:t>
                      </a:r>
                      <a:endParaRPr lang="zh-TW" altLang="en-US" sz="1800" b="1" dirty="0">
                        <a:latin typeface="+mj-ea"/>
                        <a:ea typeface="+mj-ea"/>
                        <a:cs typeface="Arial" pitchFamily="34" charset="0"/>
                      </a:endParaRPr>
                    </a:p>
                  </a:txBody>
                  <a:tcPr marL="91426" marR="91426" marT="45731" marB="45731" anchor="ctr"/>
                </a:tc>
              </a:tr>
              <a:tr h="388195">
                <a:tc>
                  <a:txBody>
                    <a:bodyPr/>
                    <a:lstStyle/>
                    <a:p>
                      <a:pPr algn="ctr"/>
                      <a:r>
                        <a:rPr lang="en-US" altLang="zh-TW" sz="1800" b="1" dirty="0" smtClean="0">
                          <a:latin typeface="+mj-ea"/>
                          <a:ea typeface="+mj-ea"/>
                          <a:cs typeface="Arial" pitchFamily="34" charset="0"/>
                        </a:rPr>
                        <a:t>2</a:t>
                      </a:r>
                      <a:endParaRPr lang="zh-TW" altLang="en-US" sz="1800" b="1" dirty="0">
                        <a:latin typeface="+mj-ea"/>
                        <a:ea typeface="+mj-ea"/>
                        <a:cs typeface="Arial" pitchFamily="34" charset="0"/>
                      </a:endParaRPr>
                    </a:p>
                  </a:txBody>
                  <a:tcPr marL="91426" marR="91426" marT="45731" marB="45731"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700" u="none" strike="noStrike" kern="100" dirty="0" smtClean="0">
                          <a:solidFill>
                            <a:schemeClr val="tx1"/>
                          </a:solidFill>
                          <a:latin typeface="+mj-ea"/>
                          <a:ea typeface="+mj-ea"/>
                          <a:cs typeface="Arial"/>
                        </a:rPr>
                        <a:t>電子郵件暨駭客社交工程攻擊與防禦</a:t>
                      </a:r>
                      <a:r>
                        <a:rPr lang="en-US" altLang="zh-TW" sz="1700" u="none" strike="noStrike" kern="100" dirty="0" smtClean="0">
                          <a:solidFill>
                            <a:schemeClr val="tx1"/>
                          </a:solidFill>
                          <a:latin typeface="+mj-ea"/>
                          <a:ea typeface="+mj-ea"/>
                          <a:cs typeface="Arial"/>
                        </a:rPr>
                        <a:t>(II)</a:t>
                      </a:r>
                      <a:endParaRPr lang="zh-TW" sz="1700" u="none" strike="noStrike" kern="100" dirty="0" smtClean="0">
                        <a:solidFill>
                          <a:schemeClr val="tx1"/>
                        </a:solidFill>
                        <a:latin typeface="+mj-ea"/>
                        <a:ea typeface="+mj-ea"/>
                        <a:cs typeface="Arial"/>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王吉祥</a:t>
                      </a:r>
                      <a:endParaRPr lang="zh-TW" altLang="en-US" sz="1600" dirty="0">
                        <a:latin typeface="+mj-ea"/>
                        <a:ea typeface="+mj-ea"/>
                      </a:endParaRPr>
                    </a:p>
                  </a:txBody>
                  <a:tcPr marL="91426" marR="91426" marT="45731" marB="4573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mj-ea"/>
                          <a:ea typeface="+mj-ea"/>
                        </a:rPr>
                        <a:t>NII</a:t>
                      </a:r>
                      <a:r>
                        <a:rPr lang="zh-TW" altLang="en-US" sz="1800" dirty="0" smtClean="0">
                          <a:latin typeface="+mj-ea"/>
                          <a:ea typeface="+mj-ea"/>
                        </a:rPr>
                        <a:t> 經理</a:t>
                      </a:r>
                      <a:endParaRPr lang="zh-TW" altLang="en-US" sz="18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85</a:t>
                      </a:r>
                      <a:endParaRPr lang="zh-TW" altLang="en-US" sz="1800" b="1" dirty="0">
                        <a:latin typeface="+mj-ea"/>
                        <a:ea typeface="+mj-ea"/>
                        <a:cs typeface="Arial" pitchFamily="34" charset="0"/>
                      </a:endParaRPr>
                    </a:p>
                  </a:txBody>
                  <a:tcPr marL="91426" marR="91426" marT="45731" marB="45731" anchor="ctr"/>
                </a:tc>
              </a:tr>
              <a:tr h="579266">
                <a:tc>
                  <a:txBody>
                    <a:bodyPr/>
                    <a:lstStyle/>
                    <a:p>
                      <a:pPr algn="ctr"/>
                      <a:r>
                        <a:rPr lang="en-US" altLang="zh-TW" sz="1800" b="1" dirty="0" smtClean="0">
                          <a:latin typeface="+mj-ea"/>
                          <a:ea typeface="+mj-ea"/>
                          <a:cs typeface="Arial" pitchFamily="34" charset="0"/>
                        </a:rPr>
                        <a:t>3</a:t>
                      </a:r>
                      <a:endParaRPr lang="zh-TW" altLang="en-US" sz="1800" b="1" dirty="0">
                        <a:latin typeface="+mj-ea"/>
                        <a:ea typeface="+mj-ea"/>
                        <a:cs typeface="Arial" pitchFamily="34" charset="0"/>
                      </a:endParaRPr>
                    </a:p>
                  </a:txBody>
                  <a:tcPr marL="91426" marR="91426" marT="45731" marB="45731" anchor="ctr"/>
                </a:tc>
                <a:tc>
                  <a:txBody>
                    <a:bodyPr/>
                    <a:lstStyle/>
                    <a:p>
                      <a:pPr algn="just">
                        <a:spcAft>
                          <a:spcPts val="0"/>
                        </a:spcAft>
                      </a:pPr>
                      <a:r>
                        <a:rPr lang="zh-TW" altLang="en-US" sz="1700" kern="100" dirty="0" smtClean="0">
                          <a:solidFill>
                            <a:schemeClr val="tx1"/>
                          </a:solidFill>
                          <a:latin typeface="+mj-ea"/>
                          <a:ea typeface="+mj-ea"/>
                          <a:cs typeface="Times New Roman"/>
                        </a:rPr>
                        <a:t>綠能機房建置規劃與節能實務</a:t>
                      </a:r>
                      <a:endParaRPr lang="zh-TW" sz="1700" kern="100" dirty="0">
                        <a:solidFill>
                          <a:schemeClr val="tx1"/>
                        </a:solidFill>
                        <a:latin typeface="+mj-ea"/>
                        <a:ea typeface="+mj-ea"/>
                        <a:cs typeface="Times New Roman"/>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陳仲倉</a:t>
                      </a:r>
                      <a:endParaRPr lang="zh-TW" altLang="en-US" sz="1800" dirty="0">
                        <a:latin typeface="+mj-ea"/>
                        <a:ea typeface="+mj-ea"/>
                      </a:endParaRPr>
                    </a:p>
                  </a:txBody>
                  <a:tcPr marL="91426" marR="91426" marT="45731" marB="45731" anchor="ctr"/>
                </a:tc>
                <a:tc>
                  <a:txBody>
                    <a:bodyPr/>
                    <a:lstStyle/>
                    <a:p>
                      <a:r>
                        <a:rPr lang="zh-TW" altLang="en-US" sz="1600" dirty="0" smtClean="0">
                          <a:latin typeface="+mj-ea"/>
                          <a:ea typeface="+mj-ea"/>
                        </a:rPr>
                        <a:t>台灣艾默生網路能源公司經理</a:t>
                      </a:r>
                      <a:endParaRPr lang="zh-TW" altLang="en-US" sz="16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46</a:t>
                      </a:r>
                      <a:endParaRPr lang="zh-TW" altLang="en-US" sz="1800" b="1" dirty="0">
                        <a:latin typeface="+mj-ea"/>
                        <a:ea typeface="+mj-ea"/>
                        <a:cs typeface="Arial" pitchFamily="34" charset="0"/>
                      </a:endParaRPr>
                    </a:p>
                  </a:txBody>
                  <a:tcPr marL="91426" marR="91426" marT="45731" marB="45731" anchor="ctr"/>
                </a:tc>
              </a:tr>
              <a:tr h="518290">
                <a:tc>
                  <a:txBody>
                    <a:bodyPr/>
                    <a:lstStyle/>
                    <a:p>
                      <a:pPr algn="ctr"/>
                      <a:r>
                        <a:rPr lang="en-US" altLang="zh-TW" sz="1800" b="1" dirty="0" smtClean="0">
                          <a:latin typeface="+mj-ea"/>
                          <a:ea typeface="+mj-ea"/>
                          <a:cs typeface="Arial" pitchFamily="34" charset="0"/>
                        </a:rPr>
                        <a:t>4</a:t>
                      </a:r>
                      <a:endParaRPr lang="zh-TW" altLang="en-US" sz="1800" b="1" dirty="0">
                        <a:latin typeface="+mj-ea"/>
                        <a:ea typeface="+mj-ea"/>
                        <a:cs typeface="Arial" pitchFamily="34" charset="0"/>
                      </a:endParaRPr>
                    </a:p>
                  </a:txBody>
                  <a:tcPr marL="91426" marR="91426" marT="45731" marB="45731" anchor="ctr"/>
                </a:tc>
                <a:tc>
                  <a:txBody>
                    <a:bodyPr/>
                    <a:lstStyle/>
                    <a:p>
                      <a:pPr algn="just">
                        <a:spcAft>
                          <a:spcPts val="0"/>
                        </a:spcAft>
                      </a:pPr>
                      <a:r>
                        <a:rPr lang="en-US" altLang="zh-TW" sz="1700" kern="100" dirty="0" smtClean="0">
                          <a:solidFill>
                            <a:schemeClr val="tx1"/>
                          </a:solidFill>
                          <a:latin typeface="+mn-lt"/>
                          <a:ea typeface="+mj-ea"/>
                          <a:cs typeface="Times New Roman"/>
                        </a:rPr>
                        <a:t>APT(Advanced Persistent Threat)</a:t>
                      </a:r>
                      <a:r>
                        <a:rPr lang="zh-TW" altLang="en-US" sz="1700" kern="100" dirty="0" smtClean="0">
                          <a:solidFill>
                            <a:schemeClr val="tx1"/>
                          </a:solidFill>
                          <a:latin typeface="+mj-ea"/>
                          <a:ea typeface="+mj-ea"/>
                          <a:cs typeface="Times New Roman"/>
                        </a:rPr>
                        <a:t>攻擊探討</a:t>
                      </a:r>
                      <a:endParaRPr lang="zh-TW" sz="1700" kern="100" dirty="0">
                        <a:solidFill>
                          <a:schemeClr val="tx1"/>
                        </a:solidFill>
                        <a:latin typeface="+mj-ea"/>
                        <a:ea typeface="+mj-ea"/>
                        <a:cs typeface="Times New Roman"/>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張晃崚</a:t>
                      </a:r>
                      <a:endParaRPr lang="zh-TW" altLang="en-US" sz="1800" dirty="0">
                        <a:latin typeface="+mj-ea"/>
                        <a:ea typeface="+mj-ea"/>
                      </a:endParaRPr>
                    </a:p>
                  </a:txBody>
                  <a:tcPr marL="91426" marR="91426" marT="45731" marB="45731" anchor="ctr"/>
                </a:tc>
                <a:tc>
                  <a:txBody>
                    <a:bodyPr/>
                    <a:lstStyle/>
                    <a:p>
                      <a:r>
                        <a:rPr lang="zh-TW" altLang="en-US" sz="1800" dirty="0" smtClean="0">
                          <a:latin typeface="+mj-ea"/>
                          <a:ea typeface="+mj-ea"/>
                        </a:rPr>
                        <a:t>麟瑞科技</a:t>
                      </a:r>
                      <a:endParaRPr lang="zh-TW" altLang="en-US" sz="18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56</a:t>
                      </a:r>
                      <a:endParaRPr lang="zh-TW" altLang="en-US" sz="1800" b="1" dirty="0">
                        <a:latin typeface="+mj-ea"/>
                        <a:ea typeface="+mj-ea"/>
                        <a:cs typeface="Arial" pitchFamily="34" charset="0"/>
                      </a:endParaRPr>
                    </a:p>
                  </a:txBody>
                  <a:tcPr marL="91426" marR="91426" marT="45731" marB="45731" anchor="ctr"/>
                </a:tc>
              </a:tr>
              <a:tr h="422146">
                <a:tc>
                  <a:txBody>
                    <a:bodyPr/>
                    <a:lstStyle/>
                    <a:p>
                      <a:pPr algn="ctr"/>
                      <a:r>
                        <a:rPr lang="en-US" altLang="zh-TW" sz="1800" b="1" dirty="0" smtClean="0">
                          <a:latin typeface="+mj-ea"/>
                          <a:ea typeface="+mj-ea"/>
                          <a:cs typeface="Arial" pitchFamily="34" charset="0"/>
                        </a:rPr>
                        <a:t>5</a:t>
                      </a:r>
                      <a:endParaRPr lang="zh-TW" altLang="en-US" sz="1800" b="1" dirty="0">
                        <a:latin typeface="+mj-ea"/>
                        <a:ea typeface="+mj-ea"/>
                        <a:cs typeface="Arial" pitchFamily="34" charset="0"/>
                      </a:endParaRPr>
                    </a:p>
                  </a:txBody>
                  <a:tcPr marL="91426" marR="91426" marT="45731" marB="45731" anchor="ctr"/>
                </a:tc>
                <a:tc>
                  <a:txBody>
                    <a:bodyPr/>
                    <a:lstStyle/>
                    <a:p>
                      <a:pPr marL="0" algn="just" defTabSz="914400" rtl="0" eaLnBrk="1" latinLnBrk="0" hangingPunct="1">
                        <a:spcAft>
                          <a:spcPts val="0"/>
                        </a:spcAft>
                      </a:pPr>
                      <a:r>
                        <a:rPr lang="zh-TW" altLang="en-US" sz="1800" kern="100" dirty="0" smtClean="0">
                          <a:solidFill>
                            <a:schemeClr val="tx1"/>
                          </a:solidFill>
                          <a:latin typeface="+mj-ea"/>
                          <a:ea typeface="+mj-ea"/>
                          <a:cs typeface="Times New Roman"/>
                        </a:rPr>
                        <a:t>主機稽核記錄分析</a:t>
                      </a:r>
                      <a:endParaRPr lang="zh-TW" sz="1800" kern="100" dirty="0" smtClean="0">
                        <a:solidFill>
                          <a:schemeClr val="tx1"/>
                        </a:solidFill>
                        <a:latin typeface="+mj-ea"/>
                        <a:ea typeface="+mj-ea"/>
                        <a:cs typeface="Times New Roman"/>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劉楨民</a:t>
                      </a:r>
                      <a:endParaRPr lang="zh-TW" altLang="en-US" sz="1800" dirty="0">
                        <a:latin typeface="+mj-ea"/>
                        <a:ea typeface="+mj-ea"/>
                      </a:endParaRPr>
                    </a:p>
                  </a:txBody>
                  <a:tcPr marL="91426" marR="91426" marT="45731" marB="45731" anchor="ctr"/>
                </a:tc>
                <a:tc>
                  <a:txBody>
                    <a:bodyPr/>
                    <a:lstStyle/>
                    <a:p>
                      <a:r>
                        <a:rPr lang="zh-TW" altLang="en-US" sz="1800" dirty="0" smtClean="0">
                          <a:latin typeface="+mj-ea"/>
                          <a:ea typeface="+mj-ea"/>
                        </a:rPr>
                        <a:t>中華龍網總經理</a:t>
                      </a:r>
                      <a:endParaRPr lang="zh-TW" altLang="en-US" sz="18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NA</a:t>
                      </a:r>
                      <a:endParaRPr lang="zh-TW" altLang="en-US" sz="1800" b="1" dirty="0">
                        <a:latin typeface="+mj-ea"/>
                        <a:ea typeface="+mj-ea"/>
                        <a:cs typeface="Arial" pitchFamily="34" charset="0"/>
                      </a:endParaRPr>
                    </a:p>
                  </a:txBody>
                  <a:tcPr marL="91426" marR="91426" marT="45731" marB="45731" anchor="ctr"/>
                </a:tc>
              </a:tr>
              <a:tr h="548778">
                <a:tc>
                  <a:txBody>
                    <a:bodyPr/>
                    <a:lstStyle/>
                    <a:p>
                      <a:pPr algn="ctr"/>
                      <a:r>
                        <a:rPr lang="en-US" altLang="zh-TW" sz="1800" b="1" dirty="0" smtClean="0">
                          <a:latin typeface="+mj-ea"/>
                          <a:ea typeface="+mj-ea"/>
                          <a:cs typeface="Arial" pitchFamily="34" charset="0"/>
                        </a:rPr>
                        <a:t>6</a:t>
                      </a:r>
                      <a:endParaRPr lang="zh-TW" altLang="en-US" sz="1800" b="1" dirty="0">
                        <a:latin typeface="+mj-ea"/>
                        <a:ea typeface="+mj-ea"/>
                        <a:cs typeface="Arial" pitchFamily="34" charset="0"/>
                      </a:endParaRPr>
                    </a:p>
                  </a:txBody>
                  <a:tcPr marL="91426" marR="91426" marT="45731" marB="45731" anchor="ctr"/>
                </a:tc>
                <a:tc>
                  <a:txBody>
                    <a:bodyPr/>
                    <a:lstStyle/>
                    <a:p>
                      <a:pPr algn="just">
                        <a:spcAft>
                          <a:spcPts val="0"/>
                        </a:spcAft>
                      </a:pPr>
                      <a:r>
                        <a:rPr lang="en-US" altLang="zh-TW" sz="1800" kern="1200" dirty="0" smtClean="0">
                          <a:solidFill>
                            <a:schemeClr val="dk1"/>
                          </a:solidFill>
                          <a:latin typeface="+mn-lt"/>
                          <a:ea typeface="+mj-ea"/>
                          <a:cs typeface="+mn-cs"/>
                        </a:rPr>
                        <a:t>102</a:t>
                      </a:r>
                      <a:r>
                        <a:rPr lang="zh-TW" altLang="zh-TW" sz="1800" kern="1200" dirty="0" smtClean="0">
                          <a:solidFill>
                            <a:schemeClr val="dk1"/>
                          </a:solidFill>
                          <a:latin typeface="+mj-ea"/>
                          <a:ea typeface="+mj-ea"/>
                          <a:cs typeface="+mn-cs"/>
                        </a:rPr>
                        <a:t>年度個人資訊安全管理實務研討會</a:t>
                      </a:r>
                      <a:endParaRPr lang="zh-TW" sz="1800" kern="100" dirty="0">
                        <a:solidFill>
                          <a:schemeClr val="tx1"/>
                        </a:solidFill>
                        <a:latin typeface="+mj-ea"/>
                        <a:ea typeface="+mj-ea"/>
                        <a:cs typeface="Times New Roman"/>
                      </a:endParaRPr>
                    </a:p>
                  </a:txBody>
                  <a:tcPr marL="17777" marR="17777" marT="0" marB="0" anchor="ctr"/>
                </a:tc>
                <a:tc>
                  <a:txBody>
                    <a:bodyPr/>
                    <a:lstStyle/>
                    <a:p>
                      <a:pPr algn="ctr"/>
                      <a:r>
                        <a:rPr lang="zh-TW" altLang="en-US" sz="1800" kern="1200" dirty="0" smtClean="0">
                          <a:solidFill>
                            <a:schemeClr val="dk1"/>
                          </a:solidFill>
                          <a:latin typeface="+mj-ea"/>
                          <a:ea typeface="+mj-ea"/>
                          <a:cs typeface="+mn-cs"/>
                        </a:rPr>
                        <a:t>蔡惠芳等</a:t>
                      </a:r>
                      <a:endParaRPr lang="zh-TW" altLang="en-US" sz="1800" dirty="0">
                        <a:latin typeface="+mj-ea"/>
                        <a:ea typeface="+mj-ea"/>
                      </a:endParaRPr>
                    </a:p>
                  </a:txBody>
                  <a:tcPr marL="91426" marR="91426" marT="45731" marB="45731" anchor="ctr"/>
                </a:tc>
                <a:tc>
                  <a:txBody>
                    <a:bodyPr/>
                    <a:lstStyle/>
                    <a:p>
                      <a:r>
                        <a:rPr lang="zh-TW" altLang="en-US" sz="1600" dirty="0" smtClean="0">
                          <a:latin typeface="+mj-ea"/>
                          <a:ea typeface="+mj-ea"/>
                        </a:rPr>
                        <a:t>本校法律、資管系教授</a:t>
                      </a:r>
                      <a:endParaRPr lang="zh-TW" altLang="en-US" sz="16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60</a:t>
                      </a:r>
                      <a:endParaRPr lang="zh-TW" altLang="en-US" sz="1800" b="1" dirty="0">
                        <a:latin typeface="+mj-ea"/>
                        <a:ea typeface="+mj-ea"/>
                        <a:cs typeface="Arial" pitchFamily="34" charset="0"/>
                      </a:endParaRPr>
                    </a:p>
                  </a:txBody>
                  <a:tcPr marL="91426" marR="91426" marT="45731" marB="45731" anchor="ctr"/>
                </a:tc>
              </a:tr>
              <a:tr h="422146">
                <a:tc>
                  <a:txBody>
                    <a:bodyPr/>
                    <a:lstStyle/>
                    <a:p>
                      <a:pPr algn="ctr"/>
                      <a:r>
                        <a:rPr lang="en-US" altLang="zh-TW" sz="1800" b="1" dirty="0" smtClean="0">
                          <a:latin typeface="+mj-ea"/>
                          <a:ea typeface="+mj-ea"/>
                          <a:cs typeface="Arial" pitchFamily="34" charset="0"/>
                        </a:rPr>
                        <a:t>7</a:t>
                      </a:r>
                      <a:endParaRPr lang="zh-TW" altLang="en-US" sz="1800" b="1" dirty="0">
                        <a:latin typeface="+mj-ea"/>
                        <a:ea typeface="+mj-ea"/>
                        <a:cs typeface="Arial" pitchFamily="34" charset="0"/>
                      </a:endParaRPr>
                    </a:p>
                  </a:txBody>
                  <a:tcPr marL="91426" marR="91426" marT="45731" marB="45731" anchor="ctr"/>
                </a:tc>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mj-ea"/>
                          <a:ea typeface="+mj-ea"/>
                        </a:rPr>
                        <a:t>蠕蟲處理概述暨開源碼個資防護實作</a:t>
                      </a:r>
                      <a:r>
                        <a:rPr lang="en-US" altLang="zh-TW" sz="1800" dirty="0" smtClean="0">
                          <a:latin typeface="+mj-ea"/>
                          <a:ea typeface="+mj-ea"/>
                        </a:rPr>
                        <a:t>(</a:t>
                      </a:r>
                      <a:r>
                        <a:rPr lang="zh-TW" altLang="en-US" sz="1800" dirty="0" smtClean="0">
                          <a:latin typeface="+mj-ea"/>
                          <a:ea typeface="+mj-ea"/>
                        </a:rPr>
                        <a:t>臺中場</a:t>
                      </a:r>
                      <a:r>
                        <a:rPr lang="en-US" altLang="zh-TW" sz="1800" dirty="0" smtClean="0">
                          <a:latin typeface="+mj-ea"/>
                          <a:ea typeface="+mj-ea"/>
                        </a:rPr>
                        <a:t>)</a:t>
                      </a:r>
                      <a:endParaRPr lang="zh-TW" sz="1800" kern="100" dirty="0">
                        <a:solidFill>
                          <a:schemeClr val="tx1"/>
                        </a:solidFill>
                        <a:latin typeface="+mj-ea"/>
                        <a:ea typeface="+mj-ea"/>
                        <a:cs typeface="Times New Roman"/>
                      </a:endParaRPr>
                    </a:p>
                  </a:txBody>
                  <a:tcPr marL="17777" marR="17777" marT="0" marB="0" anchor="ctr"/>
                </a:tc>
                <a:tc hMerge="1">
                  <a:txBody>
                    <a:bodyPr/>
                    <a:lstStyle/>
                    <a:p>
                      <a:pPr algn="ct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rgbClr val="FF0000"/>
                          </a:solidFill>
                          <a:latin typeface="+mj-ea"/>
                          <a:ea typeface="+mj-ea"/>
                        </a:rPr>
                        <a:t>協助辦理</a:t>
                      </a:r>
                      <a:endParaRPr lang="zh-TW" altLang="en-US" sz="1800" dirty="0">
                        <a:solidFill>
                          <a:srgbClr val="FF0000"/>
                        </a:solidFill>
                        <a:latin typeface="+mj-ea"/>
                        <a:ea typeface="+mj-ea"/>
                      </a:endParaRPr>
                    </a:p>
                  </a:txBody>
                  <a:tcPr marL="91426" marR="91426"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dk1"/>
                          </a:solidFill>
                          <a:latin typeface="+mj-ea"/>
                          <a:ea typeface="+mj-ea"/>
                          <a:cs typeface="Arial" pitchFamily="34" charset="0"/>
                        </a:rPr>
                        <a:t>157</a:t>
                      </a:r>
                      <a:endParaRPr lang="zh-TW" altLang="en-US" sz="1800" b="1" kern="1200" dirty="0">
                        <a:solidFill>
                          <a:schemeClr val="dk1"/>
                        </a:solidFill>
                        <a:latin typeface="+mj-ea"/>
                        <a:ea typeface="+mj-ea"/>
                        <a:cs typeface="Arial" pitchFamily="34" charset="0"/>
                      </a:endParaRPr>
                    </a:p>
                  </a:txBody>
                  <a:tcPr marL="91426" marR="91426" marT="45731" marB="45731" anchor="ct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307975"/>
            <a:ext cx="7813675" cy="996950"/>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三</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自辦</a:t>
            </a:r>
            <a:r>
              <a:rPr lang="en-US" altLang="zh-TW" smtClean="0">
                <a:solidFill>
                  <a:srgbClr val="FF0000"/>
                </a:solidFill>
              </a:rPr>
              <a:t>&amp;</a:t>
            </a:r>
            <a:r>
              <a:rPr smtClean="0">
                <a:solidFill>
                  <a:srgbClr val="FF0000"/>
                </a:solidFill>
              </a:rPr>
              <a:t>協辦</a:t>
            </a:r>
            <a:r>
              <a:rPr altLang="zh-TW" smtClean="0">
                <a:solidFill>
                  <a:srgbClr val="FF0000"/>
                </a:solidFill>
              </a:rPr>
              <a:t>所屬連線單位資訊安全推廣活動</a:t>
            </a:r>
            <a:r>
              <a:rPr sz="2700" smtClean="0">
                <a:solidFill>
                  <a:srgbClr val="0C279C"/>
                </a:solidFill>
              </a:rPr>
              <a:t>照片</a:t>
            </a:r>
            <a:endParaRPr sz="2700">
              <a:solidFill>
                <a:srgbClr val="0C279C"/>
              </a:solidFill>
            </a:endParaRPr>
          </a:p>
        </p:txBody>
      </p:sp>
      <p:pic>
        <p:nvPicPr>
          <p:cNvPr id="21508" name="圖片 11" descr="IMG_50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789363"/>
            <a:ext cx="3998912"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圖片 13" descr="9397433729_44cd782ff3_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68413"/>
            <a:ext cx="40640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圖片 10" descr="IMG_502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36838"/>
            <a:ext cx="264795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內容版面配置區 5" descr="SAM_2304.JPG"/>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5076825" y="3357563"/>
            <a:ext cx="4248150" cy="3186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圖片 14" descr="9400199478_0d642bf5dd_z.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1268413"/>
            <a:ext cx="41719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47650"/>
            <a:ext cx="6908800" cy="1033463"/>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四</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連線單位資安防護與流量管控 </a:t>
            </a:r>
            <a:r>
              <a:rPr lang="en-US" altLang="zh-TW" smtClean="0">
                <a:solidFill>
                  <a:srgbClr val="FF0000"/>
                </a:solidFill>
              </a:rPr>
              <a:t>(</a:t>
            </a:r>
            <a:r>
              <a:rPr altLang="zh-TW" smtClean="0">
                <a:solidFill>
                  <a:srgbClr val="FF0000"/>
                </a:solidFill>
              </a:rPr>
              <a:t>架構</a:t>
            </a:r>
            <a:r>
              <a:rPr smtClean="0">
                <a:solidFill>
                  <a:srgbClr val="FF0000"/>
                </a:solidFill>
              </a:rPr>
              <a:t>圖</a:t>
            </a:r>
            <a:r>
              <a:rPr lang="en-US" altLang="zh-TW" smtClean="0">
                <a:solidFill>
                  <a:srgbClr val="FF0000"/>
                </a:solidFill>
              </a:rPr>
              <a:t>)</a:t>
            </a:r>
            <a:endParaRPr>
              <a:solidFill>
                <a:srgbClr val="FF0000"/>
              </a:solidFill>
            </a:endParaRPr>
          </a:p>
        </p:txBody>
      </p:sp>
      <p:pic>
        <p:nvPicPr>
          <p:cNvPr id="22531" name="內容版面配置區 4" descr="台中區網流量管控設備架構圖.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27088" y="1268413"/>
            <a:ext cx="7345362" cy="508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58763"/>
            <a:ext cx="6910387" cy="1031875"/>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四</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連線單位資安防護與流量管控 </a:t>
            </a:r>
            <a:r>
              <a:rPr lang="en-US" altLang="zh-TW" smtClean="0">
                <a:solidFill>
                  <a:srgbClr val="FF0000"/>
                </a:solidFill>
              </a:rPr>
              <a:t>(</a:t>
            </a:r>
            <a:r>
              <a:rPr lang="en-US" altLang="zh-TW" err="1" smtClean="0">
                <a:solidFill>
                  <a:srgbClr val="FF0000"/>
                </a:solidFill>
              </a:rPr>
              <a:t>QoS</a:t>
            </a:r>
            <a:r>
              <a:rPr lang="en-US" altLang="zh-TW" smtClean="0">
                <a:solidFill>
                  <a:srgbClr val="FF0000"/>
                </a:solidFill>
              </a:rPr>
              <a:t>)</a:t>
            </a:r>
            <a:endParaRPr>
              <a:solidFill>
                <a:srgbClr val="FF0000"/>
              </a:solidFill>
            </a:endParaRPr>
          </a:p>
        </p:txBody>
      </p:sp>
      <p:pic>
        <p:nvPicPr>
          <p:cNvPr id="23555" name="內容版面配置區 8" descr="1204台中區網對TANet骨幹_TopN報表(應用層).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3608" y="1340768"/>
            <a:ext cx="6768802" cy="49707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58763"/>
            <a:ext cx="6910387" cy="1031875"/>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四</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連線單位資安防護與流量管控 </a:t>
            </a:r>
            <a:r>
              <a:rPr lang="en-US" altLang="zh-TW" smtClean="0">
                <a:solidFill>
                  <a:srgbClr val="FF0000"/>
                </a:solidFill>
              </a:rPr>
              <a:t>(</a:t>
            </a:r>
            <a:r>
              <a:rPr lang="en-US" altLang="zh-TW" err="1" smtClean="0">
                <a:solidFill>
                  <a:srgbClr val="FF0000"/>
                </a:solidFill>
              </a:rPr>
              <a:t>QoS</a:t>
            </a:r>
            <a:r>
              <a:rPr lang="en-US" altLang="zh-TW" smtClean="0">
                <a:solidFill>
                  <a:srgbClr val="FF0000"/>
                </a:solidFill>
              </a:rPr>
              <a:t>)</a:t>
            </a:r>
            <a:endParaRPr>
              <a:solidFill>
                <a:srgbClr val="FF0000"/>
              </a:solidFill>
            </a:endParaRPr>
          </a:p>
        </p:txBody>
      </p:sp>
      <p:pic>
        <p:nvPicPr>
          <p:cNvPr id="24579" name="內容版面配置區 8" descr="1204台中區網對TANet骨幹_TopN報表(應用層).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71601" y="1412776"/>
            <a:ext cx="6696744" cy="49178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內容版面配置區 8" descr="連線高中職資安防護.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16013" y="1196975"/>
            <a:ext cx="7007225" cy="526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395288" y="268288"/>
            <a:ext cx="6908800" cy="1031875"/>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四</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連線高中職資安防護 </a:t>
            </a:r>
            <a:r>
              <a:rPr lang="en-US" altLang="zh-TW" smtClean="0">
                <a:solidFill>
                  <a:srgbClr val="FF0000"/>
                </a:solidFill>
              </a:rPr>
              <a:t>(</a:t>
            </a:r>
            <a:r>
              <a:rPr altLang="zh-TW" smtClean="0">
                <a:solidFill>
                  <a:srgbClr val="FF0000"/>
                </a:solidFill>
              </a:rPr>
              <a:t>架構</a:t>
            </a:r>
            <a:r>
              <a:rPr smtClean="0">
                <a:solidFill>
                  <a:srgbClr val="FF0000"/>
                </a:solidFill>
              </a:rPr>
              <a:t>圖</a:t>
            </a:r>
            <a:r>
              <a:rPr lang="en-US" altLang="zh-TW" smtClean="0">
                <a:solidFill>
                  <a:srgbClr val="FF0000"/>
                </a:solidFill>
              </a:rPr>
              <a:t>)</a:t>
            </a:r>
            <a:endParaRPr>
              <a:solidFill>
                <a:srgbClr val="FF0000"/>
              </a:solidFill>
            </a:endParaRPr>
          </a:p>
        </p:txBody>
      </p:sp>
      <p:sp>
        <p:nvSpPr>
          <p:cNvPr id="8" name="圓角矩形 7"/>
          <p:cNvSpPr/>
          <p:nvPr/>
        </p:nvSpPr>
        <p:spPr bwMode="auto">
          <a:xfrm>
            <a:off x="3563938" y="4221163"/>
            <a:ext cx="2376487" cy="936625"/>
          </a:xfrm>
          <a:prstGeom prst="roundRect">
            <a:avLst/>
          </a:prstGeom>
          <a:solidFill>
            <a:schemeClr val="lt1">
              <a:alpha val="0"/>
            </a:schemeClr>
          </a:solidFill>
          <a:ln w="50800">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kumimoji="1" lang="zh-TW" altLang="zh-TW">
              <a:solidFill>
                <a:schemeClr val="tx1"/>
              </a:solidFill>
              <a:latin typeface="Arial" pitchFamily="34" charset="0"/>
            </a:endParaRPr>
          </a:p>
        </p:txBody>
      </p:sp>
      <p:grpSp>
        <p:nvGrpSpPr>
          <p:cNvPr id="12" name="群組 11"/>
          <p:cNvGrpSpPr>
            <a:grpSpLocks/>
          </p:cNvGrpSpPr>
          <p:nvPr/>
        </p:nvGrpSpPr>
        <p:grpSpPr bwMode="auto">
          <a:xfrm>
            <a:off x="6443663" y="3933825"/>
            <a:ext cx="1512887" cy="900113"/>
            <a:chOff x="6444208" y="3933056"/>
            <a:chExt cx="1512168" cy="900680"/>
          </a:xfrm>
        </p:grpSpPr>
        <p:sp>
          <p:nvSpPr>
            <p:cNvPr id="6" name="流程圖: 匯合連接點 5"/>
            <p:cNvSpPr/>
            <p:nvPr/>
          </p:nvSpPr>
          <p:spPr>
            <a:xfrm>
              <a:off x="7020196" y="4436611"/>
              <a:ext cx="360192" cy="397125"/>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0" name="文字方塊 9"/>
            <p:cNvSpPr txBox="1"/>
            <p:nvPr/>
          </p:nvSpPr>
          <p:spPr>
            <a:xfrm>
              <a:off x="6444208" y="3933056"/>
              <a:ext cx="1512168" cy="338554"/>
            </a:xfrm>
            <a:prstGeom prst="rect">
              <a:avLst/>
            </a:prstGeom>
            <a:noFill/>
          </p:spPr>
          <p:txBody>
            <a:bodyPr>
              <a:spAutoFit/>
            </a:bodyPr>
            <a:lstStyle/>
            <a:p>
              <a:pPr algn="ctr" eaLnBrk="1" fontAlgn="auto" hangingPunct="1">
                <a:spcBef>
                  <a:spcPts val="0"/>
                </a:spcBef>
                <a:spcAft>
                  <a:spcPts val="0"/>
                </a:spcAft>
                <a:defRPr/>
              </a:pPr>
              <a:r>
                <a:rPr lang="zh-TW" altLang="en-US" sz="1600" dirty="0">
                  <a:ln>
                    <a:solidFill>
                      <a:sysClr val="windowText" lastClr="000000"/>
                    </a:solidFill>
                  </a:ln>
                  <a:solidFill>
                    <a:srgbClr val="FF0000"/>
                  </a:solidFill>
                  <a:latin typeface="+mj-ea"/>
                  <a:ea typeface="+mj-ea"/>
                </a:rPr>
                <a:t>只記錄</a:t>
              </a:r>
              <a:r>
                <a:rPr lang="en-US" altLang="zh-TW" sz="1600" dirty="0">
                  <a:ln>
                    <a:solidFill>
                      <a:sysClr val="windowText" lastClr="000000"/>
                    </a:solidFill>
                  </a:ln>
                  <a:solidFill>
                    <a:srgbClr val="FF0000"/>
                  </a:solidFill>
                  <a:latin typeface="+mj-ea"/>
                  <a:ea typeface="+mj-ea"/>
                </a:rPr>
                <a:t>,</a:t>
              </a:r>
              <a:r>
                <a:rPr lang="zh-TW" altLang="en-US" sz="1600" dirty="0">
                  <a:ln>
                    <a:solidFill>
                      <a:sysClr val="windowText" lastClr="000000"/>
                    </a:solidFill>
                  </a:ln>
                  <a:solidFill>
                    <a:srgbClr val="FF0000"/>
                  </a:solidFill>
                  <a:latin typeface="+mj-ea"/>
                  <a:ea typeface="+mj-ea"/>
                </a:rPr>
                <a:t>無動作</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12" presetClass="entr" presetSubtype="2" fill="hold" nodeType="after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slide(fromRigh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圖片 5" descr="IPS_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78486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04813" y="258763"/>
            <a:ext cx="6910387" cy="1031875"/>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四</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連線高中職資安防護 </a:t>
            </a:r>
            <a:r>
              <a:rPr lang="en-US" altLang="zh-TW" smtClean="0">
                <a:solidFill>
                  <a:srgbClr val="FF0000"/>
                </a:solidFill>
              </a:rPr>
              <a:t>(IPS)</a:t>
            </a:r>
            <a:endParaRPr>
              <a:solidFill>
                <a:srgbClr val="FF0000"/>
              </a:solidFill>
            </a:endParaRPr>
          </a:p>
        </p:txBody>
      </p:sp>
      <p:pic>
        <p:nvPicPr>
          <p:cNvPr id="8" name="圖片 7" descr="IPS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20850"/>
            <a:ext cx="5113337"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descr="IPS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349500"/>
            <a:ext cx="4392613"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內容版面配置區 6" descr="IPS_3.jpg"/>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4895850" y="3500438"/>
            <a:ext cx="4248150" cy="2938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ppt_x"/>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3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ppt_x"/>
                                          </p:val>
                                        </p:tav>
                                        <p:tav tm="100000">
                                          <p:val>
                                            <p:strVal val="#ppt_x"/>
                                          </p:val>
                                        </p:tav>
                                      </p:tavLst>
                                    </p:anim>
                                    <p:anim calcmode="lin" valueType="num">
                                      <p:cBhvr additive="base">
                                        <p:cTn id="1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476250"/>
            <a:ext cx="5832475" cy="649288"/>
          </a:xfrm>
        </p:spPr>
        <p:txBody>
          <a:bodyPr>
            <a:normAutofit fontScale="90000"/>
          </a:bodyPr>
          <a:lstStyle/>
          <a:p>
            <a:pPr fontAlgn="auto">
              <a:spcAft>
                <a:spcPts val="0"/>
              </a:spcAft>
              <a:defRPr/>
            </a:pPr>
            <a:r>
              <a:rPr altLang="zh-TW" sz="4000"/>
              <a:t>資訊安全環境整備</a:t>
            </a:r>
            <a:r>
              <a:rPr sz="4000"/>
              <a:t> </a:t>
            </a:r>
            <a:r>
              <a:rPr lang="en-US" altLang="zh-TW" sz="3600"/>
              <a:t>(</a:t>
            </a:r>
            <a:r>
              <a:rPr sz="3600"/>
              <a:t>四</a:t>
            </a:r>
            <a:r>
              <a:rPr lang="en-US" altLang="zh-TW" sz="3600"/>
              <a:t>)</a:t>
            </a:r>
            <a:r>
              <a:rPr altLang="zh-TW">
                <a:solidFill>
                  <a:srgbClr val="FF0000"/>
                </a:solidFill>
              </a:rPr>
              <a:t/>
            </a:r>
            <a:br>
              <a:rPr altLang="zh-TW">
                <a:solidFill>
                  <a:srgbClr val="FF0000"/>
                </a:solidFill>
              </a:rPr>
            </a:br>
            <a:r>
              <a:rPr altLang="zh-TW">
                <a:solidFill>
                  <a:srgbClr val="FF0000"/>
                </a:solidFill>
              </a:rPr>
              <a:t>連線高中職資安防護 </a:t>
            </a:r>
            <a:r>
              <a:rPr lang="en-US" altLang="zh-TW">
                <a:solidFill>
                  <a:srgbClr val="FF0000"/>
                </a:solidFill>
              </a:rPr>
              <a:t>(IPS)</a:t>
            </a:r>
            <a:endParaRPr/>
          </a:p>
        </p:txBody>
      </p:sp>
      <p:pic>
        <p:nvPicPr>
          <p:cNvPr id="27651"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47813" y="1557338"/>
            <a:ext cx="6192837" cy="18494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矩形 3"/>
          <p:cNvSpPr>
            <a:spLocks noChangeArrowheads="1"/>
          </p:cNvSpPr>
          <p:nvPr/>
        </p:nvSpPr>
        <p:spPr bwMode="auto">
          <a:xfrm>
            <a:off x="611188" y="3644900"/>
            <a:ext cx="7993062"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pPr eaLnBrk="1" hangingPunct="1">
              <a:spcBef>
                <a:spcPct val="20000"/>
              </a:spcBef>
              <a:buSzPct val="100000"/>
              <a:buFontTx/>
              <a:buBlip>
                <a:blip r:embed="rId3"/>
              </a:buBlip>
            </a:pPr>
            <a:r>
              <a:rPr lang="zh-TW" altLang="zh-TW" sz="2800">
                <a:solidFill>
                  <a:srgbClr val="404040"/>
                </a:solidFill>
                <a:latin typeface="微軟正黑體" pitchFamily="34" charset="-120"/>
                <a:ea typeface="微軟正黑體" pitchFamily="34" charset="-120"/>
              </a:rPr>
              <a:t>從今年</a:t>
            </a:r>
            <a:r>
              <a:rPr lang="en-US" altLang="zh-TW" sz="2800">
                <a:solidFill>
                  <a:srgbClr val="404040"/>
                </a:solidFill>
                <a:latin typeface="微軟正黑體" pitchFamily="34" charset="-120"/>
                <a:ea typeface="微軟正黑體" pitchFamily="34" charset="-120"/>
              </a:rPr>
              <a:t>1/1</a:t>
            </a:r>
            <a:r>
              <a:rPr lang="zh-TW" altLang="zh-TW" sz="2800">
                <a:solidFill>
                  <a:srgbClr val="404040"/>
                </a:solidFill>
                <a:latin typeface="微軟正黑體" pitchFamily="34" charset="-120"/>
                <a:ea typeface="微軟正黑體" pitchFamily="34" charset="-120"/>
              </a:rPr>
              <a:t>到</a:t>
            </a:r>
            <a:r>
              <a:rPr lang="en-US" altLang="zh-TW" sz="2800">
                <a:solidFill>
                  <a:srgbClr val="404040"/>
                </a:solidFill>
                <a:latin typeface="微軟正黑體" pitchFamily="34" charset="-120"/>
                <a:ea typeface="微軟正黑體" pitchFamily="34" charset="-120"/>
              </a:rPr>
              <a:t>11/27</a:t>
            </a:r>
            <a:r>
              <a:rPr lang="zh-TW" altLang="zh-TW" sz="2800">
                <a:solidFill>
                  <a:srgbClr val="404040"/>
                </a:solidFill>
                <a:latin typeface="微軟正黑體" pitchFamily="34" charset="-120"/>
                <a:ea typeface="微軟正黑體" pitchFamily="34" charset="-120"/>
              </a:rPr>
              <a:t>累計阻擋</a:t>
            </a:r>
            <a:r>
              <a:rPr lang="en-US" altLang="zh-TW" sz="2800" b="1">
                <a:solidFill>
                  <a:srgbClr val="00B050"/>
                </a:solidFill>
                <a:latin typeface="微軟正黑體" pitchFamily="34" charset="-120"/>
                <a:ea typeface="微軟正黑體" pitchFamily="34" charset="-120"/>
              </a:rPr>
              <a:t>5,198,120</a:t>
            </a:r>
            <a:r>
              <a:rPr lang="zh-TW" altLang="zh-TW" sz="2800">
                <a:solidFill>
                  <a:srgbClr val="404040"/>
                </a:solidFill>
                <a:latin typeface="微軟正黑體" pitchFamily="34" charset="-120"/>
                <a:ea typeface="微軟正黑體" pitchFamily="34" charset="-120"/>
              </a:rPr>
              <a:t>次的攻擊事件。</a:t>
            </a:r>
          </a:p>
          <a:p>
            <a:pPr eaLnBrk="1" hangingPunct="1">
              <a:spcBef>
                <a:spcPct val="20000"/>
              </a:spcBef>
              <a:buSzPct val="100000"/>
              <a:buFontTx/>
              <a:buBlip>
                <a:blip r:embed="rId3"/>
              </a:buBlip>
            </a:pPr>
            <a:r>
              <a:rPr lang="zh-TW" altLang="en-US" sz="2800">
                <a:solidFill>
                  <a:srgbClr val="404040"/>
                </a:solidFill>
                <a:latin typeface="微軟正黑體" pitchFamily="34" charset="-120"/>
                <a:ea typeface="微軟正黑體" pitchFamily="34" charset="-120"/>
              </a:rPr>
              <a:t>這些攻擊</a:t>
            </a:r>
            <a:r>
              <a:rPr lang="zh-TW" altLang="zh-TW" sz="2800">
                <a:solidFill>
                  <a:srgbClr val="404040"/>
                </a:solidFill>
                <a:latin typeface="微軟正黑體" pitchFamily="34" charset="-120"/>
                <a:ea typeface="微軟正黑體" pitchFamily="34" charset="-120"/>
              </a:rPr>
              <a:t>中</a:t>
            </a:r>
            <a:r>
              <a:rPr lang="en-US" altLang="zh-TW" sz="2800">
                <a:solidFill>
                  <a:srgbClr val="404040"/>
                </a:solidFill>
                <a:latin typeface="微軟正黑體" pitchFamily="34" charset="-120"/>
                <a:ea typeface="微軟正黑體" pitchFamily="34" charset="-120"/>
              </a:rPr>
              <a:t>,</a:t>
            </a:r>
            <a:r>
              <a:rPr lang="zh-TW" altLang="en-US" sz="2800">
                <a:solidFill>
                  <a:srgbClr val="404040"/>
                </a:solidFill>
                <a:latin typeface="微軟正黑體" pitchFamily="34" charset="-120"/>
                <a:ea typeface="微軟正黑體" pitchFamily="34" charset="-120"/>
              </a:rPr>
              <a:t> 美國</a:t>
            </a:r>
            <a:r>
              <a:rPr lang="en-US" altLang="zh-TW" sz="2800">
                <a:solidFill>
                  <a:srgbClr val="404040"/>
                </a:solidFill>
                <a:latin typeface="微軟正黑體" pitchFamily="34" charset="-120"/>
                <a:ea typeface="微軟正黑體" pitchFamily="34" charset="-120"/>
              </a:rPr>
              <a:t>(</a:t>
            </a:r>
            <a:r>
              <a:rPr lang="en-US" altLang="zh-TW" sz="2800" b="1">
                <a:solidFill>
                  <a:srgbClr val="00B050"/>
                </a:solidFill>
                <a:latin typeface="微軟正黑體" pitchFamily="34" charset="-120"/>
                <a:ea typeface="微軟正黑體" pitchFamily="34" charset="-120"/>
              </a:rPr>
              <a:t>41.9</a:t>
            </a:r>
            <a:r>
              <a:rPr lang="en-US" altLang="zh-TW" sz="2800">
                <a:solidFill>
                  <a:srgbClr val="404040"/>
                </a:solidFill>
                <a:latin typeface="微軟正黑體" pitchFamily="34" charset="-120"/>
                <a:ea typeface="微軟正黑體" pitchFamily="34" charset="-120"/>
              </a:rPr>
              <a:t>%)</a:t>
            </a:r>
            <a:r>
              <a:rPr lang="zh-TW" altLang="en-US" sz="2800">
                <a:solidFill>
                  <a:srgbClr val="404040"/>
                </a:solidFill>
                <a:latin typeface="微軟正黑體" pitchFamily="34" charset="-120"/>
                <a:ea typeface="微軟正黑體" pitchFamily="34" charset="-120"/>
              </a:rPr>
              <a:t>及台灣內部</a:t>
            </a:r>
            <a:r>
              <a:rPr lang="en-US" altLang="zh-TW" sz="2800">
                <a:solidFill>
                  <a:srgbClr val="404040"/>
                </a:solidFill>
                <a:latin typeface="微軟正黑體" pitchFamily="34" charset="-120"/>
                <a:ea typeface="微軟正黑體" pitchFamily="34" charset="-120"/>
              </a:rPr>
              <a:t>(</a:t>
            </a:r>
            <a:r>
              <a:rPr lang="en-US" altLang="zh-TW" sz="2800" b="1">
                <a:solidFill>
                  <a:srgbClr val="00B050"/>
                </a:solidFill>
                <a:latin typeface="微軟正黑體" pitchFamily="34" charset="-120"/>
                <a:ea typeface="微軟正黑體" pitchFamily="34" charset="-120"/>
              </a:rPr>
              <a:t>27.1</a:t>
            </a:r>
            <a:r>
              <a:rPr lang="en-US" altLang="zh-TW" sz="2800">
                <a:solidFill>
                  <a:srgbClr val="404040"/>
                </a:solidFill>
                <a:latin typeface="微軟正黑體" pitchFamily="34" charset="-120"/>
                <a:ea typeface="微軟正黑體" pitchFamily="34" charset="-120"/>
              </a:rPr>
              <a:t>%)</a:t>
            </a:r>
            <a:r>
              <a:rPr lang="zh-TW" altLang="en-US" sz="2800">
                <a:solidFill>
                  <a:srgbClr val="404040"/>
                </a:solidFill>
                <a:latin typeface="微軟正黑體" pitchFamily="34" charset="-120"/>
                <a:ea typeface="微軟正黑體" pitchFamily="34" charset="-120"/>
              </a:rPr>
              <a:t>分居一、二名</a:t>
            </a:r>
            <a:r>
              <a:rPr lang="en-US" altLang="zh-TW" sz="2800">
                <a:solidFill>
                  <a:srgbClr val="404040"/>
                </a:solidFill>
                <a:latin typeface="微軟正黑體" pitchFamily="34" charset="-120"/>
                <a:ea typeface="微軟正黑體" pitchFamily="34" charset="-120"/>
              </a:rPr>
              <a:t>;</a:t>
            </a:r>
            <a:r>
              <a:rPr lang="zh-TW" altLang="en-US" sz="2800">
                <a:solidFill>
                  <a:srgbClr val="404040"/>
                </a:solidFill>
                <a:latin typeface="微軟正黑體" pitchFamily="34" charset="-120"/>
                <a:ea typeface="微軟正黑體" pitchFamily="34" charset="-120"/>
              </a:rPr>
              <a:t> </a:t>
            </a:r>
            <a:r>
              <a:rPr lang="zh-TW" altLang="zh-TW" sz="2800">
                <a:solidFill>
                  <a:srgbClr val="404040"/>
                </a:solidFill>
                <a:latin typeface="微軟正黑體" pitchFamily="34" charset="-120"/>
                <a:ea typeface="微軟正黑體" pitchFamily="34" charset="-120"/>
              </a:rPr>
              <a:t>其次</a:t>
            </a:r>
            <a:r>
              <a:rPr lang="zh-TW" altLang="en-US" sz="2800">
                <a:solidFill>
                  <a:srgbClr val="404040"/>
                </a:solidFill>
                <a:latin typeface="微軟正黑體" pitchFamily="34" charset="-120"/>
                <a:ea typeface="微軟正黑體" pitchFamily="34" charset="-120"/>
              </a:rPr>
              <a:t>是</a:t>
            </a:r>
            <a:r>
              <a:rPr lang="zh-TW" altLang="zh-TW" sz="2800">
                <a:solidFill>
                  <a:srgbClr val="404040"/>
                </a:solidFill>
                <a:latin typeface="微軟正黑體" pitchFamily="34" charset="-120"/>
                <a:ea typeface="微軟正黑體" pitchFamily="34" charset="-120"/>
              </a:rPr>
              <a:t>來自</a:t>
            </a:r>
            <a:r>
              <a:rPr lang="zh-TW" altLang="en-US" sz="2800">
                <a:solidFill>
                  <a:srgbClr val="404040"/>
                </a:solidFill>
                <a:latin typeface="微軟正黑體" pitchFamily="34" charset="-120"/>
                <a:ea typeface="微軟正黑體" pitchFamily="34" charset="-120"/>
              </a:rPr>
              <a:t>加拿大</a:t>
            </a:r>
            <a:r>
              <a:rPr lang="en-US" altLang="zh-TW" sz="2800">
                <a:solidFill>
                  <a:srgbClr val="404040"/>
                </a:solidFill>
                <a:latin typeface="微軟正黑體" pitchFamily="34" charset="-120"/>
                <a:ea typeface="微軟正黑體" pitchFamily="34" charset="-120"/>
              </a:rPr>
              <a:t>(</a:t>
            </a:r>
            <a:r>
              <a:rPr lang="en-US" altLang="zh-TW" sz="2800" b="1">
                <a:solidFill>
                  <a:srgbClr val="00B050"/>
                </a:solidFill>
                <a:latin typeface="微軟正黑體" pitchFamily="34" charset="-120"/>
                <a:ea typeface="微軟正黑體" pitchFamily="34" charset="-120"/>
              </a:rPr>
              <a:t>11.1</a:t>
            </a:r>
            <a:r>
              <a:rPr lang="en-US" altLang="zh-TW" sz="2800">
                <a:solidFill>
                  <a:srgbClr val="404040"/>
                </a:solidFill>
                <a:latin typeface="微軟正黑體" pitchFamily="34" charset="-120"/>
                <a:ea typeface="微軟正黑體" pitchFamily="34" charset="-120"/>
              </a:rPr>
              <a:t>%);</a:t>
            </a:r>
            <a:r>
              <a:rPr lang="zh-TW" altLang="en-US" sz="2800">
                <a:solidFill>
                  <a:srgbClr val="404040"/>
                </a:solidFill>
                <a:latin typeface="微軟正黑體" pitchFamily="34" charset="-120"/>
                <a:ea typeface="微軟正黑體" pitchFamily="34" charset="-120"/>
              </a:rPr>
              <a:t> </a:t>
            </a:r>
            <a:r>
              <a:rPr lang="zh-TW" altLang="zh-TW" sz="2800">
                <a:solidFill>
                  <a:srgbClr val="404040"/>
                </a:solidFill>
                <a:latin typeface="微軟正黑體" pitchFamily="34" charset="-120"/>
                <a:ea typeface="微軟正黑體" pitchFamily="34" charset="-120"/>
              </a:rPr>
              <a:t>第</a:t>
            </a:r>
            <a:r>
              <a:rPr lang="zh-TW" altLang="en-US" sz="2800">
                <a:solidFill>
                  <a:srgbClr val="404040"/>
                </a:solidFill>
                <a:latin typeface="微軟正黑體" pitchFamily="34" charset="-120"/>
                <a:ea typeface="微軟正黑體" pitchFamily="34" charset="-120"/>
              </a:rPr>
              <a:t>四名則</a:t>
            </a:r>
            <a:r>
              <a:rPr lang="zh-TW" altLang="zh-TW" sz="2800">
                <a:solidFill>
                  <a:srgbClr val="404040"/>
                </a:solidFill>
                <a:latin typeface="微軟正黑體" pitchFamily="34" charset="-120"/>
                <a:ea typeface="微軟正黑體" pitchFamily="34" charset="-120"/>
              </a:rPr>
              <a:t>是來自</a:t>
            </a:r>
            <a:r>
              <a:rPr lang="zh-TW" altLang="en-US" sz="2800">
                <a:solidFill>
                  <a:srgbClr val="404040"/>
                </a:solidFill>
                <a:latin typeface="微軟正黑體" pitchFamily="34" charset="-120"/>
                <a:ea typeface="微軟正黑體" pitchFamily="34" charset="-120"/>
              </a:rPr>
              <a:t>中國大陸</a:t>
            </a:r>
            <a:r>
              <a:rPr lang="en-US" altLang="zh-TW" sz="2800">
                <a:solidFill>
                  <a:srgbClr val="404040"/>
                </a:solidFill>
                <a:latin typeface="微軟正黑體" pitchFamily="34" charset="-120"/>
                <a:ea typeface="微軟正黑體" pitchFamily="34" charset="-120"/>
              </a:rPr>
              <a:t>,</a:t>
            </a:r>
            <a:r>
              <a:rPr lang="zh-TW" altLang="en-US" sz="2800">
                <a:solidFill>
                  <a:srgbClr val="404040"/>
                </a:solidFill>
                <a:latin typeface="微軟正黑體" pitchFamily="34" charset="-120"/>
                <a:ea typeface="微軟正黑體" pitchFamily="34" charset="-120"/>
              </a:rPr>
              <a:t> 佔</a:t>
            </a:r>
            <a:r>
              <a:rPr lang="en-US" altLang="zh-TW" sz="2800" b="1">
                <a:solidFill>
                  <a:srgbClr val="00B050"/>
                </a:solidFill>
                <a:latin typeface="微軟正黑體" pitchFamily="34" charset="-120"/>
                <a:ea typeface="微軟正黑體" pitchFamily="34" charset="-120"/>
              </a:rPr>
              <a:t>8.7</a:t>
            </a:r>
            <a:r>
              <a:rPr lang="en-US" altLang="zh-TW" sz="2800">
                <a:solidFill>
                  <a:srgbClr val="404040"/>
                </a:solidFill>
                <a:latin typeface="微軟正黑體" pitchFamily="34" charset="-120"/>
                <a:ea typeface="微軟正黑體" pitchFamily="34" charset="-120"/>
              </a:rPr>
              <a:t>%</a:t>
            </a:r>
            <a:r>
              <a:rPr lang="zh-TW" altLang="en-US" sz="2800">
                <a:solidFill>
                  <a:srgbClr val="404040"/>
                </a:solidFill>
                <a:latin typeface="微軟正黑體" pitchFamily="34" charset="-120"/>
                <a:ea typeface="微軟正黑體" pitchFamily="34" charset="-120"/>
              </a:rPr>
              <a:t>；阿根廷則有</a:t>
            </a:r>
            <a:r>
              <a:rPr lang="en-US" altLang="zh-TW" sz="2800" b="1">
                <a:solidFill>
                  <a:srgbClr val="00B050"/>
                </a:solidFill>
                <a:latin typeface="微軟正黑體" pitchFamily="34" charset="-120"/>
                <a:ea typeface="微軟正黑體" pitchFamily="34" charset="-120"/>
              </a:rPr>
              <a:t>4.6</a:t>
            </a:r>
            <a:r>
              <a:rPr lang="en-US" altLang="zh-TW" sz="2800">
                <a:solidFill>
                  <a:srgbClr val="404040"/>
                </a:solidFill>
                <a:latin typeface="微軟正黑體" pitchFamily="34" charset="-120"/>
                <a:ea typeface="微軟正黑體" pitchFamily="34" charset="-120"/>
              </a:rPr>
              <a:t>%</a:t>
            </a:r>
            <a:r>
              <a:rPr lang="zh-TW" altLang="en-US" sz="2800">
                <a:solidFill>
                  <a:srgbClr val="404040"/>
                </a:solidFill>
                <a:latin typeface="微軟正黑體" pitchFamily="34" charset="-120"/>
                <a:ea typeface="微軟正黑體" pitchFamily="34" charset="-120"/>
              </a:rPr>
              <a:t>。 </a:t>
            </a:r>
            <a:endParaRPr lang="zh-TW" altLang="zh-TW" sz="2800">
              <a:solidFill>
                <a:srgbClr val="404040"/>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half" idx="1"/>
          </p:nvPr>
        </p:nvSpPr>
        <p:spPr>
          <a:xfrm>
            <a:off x="541338" y="1527175"/>
            <a:ext cx="7702550" cy="4710113"/>
          </a:xfrm>
        </p:spPr>
        <p:txBody>
          <a:bodyPr/>
          <a:lstStyle/>
          <a:p>
            <a:pPr fontAlgn="auto">
              <a:spcAft>
                <a:spcPts val="0"/>
              </a:spcAft>
              <a:defRPr/>
            </a:pPr>
            <a:r>
              <a:rPr b="1" dirty="0"/>
              <a:t>台中區網中心基本資料及人力狀況</a:t>
            </a:r>
          </a:p>
          <a:p>
            <a:pPr fontAlgn="auto">
              <a:spcAft>
                <a:spcPts val="0"/>
              </a:spcAft>
              <a:defRPr/>
            </a:pPr>
            <a:r>
              <a:rPr b="1" dirty="0"/>
              <a:t>資訊安全環境整備</a:t>
            </a:r>
          </a:p>
          <a:p>
            <a:pPr fontAlgn="auto">
              <a:spcAft>
                <a:spcPts val="0"/>
              </a:spcAft>
              <a:defRPr/>
            </a:pPr>
            <a:r>
              <a:rPr b="1" dirty="0"/>
              <a:t>網路中心運作情形</a:t>
            </a:r>
          </a:p>
          <a:p>
            <a:pPr fontAlgn="auto">
              <a:spcAft>
                <a:spcPts val="0"/>
              </a:spcAft>
              <a:defRPr/>
            </a:pPr>
            <a:r>
              <a:rPr b="1" dirty="0"/>
              <a:t>校園推動網路資訊應用環境之導入情形</a:t>
            </a:r>
          </a:p>
          <a:p>
            <a:pPr fontAlgn="auto">
              <a:spcAft>
                <a:spcPts val="0"/>
              </a:spcAft>
              <a:defRPr/>
            </a:pPr>
            <a:r>
              <a:rPr b="1" dirty="0"/>
              <a:t>網路應用創新服務情形</a:t>
            </a:r>
          </a:p>
          <a:p>
            <a:pPr fontAlgn="auto">
              <a:spcAft>
                <a:spcPts val="0"/>
              </a:spcAft>
              <a:defRPr/>
            </a:pPr>
            <a:r>
              <a:rPr b="1" dirty="0" smtClean="0"/>
              <a:t>辦理教育訓練及研討會活動情形</a:t>
            </a:r>
            <a:endParaRPr lang="en-US" b="1" dirty="0" smtClean="0"/>
          </a:p>
          <a:p>
            <a:pPr fontAlgn="auto">
              <a:spcAft>
                <a:spcPts val="0"/>
              </a:spcAft>
              <a:defRPr/>
            </a:pPr>
            <a:r>
              <a:rPr lang="zh-TW" altLang="en-US" b="1" dirty="0"/>
              <a:t>年度計畫所提績效指標辦理</a:t>
            </a:r>
            <a:r>
              <a:rPr lang="zh-TW" altLang="en-US" b="1" dirty="0" smtClean="0"/>
              <a:t>情形</a:t>
            </a:r>
          </a:p>
          <a:p>
            <a:pPr fontAlgn="auto">
              <a:spcAft>
                <a:spcPts val="0"/>
              </a:spcAft>
              <a:defRPr/>
            </a:pPr>
            <a:r>
              <a:rPr b="1" dirty="0" smtClean="0"/>
              <a:t>學校對網路中心維運配合款及經費運用</a:t>
            </a:r>
            <a:endParaRPr b="1" dirty="0"/>
          </a:p>
          <a:p>
            <a:pPr fontAlgn="auto">
              <a:spcAft>
                <a:spcPts val="0"/>
              </a:spcAft>
              <a:defRPr/>
            </a:pPr>
            <a:r>
              <a:rPr b="1" dirty="0"/>
              <a:t>綜合建議</a:t>
            </a:r>
          </a:p>
          <a:p>
            <a:pPr marL="0" indent="0" fontAlgn="auto">
              <a:spcAft>
                <a:spcPts val="0"/>
              </a:spcAft>
              <a:buFontTx/>
              <a:buNone/>
              <a:defRPr/>
            </a:pPr>
            <a:endParaRPr dirty="0"/>
          </a:p>
        </p:txBody>
      </p:sp>
      <p:sp>
        <p:nvSpPr>
          <p:cNvPr id="3" name="標題 2"/>
          <p:cNvSpPr>
            <a:spLocks noGrp="1"/>
          </p:cNvSpPr>
          <p:nvPr>
            <p:ph type="title"/>
          </p:nvPr>
        </p:nvSpPr>
        <p:spPr>
          <a:xfrm>
            <a:off x="541338" y="404813"/>
            <a:ext cx="6911975" cy="633412"/>
          </a:xfrm>
        </p:spPr>
        <p:txBody>
          <a:bodyPr>
            <a:noAutofit/>
          </a:bodyPr>
          <a:lstStyle/>
          <a:p>
            <a:pPr fontAlgn="auto">
              <a:spcAft>
                <a:spcPts val="0"/>
              </a:spcAft>
              <a:defRPr/>
            </a:pPr>
            <a:r>
              <a:rPr sz="3600" dirty="0"/>
              <a:t>大綱</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300038"/>
            <a:ext cx="5834062" cy="1011237"/>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四</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連線高中職資安防護 </a:t>
            </a:r>
            <a:r>
              <a:rPr lang="en-US" altLang="zh-TW" smtClean="0">
                <a:solidFill>
                  <a:srgbClr val="FF0000"/>
                </a:solidFill>
              </a:rPr>
              <a:t>(Web Filter)</a:t>
            </a:r>
            <a:endParaRPr>
              <a:solidFill>
                <a:srgbClr val="FF0000"/>
              </a:solidFill>
            </a:endParaRPr>
          </a:p>
        </p:txBody>
      </p:sp>
      <p:pic>
        <p:nvPicPr>
          <p:cNvPr id="28675" name="內容版面配置區 7" descr="苦惱中.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484438" y="2205038"/>
            <a:ext cx="4048125" cy="298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300038"/>
            <a:ext cx="6345237" cy="1011237"/>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四</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網站應用系統弱點掃瞄</a:t>
            </a:r>
            <a:r>
              <a:rPr lang="en-US" altLang="zh-TW" smtClean="0">
                <a:solidFill>
                  <a:srgbClr val="FF0000"/>
                </a:solidFill>
              </a:rPr>
              <a:t>(</a:t>
            </a:r>
            <a:r>
              <a:rPr smtClean="0">
                <a:solidFill>
                  <a:srgbClr val="FF0000"/>
                </a:solidFill>
              </a:rPr>
              <a:t>檢測次數統計</a:t>
            </a:r>
            <a:r>
              <a:rPr lang="en-US" altLang="zh-TW" smtClean="0">
                <a:solidFill>
                  <a:srgbClr val="FF0000"/>
                </a:solidFill>
              </a:rPr>
              <a:t>)</a:t>
            </a:r>
            <a:endParaRPr>
              <a:solidFill>
                <a:srgbClr val="FF0000"/>
              </a:solidFill>
            </a:endParaRPr>
          </a:p>
        </p:txBody>
      </p:sp>
      <p:pic>
        <p:nvPicPr>
          <p:cNvPr id="30723" name="內容版面配置區 7" descr="網站弱點掃瞄.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23925" y="1341438"/>
            <a:ext cx="7248525" cy="5040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7"/>
          <p:cNvSpPr>
            <a:spLocks noChangeArrowheads="1"/>
          </p:cNvSpPr>
          <p:nvPr/>
        </p:nvSpPr>
        <p:spPr bwMode="auto">
          <a:xfrm>
            <a:off x="2700338" y="3284538"/>
            <a:ext cx="3527425" cy="1368425"/>
          </a:xfrm>
          <a:prstGeom prst="rect">
            <a:avLst/>
          </a:prstGeom>
          <a:solidFill>
            <a:schemeClr val="accent1"/>
          </a:solidFill>
          <a:ln w="9525">
            <a:solidFill>
              <a:schemeClr val="tx1"/>
            </a:solidFill>
            <a:round/>
            <a:headEnd/>
            <a:tailEnd/>
          </a:ln>
        </p:spPr>
        <p:txBody>
          <a:bodyPr anchor="ct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pPr algn="ctr" eaLnBrk="1" hangingPunct="1"/>
            <a:r>
              <a:rPr kumimoji="1" lang="zh-TW" altLang="zh-TW" sz="2400">
                <a:latin typeface="標楷體" pitchFamily="65" charset="-120"/>
                <a:ea typeface="標楷體" pitchFamily="65" charset="-120"/>
              </a:rPr>
              <a:t>目前共有</a:t>
            </a:r>
            <a:r>
              <a:rPr kumimoji="1" lang="en-US" altLang="zh-TW" sz="2400">
                <a:latin typeface="Tw Cen MT" pitchFamily="34" charset="0"/>
                <a:ea typeface="標楷體" pitchFamily="65" charset="-120"/>
              </a:rPr>
              <a:t>123</a:t>
            </a:r>
            <a:r>
              <a:rPr kumimoji="1" lang="zh-TW" altLang="zh-TW" sz="2400">
                <a:latin typeface="標楷體" pitchFamily="65" charset="-120"/>
                <a:ea typeface="標楷體" pitchFamily="65" charset="-120"/>
              </a:rPr>
              <a:t>個帳號</a:t>
            </a:r>
            <a:endParaRPr kumimoji="1" lang="zh-TW" altLang="en-US" sz="2400">
              <a:latin typeface="標楷體" pitchFamily="65" charset="-120"/>
              <a:ea typeface="標楷體" pitchFamily="65" charset="-120"/>
            </a:endParaRPr>
          </a:p>
          <a:p>
            <a:pPr algn="ctr" eaLnBrk="1" hangingPunct="1"/>
            <a:r>
              <a:rPr kumimoji="1" lang="en-US" altLang="zh-TW" sz="2400">
                <a:latin typeface="Tw Cen MT" pitchFamily="34" charset="0"/>
                <a:ea typeface="標楷體" pitchFamily="65" charset="-120"/>
              </a:rPr>
              <a:t>971</a:t>
            </a:r>
            <a:r>
              <a:rPr kumimoji="1" lang="zh-TW" altLang="zh-TW" sz="2400">
                <a:latin typeface="標楷體" pitchFamily="65" charset="-120"/>
                <a:ea typeface="標楷體" pitchFamily="65" charset="-120"/>
              </a:rPr>
              <a:t>個登記檢測的網站</a:t>
            </a:r>
            <a:endParaRPr kumimoji="1" lang="zh-TW" altLang="zh-TW">
              <a:latin typeface="Arial" charset="0"/>
            </a:endParaRPr>
          </a:p>
        </p:txBody>
      </p:sp>
      <p:sp>
        <p:nvSpPr>
          <p:cNvPr id="30725" name="文字方塊 11"/>
          <p:cNvSpPr txBox="1">
            <a:spLocks noChangeArrowheads="1"/>
          </p:cNvSpPr>
          <p:nvPr/>
        </p:nvSpPr>
        <p:spPr bwMode="auto">
          <a:xfrm>
            <a:off x="2771775" y="5876925"/>
            <a:ext cx="305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pPr eaLnBrk="1" hangingPunct="1"/>
            <a:r>
              <a:rPr kumimoji="1" lang="zh-TW" altLang="zh-TW" sz="2800" b="1">
                <a:solidFill>
                  <a:srgbClr val="B90000"/>
                </a:solidFill>
                <a:latin typeface="標楷體" pitchFamily="65" charset="-120"/>
                <a:ea typeface="標楷體" pitchFamily="65" charset="-120"/>
              </a:rPr>
              <a:t>本年度檢測網站數</a:t>
            </a:r>
            <a:endParaRPr kumimoji="1" lang="zh-TW" altLang="zh-TW" sz="2800">
              <a:latin typeface="Arial" charset="0"/>
            </a:endParaRPr>
          </a:p>
        </p:txBody>
      </p:sp>
      <p:sp>
        <p:nvSpPr>
          <p:cNvPr id="10" name="圓角矩形 9"/>
          <p:cNvSpPr/>
          <p:nvPr/>
        </p:nvSpPr>
        <p:spPr bwMode="auto">
          <a:xfrm>
            <a:off x="7380288" y="6021388"/>
            <a:ext cx="936625" cy="287337"/>
          </a:xfrm>
          <a:prstGeom prst="roundRect">
            <a:avLst/>
          </a:prstGeom>
          <a:solidFill>
            <a:schemeClr val="lt1">
              <a:alpha val="0"/>
            </a:schemeClr>
          </a:solidFill>
          <a:ln w="44450">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1" hangingPunct="1">
              <a:defRPr/>
            </a:pPr>
            <a:endParaRPr kumimoji="1" lang="zh-TW" altLang="zh-TW">
              <a:solidFill>
                <a:schemeClr val="tx1"/>
              </a:solidFill>
              <a:latin typeface="Arial" pitchFamily="34" charset="0"/>
            </a:endParaRPr>
          </a:p>
        </p:txBody>
      </p:sp>
      <p:cxnSp>
        <p:nvCxnSpPr>
          <p:cNvPr id="14" name="直線單箭頭接點 13"/>
          <p:cNvCxnSpPr>
            <a:stCxn id="30725" idx="3"/>
          </p:cNvCxnSpPr>
          <p:nvPr/>
        </p:nvCxnSpPr>
        <p:spPr bwMode="auto">
          <a:xfrm flipV="1">
            <a:off x="5829300" y="6092825"/>
            <a:ext cx="1622425" cy="46038"/>
          </a:xfrm>
          <a:prstGeom prst="straightConnector1">
            <a:avLst/>
          </a:prstGeom>
          <a:solidFill>
            <a:schemeClr val="accent1"/>
          </a:solidFill>
          <a:ln w="31750" cap="flat" cmpd="sng" algn="ctr">
            <a:solidFill>
              <a:schemeClr val="accent6"/>
            </a:solidFill>
            <a:prstDash val="solid"/>
            <a:round/>
            <a:headEnd type="none" w="med" len="med"/>
            <a:tailEnd type="arrow"/>
          </a:ln>
          <a:effectLst/>
        </p:spPr>
      </p:cxn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25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311150"/>
            <a:ext cx="6913562" cy="955675"/>
          </a:xfrm>
        </p:spPr>
        <p:txBody>
          <a:bodyPr>
            <a:normAutofit fontScale="90000"/>
          </a:bodyPr>
          <a:lstStyle/>
          <a:p>
            <a:pPr fontAlgn="auto">
              <a:spcAft>
                <a:spcPts val="0"/>
              </a:spcAft>
              <a:defRPr/>
            </a:pPr>
            <a:r>
              <a:rPr altLang="zh-TW" sz="4000"/>
              <a:t>資訊安全環境整備</a:t>
            </a:r>
            <a:r>
              <a:rPr sz="4000"/>
              <a:t> </a:t>
            </a:r>
            <a:r>
              <a:rPr lang="en-US" altLang="zh-TW" sz="3600"/>
              <a:t>(</a:t>
            </a:r>
            <a:r>
              <a:rPr sz="3600"/>
              <a:t>四</a:t>
            </a:r>
            <a:r>
              <a:rPr lang="en-US" altLang="zh-TW" sz="3600"/>
              <a:t>)</a:t>
            </a:r>
            <a:r>
              <a:rPr altLang="zh-TW" sz="3600">
                <a:solidFill>
                  <a:srgbClr val="FF0000"/>
                </a:solidFill>
              </a:rPr>
              <a:t/>
            </a:r>
            <a:br>
              <a:rPr altLang="zh-TW" sz="3600">
                <a:solidFill>
                  <a:srgbClr val="FF0000"/>
                </a:solidFill>
              </a:rPr>
            </a:br>
            <a:r>
              <a:rPr altLang="zh-TW">
                <a:solidFill>
                  <a:srgbClr val="FF0000"/>
                </a:solidFill>
              </a:rPr>
              <a:t>網站應用系統弱點掃瞄</a:t>
            </a:r>
            <a:r>
              <a:rPr lang="en-US" altLang="zh-TW">
                <a:solidFill>
                  <a:srgbClr val="FF0000"/>
                </a:solidFill>
              </a:rPr>
              <a:t>(</a:t>
            </a:r>
            <a:r>
              <a:rPr>
                <a:solidFill>
                  <a:srgbClr val="FF0000"/>
                </a:solidFill>
              </a:rPr>
              <a:t>檢出之弱點統計</a:t>
            </a:r>
            <a:r>
              <a:rPr lang="en-US" altLang="zh-TW">
                <a:solidFill>
                  <a:srgbClr val="FF0000"/>
                </a:solidFill>
              </a:rPr>
              <a:t>)</a:t>
            </a:r>
            <a:endParaRPr>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468313" y="1412875"/>
            <a:ext cx="8424862" cy="4752975"/>
          </a:xfrm>
        </p:spPr>
        <p:txBody>
          <a:bodyPr>
            <a:noAutofit/>
          </a:bodyPr>
          <a:lstStyle/>
          <a:p>
            <a:pPr fontAlgn="auto">
              <a:spcAft>
                <a:spcPts val="0"/>
              </a:spcAft>
              <a:defRPr/>
            </a:pPr>
            <a:endParaRPr>
              <a:solidFill>
                <a:schemeClr val="bg1">
                  <a:lumMod val="65000"/>
                </a:schemeClr>
              </a:solidFill>
            </a:endParaRP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28775"/>
            <a:ext cx="8408987"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300038"/>
            <a:ext cx="6707187" cy="1011237"/>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四</a:t>
            </a:r>
            <a:r>
              <a:rPr lang="en-US" altLang="zh-TW" sz="3600" smtClean="0"/>
              <a:t>)</a:t>
            </a:r>
            <a:r>
              <a:rPr altLang="zh-TW" smtClean="0">
                <a:solidFill>
                  <a:srgbClr val="FF0000"/>
                </a:solidFill>
              </a:rPr>
              <a:t/>
            </a:r>
            <a:br>
              <a:rPr altLang="zh-TW" smtClean="0">
                <a:solidFill>
                  <a:srgbClr val="FF0000"/>
                </a:solidFill>
              </a:rPr>
            </a:br>
            <a:r>
              <a:rPr altLang="zh-TW" smtClean="0">
                <a:solidFill>
                  <a:srgbClr val="FF0000"/>
                </a:solidFill>
              </a:rPr>
              <a:t>教育機構防洩漏個資掃</a:t>
            </a:r>
            <a:r>
              <a:rPr smtClean="0">
                <a:solidFill>
                  <a:srgbClr val="FF0000"/>
                </a:solidFill>
              </a:rPr>
              <a:t>瞄</a:t>
            </a:r>
            <a:r>
              <a:rPr altLang="zh-TW" smtClean="0">
                <a:solidFill>
                  <a:srgbClr val="FF0000"/>
                </a:solidFill>
              </a:rPr>
              <a:t>平台</a:t>
            </a:r>
            <a:r>
              <a:rPr lang="en-US" altLang="zh-TW" smtClean="0">
                <a:solidFill>
                  <a:srgbClr val="FF0000"/>
                </a:solidFill>
              </a:rPr>
              <a:t>(</a:t>
            </a:r>
            <a:r>
              <a:rPr smtClean="0">
                <a:solidFill>
                  <a:srgbClr val="FF0000"/>
                </a:solidFill>
              </a:rPr>
              <a:t>統計</a:t>
            </a:r>
            <a:r>
              <a:rPr lang="en-US" altLang="zh-TW" smtClean="0">
                <a:solidFill>
                  <a:srgbClr val="FF0000"/>
                </a:solidFill>
              </a:rPr>
              <a:t>)</a:t>
            </a:r>
            <a:endParaRPr>
              <a:solidFill>
                <a:srgbClr val="FF0000"/>
              </a:solidFill>
            </a:endParaRPr>
          </a:p>
        </p:txBody>
      </p:sp>
      <p:pic>
        <p:nvPicPr>
          <p:cNvPr id="33795" name="內容版面配置區 4" descr="個資掃瞄平台1.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9388" y="1628775"/>
            <a:ext cx="8816975" cy="4752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7"/>
          <p:cNvSpPr>
            <a:spLocks noChangeArrowheads="1"/>
          </p:cNvSpPr>
          <p:nvPr/>
        </p:nvSpPr>
        <p:spPr bwMode="auto">
          <a:xfrm>
            <a:off x="2700338" y="2420938"/>
            <a:ext cx="3527425" cy="1368425"/>
          </a:xfrm>
          <a:prstGeom prst="rect">
            <a:avLst/>
          </a:prstGeom>
          <a:solidFill>
            <a:schemeClr val="accent1"/>
          </a:solidFill>
          <a:ln w="9525">
            <a:solidFill>
              <a:schemeClr val="tx1"/>
            </a:solidFill>
            <a:round/>
            <a:headEnd/>
            <a:tailEnd/>
          </a:ln>
        </p:spPr>
        <p:txBody>
          <a:bodyPr anchor="ctr"/>
          <a:lstStyle>
            <a:lvl1pPr>
              <a:defRPr>
                <a:solidFill>
                  <a:schemeClr val="tx1"/>
                </a:solidFill>
                <a:latin typeface="Times New Roman" pitchFamily="18" charset="0"/>
                <a:ea typeface="新細明體" pitchFamily="18" charset="-120"/>
              </a:defRPr>
            </a:lvl1pPr>
            <a:lvl2pPr marL="742950" indent="-285750">
              <a:defRPr>
                <a:solidFill>
                  <a:schemeClr val="tx1"/>
                </a:solidFill>
                <a:latin typeface="Times New Roman" pitchFamily="18" charset="0"/>
                <a:ea typeface="新細明體" pitchFamily="18" charset="-120"/>
              </a:defRPr>
            </a:lvl2pPr>
            <a:lvl3pPr marL="1143000" indent="-228600">
              <a:defRPr>
                <a:solidFill>
                  <a:schemeClr val="tx1"/>
                </a:solidFill>
                <a:latin typeface="Times New Roman" pitchFamily="18" charset="0"/>
                <a:ea typeface="新細明體" pitchFamily="18" charset="-120"/>
              </a:defRPr>
            </a:lvl3pPr>
            <a:lvl4pPr marL="1600200" indent="-228600">
              <a:defRPr>
                <a:solidFill>
                  <a:schemeClr val="tx1"/>
                </a:solidFill>
                <a:latin typeface="Times New Roman" pitchFamily="18" charset="0"/>
                <a:ea typeface="新細明體" pitchFamily="18" charset="-120"/>
              </a:defRPr>
            </a:lvl4pPr>
            <a:lvl5pPr marL="2057400" indent="-228600">
              <a:defRPr>
                <a:solidFill>
                  <a:schemeClr val="tx1"/>
                </a:solidFill>
                <a:latin typeface="Times New Roman" pitchFamily="18" charset="0"/>
                <a:ea typeface="新細明體" pitchFamily="18" charset="-120"/>
              </a:defRPr>
            </a:lvl5pPr>
            <a:lvl6pPr marL="2514600" indent="-228600" fontAlgn="base">
              <a:spcBef>
                <a:spcPct val="0"/>
              </a:spcBef>
              <a:spcAft>
                <a:spcPct val="0"/>
              </a:spcAft>
              <a:defRPr>
                <a:solidFill>
                  <a:schemeClr val="tx1"/>
                </a:solidFill>
                <a:latin typeface="Times New Roman" pitchFamily="18" charset="0"/>
                <a:ea typeface="新細明體" pitchFamily="18" charset="-120"/>
              </a:defRPr>
            </a:lvl6pPr>
            <a:lvl7pPr marL="2971800" indent="-228600" fontAlgn="base">
              <a:spcBef>
                <a:spcPct val="0"/>
              </a:spcBef>
              <a:spcAft>
                <a:spcPct val="0"/>
              </a:spcAft>
              <a:defRPr>
                <a:solidFill>
                  <a:schemeClr val="tx1"/>
                </a:solidFill>
                <a:latin typeface="Times New Roman" pitchFamily="18" charset="0"/>
                <a:ea typeface="新細明體" pitchFamily="18" charset="-120"/>
              </a:defRPr>
            </a:lvl7pPr>
            <a:lvl8pPr marL="3429000" indent="-228600" fontAlgn="base">
              <a:spcBef>
                <a:spcPct val="0"/>
              </a:spcBef>
              <a:spcAft>
                <a:spcPct val="0"/>
              </a:spcAft>
              <a:defRPr>
                <a:solidFill>
                  <a:schemeClr val="tx1"/>
                </a:solidFill>
                <a:latin typeface="Times New Roman" pitchFamily="18" charset="0"/>
                <a:ea typeface="新細明體" pitchFamily="18" charset="-120"/>
              </a:defRPr>
            </a:lvl8pPr>
            <a:lvl9pPr marL="3886200" indent="-228600" fontAlgn="base">
              <a:spcBef>
                <a:spcPct val="0"/>
              </a:spcBef>
              <a:spcAft>
                <a:spcPct val="0"/>
              </a:spcAft>
              <a:defRPr>
                <a:solidFill>
                  <a:schemeClr val="tx1"/>
                </a:solidFill>
                <a:latin typeface="Times New Roman" pitchFamily="18" charset="0"/>
                <a:ea typeface="新細明體" pitchFamily="18" charset="-120"/>
              </a:defRPr>
            </a:lvl9pPr>
          </a:lstStyle>
          <a:p>
            <a:pPr algn="ctr" eaLnBrk="1" hangingPunct="1"/>
            <a:r>
              <a:rPr kumimoji="1" lang="zh-TW" altLang="zh-TW" sz="2400">
                <a:latin typeface="標楷體" pitchFamily="65" charset="-120"/>
                <a:ea typeface="標楷體" pitchFamily="65" charset="-120"/>
              </a:rPr>
              <a:t>目前共有</a:t>
            </a:r>
            <a:r>
              <a:rPr kumimoji="1" lang="en-US" altLang="zh-TW" sz="2400">
                <a:latin typeface="Arial" charset="0"/>
                <a:ea typeface="標楷體" pitchFamily="65" charset="-120"/>
                <a:cs typeface="Arial" charset="0"/>
              </a:rPr>
              <a:t>376</a:t>
            </a:r>
            <a:r>
              <a:rPr kumimoji="1" lang="zh-TW" altLang="zh-TW" sz="2400">
                <a:latin typeface="標楷體" pitchFamily="65" charset="-120"/>
                <a:ea typeface="標楷體" pitchFamily="65" charset="-120"/>
              </a:rPr>
              <a:t>個帳號</a:t>
            </a:r>
            <a:endParaRPr kumimoji="1" lang="zh-TW" altLang="en-US" sz="2400">
              <a:latin typeface="標楷體" pitchFamily="65" charset="-120"/>
              <a:ea typeface="標楷體" pitchFamily="65" charset="-120"/>
            </a:endParaRPr>
          </a:p>
          <a:p>
            <a:pPr algn="ctr" eaLnBrk="1" hangingPunct="1"/>
            <a:r>
              <a:rPr kumimoji="1" lang="en-US" altLang="zh-TW" sz="2400">
                <a:latin typeface="Tw Cen MT" pitchFamily="34" charset="0"/>
                <a:ea typeface="標楷體" pitchFamily="65" charset="-120"/>
              </a:rPr>
              <a:t>235</a:t>
            </a:r>
            <a:r>
              <a:rPr kumimoji="1" lang="zh-TW" altLang="zh-TW" sz="2400">
                <a:latin typeface="標楷體" pitchFamily="65" charset="-120"/>
                <a:ea typeface="標楷體" pitchFamily="65" charset="-120"/>
              </a:rPr>
              <a:t>個登記檢測的網站</a:t>
            </a:r>
            <a:endParaRPr kumimoji="1" lang="zh-TW" altLang="zh-TW">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noAutofit/>
          </a:bodyPr>
          <a:lstStyle/>
          <a:p>
            <a:pPr fontAlgn="auto">
              <a:spcAft>
                <a:spcPts val="0"/>
              </a:spcAft>
              <a:defRPr/>
            </a:pPr>
            <a:r>
              <a:rPr sz="3600" smtClean="0">
                <a:latin typeface="微軟正黑體" pitchFamily="34" charset="-120"/>
                <a:ea typeface="微軟正黑體" pitchFamily="34" charset="-120"/>
              </a:rPr>
              <a:t>大綱</a:t>
            </a:r>
            <a:r>
              <a:rPr lang="en-US" altLang="zh-TW" sz="3600" smtClean="0">
                <a:solidFill>
                  <a:schemeClr val="bg1">
                    <a:lumMod val="65000"/>
                  </a:schemeClr>
                </a:solidFill>
                <a:latin typeface="+mn-lt"/>
                <a:ea typeface="標楷體" pitchFamily="65" charset="-120"/>
                <a:cs typeface="Tahoma" pitchFamily="34" charset="0"/>
              </a:rPr>
              <a:t>-3</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a:solidFill>
                  <a:schemeClr val="bg1">
                    <a:lumMod val="65000"/>
                  </a:schemeClr>
                </a:solidFill>
              </a:rPr>
              <a:t>臺</a:t>
            </a:r>
            <a:r>
              <a:rPr altLang="zh-TW">
                <a:solidFill>
                  <a:schemeClr val="bg1">
                    <a:lumMod val="65000"/>
                  </a:schemeClr>
                </a:solidFill>
              </a:rPr>
              <a:t>中區網中心基本資料及人力狀況</a:t>
            </a:r>
          </a:p>
          <a:p>
            <a:pPr fontAlgn="auto">
              <a:spcAft>
                <a:spcPts val="0"/>
              </a:spcAft>
              <a:defRPr/>
            </a:pPr>
            <a:r>
              <a:rPr altLang="zh-TW">
                <a:solidFill>
                  <a:schemeClr val="bg1">
                    <a:lumMod val="65000"/>
                  </a:schemeClr>
                </a:solidFill>
              </a:rPr>
              <a:t>資訊安全環境整備</a:t>
            </a:r>
          </a:p>
          <a:p>
            <a:pPr fontAlgn="auto">
              <a:spcAft>
                <a:spcPts val="0"/>
              </a:spcAft>
              <a:defRPr/>
            </a:pPr>
            <a:r>
              <a:rPr altLang="zh-TW" sz="3200">
                <a:solidFill>
                  <a:srgbClr val="FF0000"/>
                </a:solidFill>
              </a:rPr>
              <a:t>網路中心運作情形</a:t>
            </a:r>
          </a:p>
          <a:p>
            <a:pPr fontAlgn="auto">
              <a:spcAft>
                <a:spcPts val="0"/>
              </a:spcAft>
              <a:defRPr/>
            </a:pPr>
            <a:r>
              <a:rPr altLang="zh-TW">
                <a:solidFill>
                  <a:schemeClr val="bg1">
                    <a:lumMod val="65000"/>
                  </a:schemeClr>
                </a:solidFill>
              </a:rPr>
              <a:t>推動網路資訊應用環境之導入情形</a:t>
            </a:r>
          </a:p>
          <a:p>
            <a:pPr fontAlgn="auto">
              <a:spcAft>
                <a:spcPts val="0"/>
              </a:spcAft>
              <a:defRPr/>
            </a:pPr>
            <a:r>
              <a:rPr altLang="zh-TW">
                <a:solidFill>
                  <a:schemeClr val="bg1">
                    <a:lumMod val="65000"/>
                  </a:schemeClr>
                </a:solidFill>
              </a:rPr>
              <a:t>網路應用創新服務情形</a:t>
            </a:r>
          </a:p>
          <a:p>
            <a:pPr fontAlgn="auto">
              <a:spcAft>
                <a:spcPts val="0"/>
              </a:spcAft>
              <a:defRPr/>
            </a:pPr>
            <a:r>
              <a:rPr altLang="zh-TW">
                <a:solidFill>
                  <a:schemeClr val="bg1">
                    <a:lumMod val="65000"/>
                  </a:schemeClr>
                </a:solidFill>
              </a:rPr>
              <a:t>辦理教育訓練及研討會活動情形</a:t>
            </a:r>
            <a:endParaRPr lang="en-US" altLang="zh-TW">
              <a:solidFill>
                <a:schemeClr val="bg1">
                  <a:lumMod val="65000"/>
                </a:schemeClr>
              </a:solidFill>
            </a:endParaRPr>
          </a:p>
          <a:p>
            <a:pPr fontAlgn="auto">
              <a:spcAft>
                <a:spcPts val="0"/>
              </a:spcAft>
              <a:defRPr/>
            </a:pPr>
            <a:r>
              <a:rPr>
                <a:solidFill>
                  <a:schemeClr val="bg1">
                    <a:lumMod val="65000"/>
                  </a:schemeClr>
                </a:solidFill>
              </a:rPr>
              <a:t>年度計畫所提績效指標辦理情形</a:t>
            </a:r>
            <a:endParaRPr altLang="zh-TW">
              <a:solidFill>
                <a:schemeClr val="bg1">
                  <a:lumMod val="65000"/>
                </a:schemeClr>
              </a:solidFill>
            </a:endParaRPr>
          </a:p>
          <a:p>
            <a:pPr fontAlgn="auto">
              <a:spcAft>
                <a:spcPts val="0"/>
              </a:spcAft>
              <a:defRPr/>
            </a:pPr>
            <a:r>
              <a:rPr altLang="zh-TW">
                <a:solidFill>
                  <a:schemeClr val="bg1">
                    <a:lumMod val="65000"/>
                  </a:schemeClr>
                </a:solidFill>
              </a:rPr>
              <a:t>學校對網路中心維運配合款及經費運用</a:t>
            </a:r>
          </a:p>
          <a:p>
            <a:pPr fontAlgn="auto">
              <a:spcAft>
                <a:spcPts val="0"/>
              </a:spcAft>
              <a:defRPr/>
            </a:pPr>
            <a:r>
              <a:rPr altLang="zh-TW">
                <a:solidFill>
                  <a:schemeClr val="bg1">
                    <a:lumMod val="65000"/>
                  </a:schemeClr>
                </a:solidFill>
              </a:rPr>
              <a:t>綜合建議</a:t>
            </a:r>
            <a:endParaRPr>
              <a:solidFill>
                <a:schemeClr val="bg1">
                  <a:lumMod val="6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300038"/>
            <a:ext cx="6707187" cy="1011237"/>
          </a:xfrm>
        </p:spPr>
        <p:txBody>
          <a:bodyPr>
            <a:normAutofit fontScale="90000"/>
          </a:bodyPr>
          <a:lstStyle/>
          <a:p>
            <a:pPr fontAlgn="auto">
              <a:spcAft>
                <a:spcPts val="0"/>
              </a:spcAft>
              <a:defRPr/>
            </a:pPr>
            <a:r>
              <a:rPr altLang="zh-TW" sz="4000" smtClean="0"/>
              <a:t>網路中心運作情形</a:t>
            </a:r>
            <a:r>
              <a:rPr sz="4000" smtClean="0"/>
              <a:t> </a:t>
            </a:r>
            <a:r>
              <a:rPr lang="en-US" altLang="zh-TW" sz="3600" smtClean="0"/>
              <a:t>(</a:t>
            </a:r>
            <a:r>
              <a:rPr sz="3600" smtClean="0"/>
              <a:t>一</a:t>
            </a:r>
            <a:r>
              <a:rPr lang="en-US" altLang="zh-TW" sz="3600" smtClean="0"/>
              <a:t>)</a:t>
            </a:r>
            <a:br>
              <a:rPr lang="en-US" altLang="zh-TW" sz="3600" smtClean="0"/>
            </a:br>
            <a:r>
              <a:rPr altLang="zh-TW" smtClean="0">
                <a:solidFill>
                  <a:srgbClr val="FF0000"/>
                </a:solidFill>
              </a:rPr>
              <a:t>出席教育部</a:t>
            </a:r>
            <a:r>
              <a:rPr lang="en-US" altLang="zh-TW" err="1" smtClean="0">
                <a:solidFill>
                  <a:srgbClr val="FF0000"/>
                </a:solidFill>
              </a:rPr>
              <a:t>TANet</a:t>
            </a:r>
            <a:r>
              <a:rPr altLang="zh-TW" smtClean="0">
                <a:solidFill>
                  <a:srgbClr val="FF0000"/>
                </a:solidFill>
              </a:rPr>
              <a:t>相關會議參與率</a:t>
            </a:r>
            <a:endParaRPr altLang="zh-TW">
              <a:solidFill>
                <a:srgbClr val="FF0000"/>
              </a:solidFill>
            </a:endParaRPr>
          </a:p>
        </p:txBody>
      </p:sp>
      <p:sp>
        <p:nvSpPr>
          <p:cNvPr id="7" name="內容版面配置區 6"/>
          <p:cNvSpPr>
            <a:spLocks noGrp="1"/>
          </p:cNvSpPr>
          <p:nvPr>
            <p:ph sz="half" idx="1"/>
          </p:nvPr>
        </p:nvSpPr>
        <p:spPr>
          <a:xfrm>
            <a:off x="468313" y="1484313"/>
            <a:ext cx="8424862" cy="4752975"/>
          </a:xfrm>
        </p:spPr>
        <p:txBody>
          <a:bodyPr/>
          <a:lstStyle/>
          <a:p>
            <a:pPr fontAlgn="auto">
              <a:spcAft>
                <a:spcPts val="0"/>
              </a:spcAft>
              <a:defRPr/>
            </a:pPr>
            <a:r>
              <a:rPr altLang="zh-TW"/>
              <a:t>教育部</a:t>
            </a:r>
            <a:r>
              <a:rPr lang="en-US" altLang="zh-TW"/>
              <a:t>TANet</a:t>
            </a:r>
            <a:r>
              <a:rPr altLang="zh-TW"/>
              <a:t>相關會議及活動參與率達 </a:t>
            </a:r>
            <a:r>
              <a:rPr lang="en-US" altLang="zh-TW" b="1">
                <a:solidFill>
                  <a:srgbClr val="00B050"/>
                </a:solidFill>
                <a:latin typeface="Tw Cen MT" pitchFamily="34" charset="0"/>
              </a:rPr>
              <a:t>100</a:t>
            </a:r>
            <a:r>
              <a:rPr lang="en-US" altLang="zh-TW"/>
              <a:t> %</a:t>
            </a:r>
            <a:r>
              <a:rPr altLang="zh-TW"/>
              <a:t>。</a:t>
            </a:r>
          </a:p>
          <a:p>
            <a:pPr fontAlgn="auto">
              <a:spcAft>
                <a:spcPts val="0"/>
              </a:spcAft>
              <a:defRPr/>
            </a:pPr>
            <a:r>
              <a:rPr altLang="zh-TW"/>
              <a:t>公告</a:t>
            </a:r>
            <a:r>
              <a:rPr lang="en-US" altLang="zh-TW"/>
              <a:t>TANet</a:t>
            </a:r>
            <a:r>
              <a:rPr altLang="zh-TW"/>
              <a:t>相關管理</a:t>
            </a:r>
            <a:r>
              <a:rPr lang="en-US" altLang="zh-TW"/>
              <a:t>/</a:t>
            </a:r>
            <a:r>
              <a:rPr altLang="zh-TW"/>
              <a:t>使用規範，</a:t>
            </a:r>
          </a:p>
          <a:p>
            <a:pPr lvl="1" fontAlgn="auto">
              <a:spcAft>
                <a:spcPts val="0"/>
              </a:spcAft>
              <a:buFont typeface="Arial" pitchFamily="34" charset="0"/>
              <a:buNone/>
              <a:defRPr/>
            </a:pPr>
            <a:r>
              <a:rPr altLang="zh-TW"/>
              <a:t>網址：</a:t>
            </a:r>
            <a:r>
              <a:rPr lang="en-US" altLang="zh-TW">
                <a:hlinkClick r:id="rId3"/>
              </a:rPr>
              <a:t>http://www.tcrc.edu.tw/rule.html</a:t>
            </a:r>
            <a:endParaRPr lang="en-US" altLang="zh-TW"/>
          </a:p>
          <a:p>
            <a:pPr fontAlgn="auto">
              <a:spcAft>
                <a:spcPts val="0"/>
              </a:spcAft>
              <a:defRPr/>
            </a:pPr>
            <a:r>
              <a:rPr altLang="zh-TW"/>
              <a:t>公告</a:t>
            </a:r>
            <a:r>
              <a:rPr lang="en-US" altLang="zh-TW"/>
              <a:t>TANet</a:t>
            </a:r>
            <a:r>
              <a:rPr altLang="zh-TW"/>
              <a:t>相關技術小組及管理委員會會議紀錄，</a:t>
            </a:r>
          </a:p>
          <a:p>
            <a:pPr lvl="1" fontAlgn="auto">
              <a:spcAft>
                <a:spcPts val="0"/>
              </a:spcAft>
              <a:buFont typeface="Arial" pitchFamily="34" charset="0"/>
              <a:buNone/>
              <a:defRPr/>
            </a:pPr>
            <a:r>
              <a:rPr altLang="zh-TW"/>
              <a:t>網址：</a:t>
            </a:r>
            <a:r>
              <a:rPr lang="en-US" altLang="zh-TW">
                <a:hlinkClick r:id="rId4"/>
              </a:rPr>
              <a:t>http://www.tcrc.edu.tw/tanetmeeting.html</a:t>
            </a:r>
            <a:endParaRPr lang="en-US" altLang="zh-TW"/>
          </a:p>
          <a:p>
            <a:pPr fontAlgn="auto">
              <a:spcAft>
                <a:spcPts val="0"/>
              </a:spcAft>
              <a:defRPr/>
            </a:pPr>
            <a:endParaRPr/>
          </a:p>
        </p:txBody>
      </p:sp>
      <p:pic>
        <p:nvPicPr>
          <p:cNvPr id="36868" name="圖片 3" descr="網路規範.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948113"/>
            <a:ext cx="7058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300038"/>
            <a:ext cx="6707187" cy="1011237"/>
          </a:xfrm>
        </p:spPr>
        <p:txBody>
          <a:bodyPr>
            <a:normAutofit fontScale="90000"/>
          </a:bodyPr>
          <a:lstStyle/>
          <a:p>
            <a:pPr fontAlgn="auto">
              <a:spcAft>
                <a:spcPts val="0"/>
              </a:spcAft>
              <a:defRPr/>
            </a:pPr>
            <a:r>
              <a:rPr altLang="zh-TW" sz="4000" smtClean="0"/>
              <a:t>網路中心運作情形</a:t>
            </a:r>
            <a:r>
              <a:rPr sz="3600" smtClean="0"/>
              <a:t> </a:t>
            </a:r>
            <a:r>
              <a:rPr lang="en-US" altLang="zh-TW" sz="3600" smtClean="0"/>
              <a:t>(</a:t>
            </a:r>
            <a:r>
              <a:rPr sz="3600" smtClean="0"/>
              <a:t>二</a:t>
            </a:r>
            <a:r>
              <a:rPr lang="en-US" altLang="zh-TW" sz="3600" smtClean="0"/>
              <a:t>)</a:t>
            </a:r>
            <a:br>
              <a:rPr lang="en-US" altLang="zh-TW" sz="3600" smtClean="0"/>
            </a:br>
            <a:r>
              <a:rPr altLang="zh-TW" smtClean="0">
                <a:solidFill>
                  <a:srgbClr val="FF0000"/>
                </a:solidFill>
              </a:rPr>
              <a:t>區網中心與連線單位互動</a:t>
            </a:r>
            <a:r>
              <a:rPr lang="en-US" altLang="zh-TW" smtClean="0">
                <a:solidFill>
                  <a:srgbClr val="FF0000"/>
                </a:solidFill>
              </a:rPr>
              <a:t>(1/4)</a:t>
            </a:r>
            <a:endParaRPr altLang="zh-TW">
              <a:solidFill>
                <a:srgbClr val="FF0000"/>
              </a:solidFill>
            </a:endParaRPr>
          </a:p>
        </p:txBody>
      </p:sp>
      <p:sp>
        <p:nvSpPr>
          <p:cNvPr id="7" name="內容版面配置區 6"/>
          <p:cNvSpPr>
            <a:spLocks noGrp="1"/>
          </p:cNvSpPr>
          <p:nvPr>
            <p:ph sz="half" idx="1"/>
          </p:nvPr>
        </p:nvSpPr>
        <p:spPr>
          <a:xfrm>
            <a:off x="395536" y="1412777"/>
            <a:ext cx="8497639" cy="4824512"/>
          </a:xfrm>
        </p:spPr>
        <p:txBody>
          <a:bodyPr/>
          <a:lstStyle/>
          <a:p>
            <a:pPr fontAlgn="auto">
              <a:spcAft>
                <a:spcPts val="0"/>
              </a:spcAft>
              <a:defRPr/>
            </a:pPr>
            <a:r>
              <a:rPr altLang="zh-TW" dirty="0"/>
              <a:t>召開區域網路中心管理會議 </a:t>
            </a:r>
            <a:r>
              <a:rPr lang="en-US" altLang="zh-TW" b="1" dirty="0">
                <a:solidFill>
                  <a:srgbClr val="00B050"/>
                </a:solidFill>
                <a:latin typeface="Tw Cen MT" pitchFamily="34" charset="0"/>
              </a:rPr>
              <a:t>3</a:t>
            </a:r>
            <a:r>
              <a:rPr lang="en-US" altLang="zh-TW" dirty="0"/>
              <a:t> </a:t>
            </a:r>
            <a:r>
              <a:rPr altLang="zh-TW" dirty="0"/>
              <a:t>次</a:t>
            </a:r>
            <a:r>
              <a:rPr lang="en-US" altLang="zh-TW" sz="2400" dirty="0"/>
              <a:t>(</a:t>
            </a:r>
            <a:r>
              <a:rPr altLang="zh-TW" sz="2400" dirty="0"/>
              <a:t>已召開</a:t>
            </a:r>
            <a:r>
              <a:rPr lang="en-US" altLang="zh-TW" sz="2400" dirty="0"/>
              <a:t>2</a:t>
            </a:r>
            <a:r>
              <a:rPr altLang="zh-TW" sz="2400" dirty="0"/>
              <a:t>次，第</a:t>
            </a:r>
            <a:r>
              <a:rPr lang="en-US" altLang="zh-TW" sz="2400" dirty="0"/>
              <a:t>3</a:t>
            </a:r>
            <a:r>
              <a:rPr altLang="zh-TW" sz="2400" dirty="0"/>
              <a:t>次預計</a:t>
            </a:r>
            <a:r>
              <a:rPr lang="en-US" altLang="zh-TW" sz="2400" dirty="0"/>
              <a:t>12/18</a:t>
            </a:r>
            <a:r>
              <a:rPr sz="2400" dirty="0"/>
              <a:t>在僑光科技大學</a:t>
            </a:r>
            <a:r>
              <a:rPr altLang="zh-TW" sz="2400" dirty="0"/>
              <a:t>召開</a:t>
            </a:r>
            <a:r>
              <a:rPr lang="en-US" altLang="zh-TW" sz="2400" dirty="0"/>
              <a:t>)</a:t>
            </a:r>
            <a:r>
              <a:rPr altLang="zh-TW" dirty="0"/>
              <a:t>。平均出席率 </a:t>
            </a:r>
            <a:r>
              <a:rPr lang="en-US" altLang="zh-TW" b="1" dirty="0">
                <a:solidFill>
                  <a:srgbClr val="00B050"/>
                </a:solidFill>
                <a:latin typeface="Tw Cen MT" pitchFamily="34" charset="0"/>
              </a:rPr>
              <a:t>66</a:t>
            </a:r>
            <a:r>
              <a:rPr lang="en-US" altLang="zh-TW" dirty="0"/>
              <a:t> %</a:t>
            </a:r>
          </a:p>
          <a:p>
            <a:pPr lvl="1" fontAlgn="auto">
              <a:spcAft>
                <a:spcPts val="0"/>
              </a:spcAft>
              <a:buFont typeface="Arial" pitchFamily="34" charset="0"/>
              <a:buChar char="–"/>
              <a:defRPr/>
            </a:pPr>
            <a:r>
              <a:rPr altLang="zh-TW" dirty="0"/>
              <a:t>第</a:t>
            </a:r>
            <a:r>
              <a:rPr lang="en-US" altLang="zh-TW" b="1" dirty="0">
                <a:solidFill>
                  <a:srgbClr val="00B050"/>
                </a:solidFill>
                <a:latin typeface="Tw Cen MT" pitchFamily="34" charset="0"/>
              </a:rPr>
              <a:t>46</a:t>
            </a:r>
            <a:r>
              <a:rPr altLang="zh-TW" dirty="0"/>
              <a:t>次</a:t>
            </a:r>
            <a:r>
              <a:rPr lang="en-US" altLang="zh-TW" dirty="0"/>
              <a:t>,</a:t>
            </a:r>
            <a:r>
              <a:rPr lang="en-US" altLang="zh-TW" b="1" dirty="0">
                <a:solidFill>
                  <a:srgbClr val="00B050"/>
                </a:solidFill>
                <a:latin typeface="Tw Cen MT" pitchFamily="34" charset="0"/>
              </a:rPr>
              <a:t>102.5.1</a:t>
            </a:r>
            <a:r>
              <a:rPr lang="en-US" altLang="zh-TW" dirty="0"/>
              <a:t>,</a:t>
            </a:r>
            <a:r>
              <a:rPr altLang="zh-TW" dirty="0"/>
              <a:t>在</a:t>
            </a:r>
            <a:r>
              <a:rPr dirty="0"/>
              <a:t>亞洲大學</a:t>
            </a:r>
            <a:r>
              <a:rPr altLang="zh-TW" dirty="0"/>
              <a:t>資訊大樓一樓</a:t>
            </a:r>
            <a:r>
              <a:rPr lang="en-US" altLang="zh-TW" dirty="0"/>
              <a:t>I109</a:t>
            </a:r>
            <a:r>
              <a:rPr altLang="zh-TW" dirty="0"/>
              <a:t>教室召開。</a:t>
            </a:r>
            <a:endParaRPr lang="en-US" altLang="zh-TW" dirty="0"/>
          </a:p>
          <a:p>
            <a:pPr lvl="1" fontAlgn="auto">
              <a:spcAft>
                <a:spcPts val="0"/>
              </a:spcAft>
              <a:buFont typeface="Arial" pitchFamily="34" charset="0"/>
              <a:buChar char="–"/>
              <a:defRPr/>
            </a:pPr>
            <a:r>
              <a:rPr altLang="zh-TW" dirty="0"/>
              <a:t>第</a:t>
            </a:r>
            <a:r>
              <a:rPr lang="en-US" altLang="zh-TW" b="1" dirty="0">
                <a:solidFill>
                  <a:srgbClr val="00B050"/>
                </a:solidFill>
                <a:latin typeface="Tw Cen MT" pitchFamily="34" charset="0"/>
              </a:rPr>
              <a:t>47</a:t>
            </a:r>
            <a:r>
              <a:rPr altLang="zh-TW" dirty="0"/>
              <a:t>次</a:t>
            </a:r>
            <a:r>
              <a:rPr lang="en-US" altLang="zh-TW" dirty="0"/>
              <a:t>,</a:t>
            </a:r>
            <a:r>
              <a:rPr lang="en-US" altLang="zh-TW" b="1" dirty="0">
                <a:solidFill>
                  <a:srgbClr val="00B050"/>
                </a:solidFill>
                <a:latin typeface="Tw Cen MT" pitchFamily="34" charset="0"/>
              </a:rPr>
              <a:t>102.10.17</a:t>
            </a:r>
            <a:r>
              <a:rPr lang="en-US" altLang="zh-TW" dirty="0"/>
              <a:t>,</a:t>
            </a:r>
            <a:r>
              <a:rPr altLang="zh-TW" dirty="0"/>
              <a:t>在</a:t>
            </a:r>
            <a:r>
              <a:rPr dirty="0"/>
              <a:t>中興大學計資中心第三</a:t>
            </a:r>
            <a:r>
              <a:rPr lang="en-US" altLang="zh-TW" dirty="0"/>
              <a:t>PC</a:t>
            </a:r>
            <a:r>
              <a:rPr dirty="0"/>
              <a:t>教室</a:t>
            </a:r>
            <a:r>
              <a:rPr altLang="zh-TW" dirty="0"/>
              <a:t>召開。</a:t>
            </a:r>
            <a:endParaRPr lang="en-US" altLang="zh-TW" dirty="0"/>
          </a:p>
          <a:p>
            <a:pPr fontAlgn="auto">
              <a:spcAft>
                <a:spcPts val="0"/>
              </a:spcAft>
              <a:buFontTx/>
              <a:buNone/>
              <a:defRPr/>
            </a:pPr>
            <a:endParaRPr dirty="0"/>
          </a:p>
        </p:txBody>
      </p:sp>
      <p:pic>
        <p:nvPicPr>
          <p:cNvPr id="5" name="圖片 4" descr="IMG_1575.JPG"/>
          <p:cNvPicPr>
            <a:picLocks noChangeAspect="1"/>
          </p:cNvPicPr>
          <p:nvPr/>
        </p:nvPicPr>
        <p:blipFill>
          <a:blip r:embed="rId3" cstate="print"/>
          <a:stretch>
            <a:fillRect/>
          </a:stretch>
        </p:blipFill>
        <p:spPr>
          <a:xfrm>
            <a:off x="250362" y="3320988"/>
            <a:ext cx="4536504"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descr="DSCN5866.JPG"/>
          <p:cNvPicPr>
            <a:picLocks noChangeAspect="1"/>
          </p:cNvPicPr>
          <p:nvPr/>
        </p:nvPicPr>
        <p:blipFill>
          <a:blip r:embed="rId4" cstate="print"/>
          <a:stretch>
            <a:fillRect/>
          </a:stretch>
        </p:blipFill>
        <p:spPr>
          <a:xfrm>
            <a:off x="4768460" y="3331031"/>
            <a:ext cx="4044172" cy="303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311150"/>
            <a:ext cx="6707187" cy="1009650"/>
          </a:xfrm>
        </p:spPr>
        <p:txBody>
          <a:bodyPr>
            <a:normAutofit fontScale="90000"/>
          </a:bodyPr>
          <a:lstStyle/>
          <a:p>
            <a:pPr fontAlgn="auto">
              <a:spcAft>
                <a:spcPts val="0"/>
              </a:spcAft>
              <a:defRPr/>
            </a:pPr>
            <a:r>
              <a:rPr altLang="zh-TW" sz="4000" smtClean="0"/>
              <a:t>網路中心運作情形</a:t>
            </a:r>
            <a:r>
              <a:rPr sz="4000" smtClean="0"/>
              <a:t> </a:t>
            </a:r>
            <a:r>
              <a:rPr lang="en-US" altLang="zh-TW" sz="3600" smtClean="0"/>
              <a:t>(</a:t>
            </a:r>
            <a:r>
              <a:rPr sz="3600" smtClean="0"/>
              <a:t>二</a:t>
            </a:r>
            <a:r>
              <a:rPr lang="en-US" altLang="zh-TW" sz="3600" smtClean="0"/>
              <a:t>)</a:t>
            </a:r>
            <a:br>
              <a:rPr lang="en-US" altLang="zh-TW" sz="3600" smtClean="0"/>
            </a:br>
            <a:r>
              <a:rPr altLang="zh-TW" smtClean="0">
                <a:solidFill>
                  <a:srgbClr val="FF0000"/>
                </a:solidFill>
              </a:rPr>
              <a:t>區網中心與連線單位互動</a:t>
            </a:r>
            <a:r>
              <a:rPr lang="en-US" altLang="zh-TW" smtClean="0">
                <a:solidFill>
                  <a:srgbClr val="FF0000"/>
                </a:solidFill>
              </a:rPr>
              <a:t>(2/4)</a:t>
            </a:r>
            <a:endParaRPr altLang="zh-TW">
              <a:solidFill>
                <a:srgbClr val="FF0000"/>
              </a:solidFill>
            </a:endParaRPr>
          </a:p>
        </p:txBody>
      </p:sp>
      <p:sp>
        <p:nvSpPr>
          <p:cNvPr id="7" name="內容版面配置區 6"/>
          <p:cNvSpPr>
            <a:spLocks noGrp="1"/>
          </p:cNvSpPr>
          <p:nvPr>
            <p:ph sz="half" idx="1"/>
          </p:nvPr>
        </p:nvSpPr>
        <p:spPr>
          <a:xfrm>
            <a:off x="468313" y="1412875"/>
            <a:ext cx="8424862" cy="4968875"/>
          </a:xfrm>
        </p:spPr>
        <p:txBody>
          <a:bodyPr>
            <a:normAutofit/>
          </a:bodyPr>
          <a:lstStyle/>
          <a:p>
            <a:pPr fontAlgn="auto">
              <a:spcAft>
                <a:spcPts val="0"/>
              </a:spcAft>
              <a:defRPr/>
            </a:pPr>
            <a:r>
              <a:rPr altLang="zh-TW" sz="2400"/>
              <a:t>舉辦第</a:t>
            </a:r>
            <a:r>
              <a:rPr lang="en-US" altLang="zh-TW" sz="2400"/>
              <a:t>9</a:t>
            </a:r>
            <a:r>
              <a:rPr altLang="zh-TW" sz="2400"/>
              <a:t>屆</a:t>
            </a:r>
            <a:r>
              <a:rPr sz="2400"/>
              <a:t>臺</a:t>
            </a:r>
            <a:r>
              <a:rPr altLang="zh-TW" sz="2400"/>
              <a:t>中區網優良網管選拔</a:t>
            </a:r>
            <a:r>
              <a:rPr sz="2400"/>
              <a:t>。</a:t>
            </a:r>
            <a:endParaRPr lang="en-US" altLang="zh-TW" sz="2400"/>
          </a:p>
          <a:p>
            <a:pPr lvl="1" fontAlgn="auto">
              <a:spcAft>
                <a:spcPts val="0"/>
              </a:spcAft>
              <a:buFont typeface="Arial" pitchFamily="34" charset="0"/>
              <a:buChar char="–"/>
              <a:defRPr/>
            </a:pPr>
            <a:r>
              <a:rPr altLang="zh-TW" sz="2000"/>
              <a:t>選出</a:t>
            </a:r>
            <a:r>
              <a:rPr lang="en-US" altLang="zh-TW" sz="2000"/>
              <a:t>3</a:t>
            </a:r>
            <a:r>
              <a:rPr altLang="zh-TW" sz="2000"/>
              <a:t>名優秀網管人員</a:t>
            </a:r>
            <a:r>
              <a:rPr sz="2000"/>
              <a:t>：邱清鴻</a:t>
            </a:r>
            <a:r>
              <a:rPr lang="en-US" altLang="zh-TW" sz="2000"/>
              <a:t>(</a:t>
            </a:r>
            <a:r>
              <a:rPr sz="2000"/>
              <a:t>逢甲大學</a:t>
            </a:r>
            <a:r>
              <a:rPr lang="en-US" altLang="zh-TW" sz="2000"/>
              <a:t>)</a:t>
            </a:r>
            <a:r>
              <a:rPr altLang="zh-TW" sz="2000"/>
              <a:t>、</a:t>
            </a:r>
            <a:r>
              <a:rPr sz="2000"/>
              <a:t>蕭聖哲</a:t>
            </a:r>
            <a:r>
              <a:rPr lang="en-US" altLang="zh-TW" sz="2000"/>
              <a:t>(</a:t>
            </a:r>
            <a:r>
              <a:rPr sz="2000"/>
              <a:t>臺中市網中心</a:t>
            </a:r>
            <a:r>
              <a:rPr lang="en-US" altLang="zh-TW" sz="2000"/>
              <a:t>)</a:t>
            </a:r>
            <a:r>
              <a:rPr altLang="zh-TW" sz="2000"/>
              <a:t>、</a:t>
            </a:r>
            <a:r>
              <a:rPr sz="2000"/>
              <a:t>許孝麟</a:t>
            </a:r>
            <a:r>
              <a:rPr lang="en-US" altLang="zh-TW" sz="2000"/>
              <a:t>(</a:t>
            </a:r>
            <a:r>
              <a:rPr sz="2000"/>
              <a:t>彰化縣網中心</a:t>
            </a:r>
            <a:r>
              <a:rPr lang="en-US" altLang="zh-TW" sz="2000"/>
              <a:t>)</a:t>
            </a:r>
            <a:r>
              <a:rPr altLang="zh-TW" sz="2000"/>
              <a:t>。</a:t>
            </a:r>
            <a:endParaRPr lang="en-US" altLang="zh-TW"/>
          </a:p>
          <a:p>
            <a:pPr fontAlgn="auto">
              <a:spcAft>
                <a:spcPts val="0"/>
              </a:spcAft>
              <a:buFontTx/>
              <a:buNone/>
              <a:defRPr/>
            </a:pPr>
            <a:endParaRPr/>
          </a:p>
        </p:txBody>
      </p:sp>
      <p:pic>
        <p:nvPicPr>
          <p:cNvPr id="9" name="圖片 8"/>
          <p:cNvPicPr>
            <a:picLocks noChangeAspect="1"/>
          </p:cNvPicPr>
          <p:nvPr/>
        </p:nvPicPr>
        <p:blipFill>
          <a:blip r:embed="rId3" cstate="print"/>
          <a:stretch>
            <a:fillRect/>
          </a:stretch>
        </p:blipFill>
        <p:spPr>
          <a:xfrm>
            <a:off x="39267" y="3623018"/>
            <a:ext cx="4288362" cy="2830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圖片 9"/>
          <p:cNvPicPr>
            <a:picLocks noChangeAspect="1"/>
          </p:cNvPicPr>
          <p:nvPr/>
        </p:nvPicPr>
        <p:blipFill>
          <a:blip r:embed="rId4" cstate="print"/>
          <a:stretch>
            <a:fillRect/>
          </a:stretch>
        </p:blipFill>
        <p:spPr>
          <a:xfrm>
            <a:off x="5364089" y="3532806"/>
            <a:ext cx="3779912" cy="2931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圖片 2"/>
          <p:cNvPicPr>
            <a:picLocks noChangeAspect="1"/>
          </p:cNvPicPr>
          <p:nvPr/>
        </p:nvPicPr>
        <p:blipFill>
          <a:blip r:embed="rId5" cstate="print"/>
          <a:stretch>
            <a:fillRect/>
          </a:stretch>
        </p:blipFill>
        <p:spPr>
          <a:xfrm>
            <a:off x="3275856" y="2564904"/>
            <a:ext cx="2896587" cy="2314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90513"/>
            <a:ext cx="6707187" cy="1009650"/>
          </a:xfrm>
        </p:spPr>
        <p:txBody>
          <a:bodyPr>
            <a:normAutofit fontScale="90000"/>
          </a:bodyPr>
          <a:lstStyle/>
          <a:p>
            <a:pPr fontAlgn="auto">
              <a:spcAft>
                <a:spcPts val="0"/>
              </a:spcAft>
              <a:defRPr/>
            </a:pPr>
            <a:r>
              <a:rPr altLang="zh-TW" sz="4000" smtClean="0"/>
              <a:t>網路中心運作情形</a:t>
            </a:r>
            <a:r>
              <a:rPr sz="4000" smtClean="0"/>
              <a:t> </a:t>
            </a:r>
            <a:r>
              <a:rPr lang="en-US" altLang="zh-TW" sz="3600" smtClean="0"/>
              <a:t>(</a:t>
            </a:r>
            <a:r>
              <a:rPr sz="3600" smtClean="0"/>
              <a:t>二</a:t>
            </a:r>
            <a:r>
              <a:rPr lang="en-US" altLang="zh-TW" sz="3600" smtClean="0"/>
              <a:t>)</a:t>
            </a:r>
            <a:br>
              <a:rPr lang="en-US" altLang="zh-TW" sz="3600" smtClean="0"/>
            </a:br>
            <a:r>
              <a:rPr altLang="zh-TW" smtClean="0">
                <a:solidFill>
                  <a:srgbClr val="FF0000"/>
                </a:solidFill>
              </a:rPr>
              <a:t>區網中心與連線單位互動</a:t>
            </a:r>
            <a:r>
              <a:rPr lang="en-US" altLang="zh-TW" smtClean="0">
                <a:solidFill>
                  <a:srgbClr val="FF0000"/>
                </a:solidFill>
              </a:rPr>
              <a:t>(3/4)</a:t>
            </a:r>
            <a:endParaRPr altLang="zh-TW">
              <a:solidFill>
                <a:srgbClr val="FF0000"/>
              </a:solidFill>
            </a:endParaRPr>
          </a:p>
        </p:txBody>
      </p:sp>
      <p:sp>
        <p:nvSpPr>
          <p:cNvPr id="7" name="內容版面配置區 6"/>
          <p:cNvSpPr>
            <a:spLocks noGrp="1"/>
          </p:cNvSpPr>
          <p:nvPr>
            <p:ph sz="half" idx="1"/>
          </p:nvPr>
        </p:nvSpPr>
        <p:spPr>
          <a:xfrm>
            <a:off x="468313" y="1412875"/>
            <a:ext cx="8424862" cy="4752975"/>
          </a:xfrm>
        </p:spPr>
        <p:txBody>
          <a:bodyPr>
            <a:normAutofit/>
          </a:bodyPr>
          <a:lstStyle/>
          <a:p>
            <a:pPr fontAlgn="auto">
              <a:spcAft>
                <a:spcPts val="0"/>
              </a:spcAft>
              <a:defRPr/>
            </a:pPr>
            <a:r>
              <a:rPr lang="en-US" altLang="zh-TW"/>
              <a:t>102.11</a:t>
            </a:r>
            <a:r>
              <a:t>教育部資</a:t>
            </a:r>
            <a:r>
              <a:rPr/>
              <a:t>科</a:t>
            </a:r>
            <a:r>
              <a:t>司</a:t>
            </a:r>
            <a:r>
              <a:rPr altLang="zh-TW"/>
              <a:t>對連線單位做滿意度調查</a:t>
            </a:r>
          </a:p>
          <a:p>
            <a:pPr marL="342900" lvl="1" indent="-342900" fontAlgn="auto">
              <a:spcAft>
                <a:spcPts val="0"/>
              </a:spcAft>
              <a:buSzPct val="100000"/>
              <a:buFont typeface="Arial" pitchFamily="34" charset="0"/>
              <a:buBlip>
                <a:blip r:embed="rId3"/>
              </a:buBlip>
              <a:defRPr/>
            </a:pPr>
            <a:r>
              <a:rPr sz="2800"/>
              <a:t>回</a:t>
            </a:r>
            <a:r>
              <a:rPr altLang="zh-TW" sz="2800"/>
              <a:t>收份數：</a:t>
            </a:r>
            <a:r>
              <a:rPr lang="en-US" altLang="zh-TW" sz="2800" b="1">
                <a:solidFill>
                  <a:srgbClr val="00B050"/>
                </a:solidFill>
              </a:rPr>
              <a:t>39</a:t>
            </a:r>
            <a:r>
              <a:rPr lang="en-US" altLang="zh-TW" sz="2800"/>
              <a:t> </a:t>
            </a:r>
            <a:r>
              <a:rPr altLang="zh-TW" sz="2800"/>
              <a:t>份</a:t>
            </a:r>
            <a:r>
              <a:rPr lang="en-US" altLang="zh-TW" sz="2800"/>
              <a:t>(</a:t>
            </a:r>
            <a:r>
              <a:rPr sz="2800"/>
              <a:t>回收率</a:t>
            </a:r>
            <a:r>
              <a:rPr lang="en-US" altLang="zh-TW" sz="2800"/>
              <a:t>84.78%)</a:t>
            </a:r>
          </a:p>
        </p:txBody>
      </p:sp>
      <p:pic>
        <p:nvPicPr>
          <p:cNvPr id="43012" name="圖片 4" descr="問卷上.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348880"/>
            <a:ext cx="68802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90513"/>
            <a:ext cx="6707187" cy="1009650"/>
          </a:xfrm>
        </p:spPr>
        <p:txBody>
          <a:bodyPr>
            <a:noAutofit/>
          </a:bodyPr>
          <a:lstStyle/>
          <a:p>
            <a:pPr fontAlgn="auto">
              <a:spcAft>
                <a:spcPts val="0"/>
              </a:spcAft>
              <a:defRPr/>
            </a:pPr>
            <a:r>
              <a:rPr altLang="zh-TW" sz="3600" smtClean="0"/>
              <a:t>網路中心運作情形</a:t>
            </a:r>
            <a:r>
              <a:rPr sz="3600" smtClean="0"/>
              <a:t> </a:t>
            </a:r>
            <a:r>
              <a:rPr lang="en-US" altLang="zh-TW" sz="3600" smtClean="0"/>
              <a:t>(</a:t>
            </a:r>
            <a:r>
              <a:rPr sz="3600" smtClean="0"/>
              <a:t>二</a:t>
            </a:r>
            <a:r>
              <a:rPr lang="en-US" altLang="zh-TW" sz="3600" smtClean="0"/>
              <a:t>)</a:t>
            </a:r>
            <a:br>
              <a:rPr lang="en-US" altLang="zh-TW" sz="3600" smtClean="0"/>
            </a:br>
            <a:r>
              <a:rPr altLang="zh-TW" sz="3600" smtClean="0">
                <a:solidFill>
                  <a:srgbClr val="FF0000"/>
                </a:solidFill>
              </a:rPr>
              <a:t>區網中心與連線單位互動</a:t>
            </a:r>
            <a:r>
              <a:rPr lang="en-US" altLang="zh-TW" sz="3600" smtClean="0">
                <a:solidFill>
                  <a:srgbClr val="FF0000"/>
                </a:solidFill>
              </a:rPr>
              <a:t>(4/4)</a:t>
            </a:r>
            <a:endParaRPr altLang="zh-TW" sz="3600">
              <a:solidFill>
                <a:srgbClr val="FF0000"/>
              </a:solidFill>
            </a:endParaRPr>
          </a:p>
        </p:txBody>
      </p:sp>
      <p:sp>
        <p:nvSpPr>
          <p:cNvPr id="7" name="內容版面配置區 6"/>
          <p:cNvSpPr>
            <a:spLocks noGrp="1"/>
          </p:cNvSpPr>
          <p:nvPr>
            <p:ph sz="half" idx="1"/>
          </p:nvPr>
        </p:nvSpPr>
        <p:spPr>
          <a:xfrm>
            <a:off x="468313" y="1412875"/>
            <a:ext cx="8424862" cy="4752975"/>
          </a:xfrm>
        </p:spPr>
        <p:txBody>
          <a:bodyPr>
            <a:normAutofit fontScale="92500" lnSpcReduction="10000"/>
          </a:bodyPr>
          <a:lstStyle/>
          <a:p>
            <a:pPr fontAlgn="auto">
              <a:spcAft>
                <a:spcPts val="0"/>
              </a:spcAft>
              <a:defRPr/>
            </a:pPr>
            <a:r>
              <a:rPr lang="en-US" altLang="zh-TW"/>
              <a:t>102.11</a:t>
            </a:r>
            <a:r>
              <a:t>教育部資</a:t>
            </a:r>
            <a:r>
              <a:rPr/>
              <a:t>科</a:t>
            </a:r>
            <a:r>
              <a:t>司</a:t>
            </a:r>
            <a:r>
              <a:rPr altLang="zh-TW"/>
              <a:t>對連線單位做滿意度調查</a:t>
            </a:r>
          </a:p>
          <a:p>
            <a:pPr fontAlgn="auto">
              <a:spcAft>
                <a:spcPts val="0"/>
              </a:spcAft>
              <a:defRPr/>
            </a:pPr>
            <a:r>
              <a:rPr altLang="zh-TW"/>
              <a:t>滿意度調查結果</a:t>
            </a:r>
            <a:r>
              <a:rPr lang="en-US" altLang="zh-TW"/>
              <a:t>(</a:t>
            </a:r>
            <a:r>
              <a:t>臺中區網</a:t>
            </a:r>
            <a:r>
              <a:rPr lang="en-US" altLang="zh-TW"/>
              <a:t>)</a:t>
            </a:r>
            <a:r>
              <a:rPr altLang="zh-TW"/>
              <a:t>：</a:t>
            </a:r>
            <a:endParaRPr lang="en-US" altLang="zh-TW" sz="2400">
              <a:solidFill>
                <a:schemeClr val="accent6">
                  <a:lumMod val="75000"/>
                </a:schemeClr>
              </a:solidFill>
            </a:endParaRPr>
          </a:p>
          <a:p>
            <a:pPr lvl="1" fontAlgn="auto">
              <a:spcAft>
                <a:spcPts val="0"/>
              </a:spcAft>
              <a:buFont typeface="Arial" pitchFamily="34" charset="0"/>
              <a:buChar char="–"/>
              <a:defRPr/>
            </a:pPr>
            <a:r>
              <a:rPr altLang="zh-TW"/>
              <a:t>非常滿意：</a:t>
            </a:r>
            <a:r>
              <a:rPr lang="en-US" altLang="zh-TW" b="1">
                <a:solidFill>
                  <a:srgbClr val="00B050"/>
                </a:solidFill>
              </a:rPr>
              <a:t>70.2</a:t>
            </a:r>
            <a:r>
              <a:rPr lang="en-US" altLang="zh-TW"/>
              <a:t> %</a:t>
            </a:r>
          </a:p>
          <a:p>
            <a:pPr lvl="1" fontAlgn="auto">
              <a:spcAft>
                <a:spcPts val="0"/>
              </a:spcAft>
              <a:buFont typeface="Arial" pitchFamily="34" charset="0"/>
              <a:buChar char="–"/>
              <a:defRPr/>
            </a:pPr>
            <a:r>
              <a:rPr altLang="zh-TW"/>
              <a:t>滿意：</a:t>
            </a:r>
            <a:r>
              <a:rPr lang="en-US" altLang="zh-TW" b="1">
                <a:solidFill>
                  <a:srgbClr val="00B050"/>
                </a:solidFill>
              </a:rPr>
              <a:t>25.6</a:t>
            </a:r>
            <a:r>
              <a:rPr lang="en-US" altLang="zh-TW"/>
              <a:t> %</a:t>
            </a:r>
          </a:p>
          <a:p>
            <a:pPr lvl="1" fontAlgn="auto">
              <a:spcAft>
                <a:spcPts val="0"/>
              </a:spcAft>
              <a:buFont typeface="Arial" pitchFamily="34" charset="0"/>
              <a:buChar char="–"/>
              <a:defRPr/>
            </a:pPr>
            <a:r>
              <a:rPr altLang="zh-TW"/>
              <a:t>普通：</a:t>
            </a:r>
            <a:r>
              <a:rPr lang="en-US" altLang="zh-TW" b="1">
                <a:solidFill>
                  <a:srgbClr val="00B050"/>
                </a:solidFill>
              </a:rPr>
              <a:t>4.0</a:t>
            </a:r>
            <a:r>
              <a:rPr lang="en-US" altLang="zh-TW"/>
              <a:t> %</a:t>
            </a:r>
          </a:p>
          <a:p>
            <a:pPr lvl="1" fontAlgn="auto">
              <a:spcAft>
                <a:spcPts val="0"/>
              </a:spcAft>
              <a:buFont typeface="Arial" pitchFamily="34" charset="0"/>
              <a:buChar char="–"/>
              <a:defRPr/>
            </a:pPr>
            <a:r>
              <a:rPr altLang="zh-TW"/>
              <a:t>不滿意</a:t>
            </a:r>
            <a:r>
              <a:rPr lang="en-US" altLang="zh-TW"/>
              <a:t>+</a:t>
            </a:r>
            <a:r>
              <a:rPr altLang="zh-TW"/>
              <a:t>非常不滿意：</a:t>
            </a:r>
            <a:r>
              <a:rPr lang="en-US" altLang="zh-TW" b="1">
                <a:solidFill>
                  <a:srgbClr val="00B050"/>
                </a:solidFill>
              </a:rPr>
              <a:t>0.2</a:t>
            </a:r>
            <a:r>
              <a:rPr lang="en-US" altLang="zh-TW"/>
              <a:t> %</a:t>
            </a:r>
          </a:p>
          <a:p>
            <a:pPr fontAlgn="auto">
              <a:spcAft>
                <a:spcPts val="0"/>
              </a:spcAft>
              <a:defRPr/>
            </a:pPr>
            <a:r>
              <a:t>連線單位給區網中心的建議：</a:t>
            </a:r>
            <a:endParaRPr lang="en-US" altLang="zh-TW"/>
          </a:p>
          <a:p>
            <a:pPr lvl="1" fontAlgn="auto">
              <a:spcAft>
                <a:spcPts val="0"/>
              </a:spcAft>
              <a:buFont typeface="Arial" pitchFamily="34" charset="0"/>
              <a:buChar char="–"/>
              <a:defRPr/>
            </a:pPr>
            <a:r>
              <a:rPr/>
              <a:t>皆能及時給與協助，很感謝區</a:t>
            </a:r>
            <a:r>
              <a:t>網</a:t>
            </a:r>
            <a:endParaRPr lang="en-US" altLang="zh-TW"/>
          </a:p>
          <a:p>
            <a:pPr lvl="1" fontAlgn="auto">
              <a:spcAft>
                <a:spcPts val="0"/>
              </a:spcAft>
              <a:buFont typeface="Arial" pitchFamily="34" charset="0"/>
              <a:buNone/>
              <a:defRPr/>
            </a:pPr>
            <a:r>
              <a:t>　中心</a:t>
            </a:r>
            <a:r>
              <a:rPr/>
              <a:t>。</a:t>
            </a:r>
          </a:p>
          <a:p>
            <a:pPr lvl="1" fontAlgn="auto">
              <a:spcAft>
                <a:spcPts val="0"/>
              </a:spcAft>
              <a:buFont typeface="Arial" pitchFamily="34" charset="0"/>
              <a:buChar char="–"/>
              <a:defRPr/>
            </a:pPr>
            <a:r>
              <a:rPr/>
              <a:t>未來建議可以提供主機代管服務。</a:t>
            </a:r>
          </a:p>
          <a:p>
            <a:pPr lvl="1" fontAlgn="auto">
              <a:spcAft>
                <a:spcPts val="0"/>
              </a:spcAft>
              <a:buFont typeface="Arial" pitchFamily="34" charset="0"/>
              <a:buChar char="–"/>
              <a:defRPr/>
            </a:pPr>
            <a:r>
              <a:rPr/>
              <a:t>希望大專院校頻寬放大後不致</a:t>
            </a:r>
            <a:r>
              <a:t>壓縮</a:t>
            </a:r>
            <a:endParaRPr lang="en-US" altLang="zh-TW"/>
          </a:p>
          <a:p>
            <a:pPr lvl="1" fontAlgn="auto">
              <a:spcAft>
                <a:spcPts val="0"/>
              </a:spcAft>
              <a:buFont typeface="Arial" pitchFamily="34" charset="0"/>
              <a:buNone/>
              <a:defRPr/>
            </a:pPr>
            <a:r>
              <a:rPr/>
              <a:t>　</a:t>
            </a:r>
            <a:r>
              <a:t>到</a:t>
            </a:r>
            <a:r>
              <a:rPr/>
              <a:t>高中職網路頻寬使用。</a:t>
            </a:r>
          </a:p>
        </p:txBody>
      </p:sp>
      <p:pic>
        <p:nvPicPr>
          <p:cNvPr id="45060" name="圖片 3" descr="滿意度PI.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1989138"/>
            <a:ext cx="36004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圖片 4" descr="整體區網綜合滿意度統計.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1963" y="4076700"/>
            <a:ext cx="36020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noAutofit/>
          </a:bodyPr>
          <a:lstStyle/>
          <a:p>
            <a:pPr fontAlgn="auto">
              <a:spcAft>
                <a:spcPts val="0"/>
              </a:spcAft>
              <a:defRPr/>
            </a:pPr>
            <a:r>
              <a:rPr sz="3600" dirty="0" smtClean="0"/>
              <a:t>大綱</a:t>
            </a:r>
            <a:r>
              <a:rPr lang="en-US" altLang="zh-TW" sz="3600" dirty="0" smtClean="0">
                <a:solidFill>
                  <a:schemeClr val="bg1">
                    <a:lumMod val="50000"/>
                  </a:schemeClr>
                </a:solidFill>
                <a:latin typeface="Times New Roman" pitchFamily="18" charset="0"/>
                <a:ea typeface="標楷體" pitchFamily="65" charset="-120"/>
                <a:cs typeface="Times New Roman" pitchFamily="18" charset="0"/>
              </a:rPr>
              <a:t>-1</a:t>
            </a:r>
            <a:endParaRPr sz="3600" dirty="0">
              <a:solidFill>
                <a:schemeClr val="bg1">
                  <a:lumMod val="50000"/>
                </a:schemeClr>
              </a:solidFill>
              <a:latin typeface="Times New Roman" pitchFamily="18" charset="0"/>
              <a:ea typeface="標楷體" pitchFamily="65" charset="-120"/>
              <a:cs typeface="Times New Roman" pitchFamily="18" charset="0"/>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sz="3200">
                <a:solidFill>
                  <a:srgbClr val="FF0000"/>
                </a:solidFill>
              </a:rPr>
              <a:t>臺</a:t>
            </a:r>
            <a:r>
              <a:rPr altLang="zh-TW" sz="3200">
                <a:solidFill>
                  <a:srgbClr val="FF0000"/>
                </a:solidFill>
              </a:rPr>
              <a:t>中區網中心基本資料及人力狀況</a:t>
            </a:r>
          </a:p>
          <a:p>
            <a:pPr fontAlgn="auto">
              <a:spcAft>
                <a:spcPts val="0"/>
              </a:spcAft>
              <a:defRPr/>
            </a:pPr>
            <a:r>
              <a:rPr altLang="zh-TW">
                <a:solidFill>
                  <a:schemeClr val="bg1">
                    <a:lumMod val="65000"/>
                  </a:schemeClr>
                </a:solidFill>
              </a:rPr>
              <a:t>資訊安全環境整備</a:t>
            </a:r>
          </a:p>
          <a:p>
            <a:pPr fontAlgn="auto">
              <a:spcAft>
                <a:spcPts val="0"/>
              </a:spcAft>
              <a:defRPr/>
            </a:pPr>
            <a:r>
              <a:rPr altLang="zh-TW">
                <a:solidFill>
                  <a:schemeClr val="bg1">
                    <a:lumMod val="65000"/>
                  </a:schemeClr>
                </a:solidFill>
              </a:rPr>
              <a:t>網路中心運作情形</a:t>
            </a:r>
          </a:p>
          <a:p>
            <a:pPr fontAlgn="auto">
              <a:spcAft>
                <a:spcPts val="0"/>
              </a:spcAft>
              <a:defRPr/>
            </a:pPr>
            <a:r>
              <a:rPr altLang="zh-TW">
                <a:solidFill>
                  <a:schemeClr val="bg1">
                    <a:lumMod val="65000"/>
                  </a:schemeClr>
                </a:solidFill>
              </a:rPr>
              <a:t>推動網路資訊應用環境之導入情形</a:t>
            </a:r>
          </a:p>
          <a:p>
            <a:pPr fontAlgn="auto">
              <a:spcAft>
                <a:spcPts val="0"/>
              </a:spcAft>
              <a:defRPr/>
            </a:pPr>
            <a:r>
              <a:rPr altLang="zh-TW">
                <a:solidFill>
                  <a:schemeClr val="bg1">
                    <a:lumMod val="65000"/>
                  </a:schemeClr>
                </a:solidFill>
              </a:rPr>
              <a:t>網路應用創新服務情形</a:t>
            </a:r>
          </a:p>
          <a:p>
            <a:pPr fontAlgn="auto">
              <a:spcAft>
                <a:spcPts val="0"/>
              </a:spcAft>
              <a:defRPr/>
            </a:pPr>
            <a:r>
              <a:rPr altLang="zh-TW">
                <a:solidFill>
                  <a:schemeClr val="bg1">
                    <a:lumMod val="65000"/>
                  </a:schemeClr>
                </a:solidFill>
              </a:rPr>
              <a:t>辦理教育訓練及研討會活動情形</a:t>
            </a:r>
            <a:endParaRPr lang="en-US" altLang="zh-TW">
              <a:solidFill>
                <a:schemeClr val="bg1">
                  <a:lumMod val="65000"/>
                </a:schemeClr>
              </a:solidFill>
            </a:endParaRPr>
          </a:p>
          <a:p>
            <a:pPr fontAlgn="auto">
              <a:spcAft>
                <a:spcPts val="0"/>
              </a:spcAft>
              <a:defRPr/>
            </a:pPr>
            <a:r>
              <a:rPr>
                <a:solidFill>
                  <a:schemeClr val="bg1">
                    <a:lumMod val="65000"/>
                  </a:schemeClr>
                </a:solidFill>
              </a:rPr>
              <a:t>年度計畫所提績效指標辦理情形</a:t>
            </a:r>
            <a:endParaRPr altLang="zh-TW">
              <a:solidFill>
                <a:schemeClr val="bg1">
                  <a:lumMod val="65000"/>
                </a:schemeClr>
              </a:solidFill>
            </a:endParaRPr>
          </a:p>
          <a:p>
            <a:pPr fontAlgn="auto">
              <a:spcAft>
                <a:spcPts val="0"/>
              </a:spcAft>
              <a:defRPr/>
            </a:pPr>
            <a:r>
              <a:rPr altLang="zh-TW">
                <a:solidFill>
                  <a:schemeClr val="bg1">
                    <a:lumMod val="65000"/>
                  </a:schemeClr>
                </a:solidFill>
              </a:rPr>
              <a:t>學校對網路中心維運配合款及經費運用</a:t>
            </a:r>
          </a:p>
          <a:p>
            <a:pPr fontAlgn="auto">
              <a:spcAft>
                <a:spcPts val="0"/>
              </a:spcAft>
              <a:defRPr/>
            </a:pPr>
            <a:r>
              <a:rPr altLang="zh-TW">
                <a:solidFill>
                  <a:schemeClr val="bg1">
                    <a:lumMod val="65000"/>
                  </a:schemeClr>
                </a:solidFill>
              </a:rPr>
              <a:t>綜合建議</a:t>
            </a:r>
            <a:endParaRPr>
              <a:solidFill>
                <a:schemeClr val="bg1">
                  <a:lumMod val="6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300038"/>
            <a:ext cx="6707187" cy="1011237"/>
          </a:xfrm>
        </p:spPr>
        <p:txBody>
          <a:bodyPr>
            <a:normAutofit fontScale="90000"/>
          </a:bodyPr>
          <a:lstStyle/>
          <a:p>
            <a:pPr fontAlgn="auto">
              <a:spcAft>
                <a:spcPts val="0"/>
              </a:spcAft>
              <a:defRPr/>
            </a:pPr>
            <a:r>
              <a:rPr altLang="zh-TW" sz="4000" smtClean="0"/>
              <a:t>網路中心運作情形</a:t>
            </a:r>
            <a:r>
              <a:rPr sz="4000" smtClean="0"/>
              <a:t> </a:t>
            </a:r>
            <a:r>
              <a:rPr lang="en-US" altLang="zh-TW" sz="3600" smtClean="0"/>
              <a:t>(</a:t>
            </a:r>
            <a:r>
              <a:rPr sz="3600" smtClean="0"/>
              <a:t>三</a:t>
            </a:r>
            <a:r>
              <a:rPr lang="en-US" altLang="zh-TW" sz="3600" smtClean="0"/>
              <a:t>)</a:t>
            </a:r>
            <a:br>
              <a:rPr lang="en-US" altLang="zh-TW" sz="3600" smtClean="0"/>
            </a:br>
            <a:r>
              <a:rPr altLang="zh-TW" smtClean="0">
                <a:solidFill>
                  <a:srgbClr val="FF0000"/>
                </a:solidFill>
              </a:rPr>
              <a:t>建立連線單位通訊資訊有效性</a:t>
            </a:r>
            <a:endParaRPr altLang="zh-TW">
              <a:solidFill>
                <a:srgbClr val="FF0000"/>
              </a:solidFill>
            </a:endParaRPr>
          </a:p>
        </p:txBody>
      </p:sp>
      <p:sp>
        <p:nvSpPr>
          <p:cNvPr id="7" name="內容版面配置區 6"/>
          <p:cNvSpPr>
            <a:spLocks noGrp="1"/>
          </p:cNvSpPr>
          <p:nvPr>
            <p:ph sz="half" idx="1"/>
          </p:nvPr>
        </p:nvSpPr>
        <p:spPr>
          <a:xfrm>
            <a:off x="468313" y="1412875"/>
            <a:ext cx="8424862" cy="4752975"/>
          </a:xfrm>
        </p:spPr>
        <p:txBody>
          <a:bodyPr>
            <a:normAutofit/>
          </a:bodyPr>
          <a:lstStyle/>
          <a:p>
            <a:pPr fontAlgn="auto">
              <a:spcAft>
                <a:spcPts val="0"/>
              </a:spcAft>
              <a:defRPr/>
            </a:pPr>
            <a:r>
              <a:rPr altLang="zh-TW" sz="1800"/>
              <a:t>連線單位網管人員連絡清冊，最近更動日期為</a:t>
            </a:r>
            <a:r>
              <a:rPr lang="en-US" altLang="zh-TW" sz="1800"/>
              <a:t>102</a:t>
            </a:r>
            <a:r>
              <a:rPr altLang="zh-TW" sz="1800"/>
              <a:t>年</a:t>
            </a:r>
            <a:r>
              <a:rPr lang="en-US" altLang="zh-TW" sz="1800"/>
              <a:t>11</a:t>
            </a:r>
            <a:r>
              <a:rPr altLang="zh-TW" sz="1800"/>
              <a:t>月</a:t>
            </a:r>
            <a:r>
              <a:rPr lang="en-US" altLang="zh-TW" sz="1800"/>
              <a:t>22</a:t>
            </a:r>
            <a:r>
              <a:rPr altLang="zh-TW" sz="1800"/>
              <a:t>日，</a:t>
            </a:r>
            <a:endParaRPr lang="en-US" altLang="zh-TW" sz="1800"/>
          </a:p>
          <a:p>
            <a:pPr fontAlgn="auto">
              <a:spcAft>
                <a:spcPts val="0"/>
              </a:spcAft>
              <a:buFontTx/>
              <a:buNone/>
              <a:defRPr/>
            </a:pPr>
            <a:r>
              <a:rPr sz="1800"/>
              <a:t>      </a:t>
            </a:r>
            <a:r>
              <a:rPr altLang="zh-TW" sz="1800"/>
              <a:t>網址：</a:t>
            </a:r>
            <a:r>
              <a:rPr lang="en-US" altLang="zh-TW" sz="1800">
                <a:hlinkClick r:id="rId3"/>
              </a:rPr>
              <a:t>http://www.tcrc.edu.tw/unit/people.php</a:t>
            </a:r>
            <a:r>
              <a:rPr lang="en-US" altLang="zh-TW" sz="1800"/>
              <a:t>   (</a:t>
            </a:r>
            <a:r>
              <a:rPr lang="en-US" altLang="zh-TW" sz="1800" err="1"/>
              <a:t>有帳號、密碼保護</a:t>
            </a:r>
            <a:r>
              <a:rPr lang="en-US" altLang="zh-TW" sz="1800"/>
              <a:t>)</a:t>
            </a:r>
            <a:endParaRPr sz="1800"/>
          </a:p>
        </p:txBody>
      </p:sp>
      <p:pic>
        <p:nvPicPr>
          <p:cNvPr id="47108" name="圖片 3" descr="連線單位通訊錄.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060575"/>
            <a:ext cx="76231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188913"/>
            <a:ext cx="5832475" cy="1152525"/>
          </a:xfrm>
        </p:spPr>
        <p:txBody>
          <a:bodyPr>
            <a:noAutofit/>
          </a:bodyPr>
          <a:lstStyle/>
          <a:p>
            <a:pPr fontAlgn="auto">
              <a:spcAft>
                <a:spcPts val="0"/>
              </a:spcAft>
              <a:defRPr/>
            </a:pPr>
            <a:r>
              <a:rPr altLang="zh-TW" sz="3600"/>
              <a:t>網路中心運作情形</a:t>
            </a:r>
            <a:r>
              <a:rPr sz="3600"/>
              <a:t> </a:t>
            </a:r>
            <a:r>
              <a:rPr lang="en-US" altLang="zh-TW" sz="3600" smtClean="0"/>
              <a:t>(</a:t>
            </a:r>
            <a:r>
              <a:rPr sz="3600" smtClean="0"/>
              <a:t>四</a:t>
            </a:r>
            <a:r>
              <a:rPr lang="en-US" altLang="zh-TW" sz="3600" smtClean="0"/>
              <a:t>)</a:t>
            </a:r>
            <a:r>
              <a:rPr lang="en-US" altLang="zh-TW" sz="3600"/>
              <a:t/>
            </a:r>
            <a:br>
              <a:rPr lang="en-US" altLang="zh-TW" sz="3600"/>
            </a:br>
            <a:r>
              <a:rPr altLang="zh-TW" sz="3600">
                <a:solidFill>
                  <a:srgbClr val="FF0000"/>
                </a:solidFill>
              </a:rPr>
              <a:t>協助辦理</a:t>
            </a:r>
            <a:r>
              <a:rPr lang="en-US" altLang="zh-TW" sz="3600" err="1">
                <a:solidFill>
                  <a:srgbClr val="FF0000"/>
                </a:solidFill>
              </a:rPr>
              <a:t>TANet</a:t>
            </a:r>
            <a:r>
              <a:rPr altLang="zh-TW" sz="3600">
                <a:solidFill>
                  <a:srgbClr val="FF0000"/>
                </a:solidFill>
              </a:rPr>
              <a:t>相關活動</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468313" y="1484313"/>
            <a:ext cx="8424862" cy="4681537"/>
          </a:xfrm>
        </p:spPr>
        <p:txBody>
          <a:bodyPr>
            <a:noAutofit/>
          </a:bodyPr>
          <a:lstStyle/>
          <a:p>
            <a:pPr fontAlgn="auto">
              <a:spcAft>
                <a:spcPts val="0"/>
              </a:spcAft>
              <a:defRPr/>
            </a:pPr>
            <a:r>
              <a:rPr lang="en-US" altLang="zh-TW" sz="1800">
                <a:solidFill>
                  <a:prstClr val="black">
                    <a:lumMod val="75000"/>
                    <a:lumOff val="25000"/>
                  </a:prstClr>
                </a:solidFill>
              </a:rPr>
              <a:t>5/17</a:t>
            </a:r>
            <a:r>
              <a:rPr sz="1800">
                <a:solidFill>
                  <a:prstClr val="black">
                    <a:lumMod val="75000"/>
                    <a:lumOff val="25000"/>
                  </a:prstClr>
                </a:solidFill>
              </a:rPr>
              <a:t>及</a:t>
            </a:r>
            <a:r>
              <a:rPr lang="en-US" altLang="zh-TW" sz="1800">
                <a:solidFill>
                  <a:prstClr val="black">
                    <a:lumMod val="75000"/>
                    <a:lumOff val="25000"/>
                  </a:prstClr>
                </a:solidFill>
              </a:rPr>
              <a:t>9/6</a:t>
            </a:r>
            <a:r>
              <a:rPr altLang="zh-TW" sz="1800">
                <a:solidFill>
                  <a:prstClr val="black">
                    <a:lumMod val="75000"/>
                    <a:lumOff val="25000"/>
                  </a:prstClr>
                </a:solidFill>
              </a:rPr>
              <a:t>協助</a:t>
            </a:r>
            <a:r>
              <a:rPr lang="en-US" altLang="zh-TW" sz="1800">
                <a:solidFill>
                  <a:prstClr val="black">
                    <a:lumMod val="75000"/>
                    <a:lumOff val="25000"/>
                  </a:prstClr>
                </a:solidFill>
              </a:rPr>
              <a:t>TWNIC</a:t>
            </a:r>
            <a:r>
              <a:rPr sz="1800">
                <a:solidFill>
                  <a:prstClr val="black">
                    <a:lumMod val="75000"/>
                    <a:lumOff val="25000"/>
                  </a:prstClr>
                </a:solidFill>
              </a:rPr>
              <a:t>舉辦兩場</a:t>
            </a:r>
            <a:r>
              <a:rPr lang="en-US" altLang="zh-TW" sz="1800">
                <a:solidFill>
                  <a:prstClr val="black">
                    <a:lumMod val="75000"/>
                    <a:lumOff val="25000"/>
                  </a:prstClr>
                </a:solidFill>
              </a:rPr>
              <a:t>IPv6</a:t>
            </a:r>
            <a:r>
              <a:rPr sz="1800">
                <a:solidFill>
                  <a:prstClr val="black">
                    <a:lumMod val="75000"/>
                    <a:lumOff val="25000"/>
                  </a:prstClr>
                </a:solidFill>
              </a:rPr>
              <a:t>相關技術講習教育訓練課程</a:t>
            </a:r>
          </a:p>
          <a:p>
            <a:pPr fontAlgn="auto">
              <a:spcAft>
                <a:spcPts val="0"/>
              </a:spcAft>
              <a:buFontTx/>
              <a:buNone/>
              <a:defRPr/>
            </a:pPr>
            <a:r>
              <a:rPr sz="1800">
                <a:solidFill>
                  <a:prstClr val="black">
                    <a:lumMod val="75000"/>
                    <a:lumOff val="25000"/>
                  </a:prstClr>
                </a:solidFill>
              </a:rPr>
              <a:t>      </a:t>
            </a:r>
            <a:r>
              <a:rPr altLang="zh-TW" sz="1800">
                <a:solidFill>
                  <a:prstClr val="black">
                    <a:lumMod val="75000"/>
                    <a:lumOff val="25000"/>
                  </a:prstClr>
                </a:solidFill>
              </a:rPr>
              <a:t>網址：</a:t>
            </a:r>
            <a:r>
              <a:rPr lang="en-US" altLang="zh-TW" sz="1800">
                <a:solidFill>
                  <a:prstClr val="black">
                    <a:lumMod val="75000"/>
                    <a:lumOff val="25000"/>
                  </a:prstClr>
                </a:solidFill>
                <a:hlinkClick r:id="rId2"/>
              </a:rPr>
              <a:t>http://www.flickr.com/photos/nchucc/sets/72157636031641523/</a:t>
            </a:r>
            <a:endParaRPr lang="en-US" altLang="zh-TW" sz="1800">
              <a:solidFill>
                <a:prstClr val="black">
                  <a:lumMod val="75000"/>
                  <a:lumOff val="25000"/>
                </a:prstClr>
              </a:solidFill>
            </a:endParaRPr>
          </a:p>
          <a:p>
            <a:pPr fontAlgn="auto">
              <a:spcAft>
                <a:spcPts val="0"/>
              </a:spcAft>
              <a:buFontTx/>
              <a:buNone/>
              <a:defRPr/>
            </a:pPr>
            <a:r>
              <a:rPr sz="1800">
                <a:solidFill>
                  <a:prstClr val="black">
                    <a:lumMod val="75000"/>
                    <a:lumOff val="25000"/>
                  </a:prstClr>
                </a:solidFill>
              </a:rPr>
              <a:t>　  </a:t>
            </a:r>
            <a:r>
              <a:rPr altLang="zh-TW" sz="1800">
                <a:solidFill>
                  <a:prstClr val="black">
                    <a:lumMod val="75000"/>
                    <a:lumOff val="25000"/>
                  </a:prstClr>
                </a:solidFill>
              </a:rPr>
              <a:t>網址： </a:t>
            </a:r>
            <a:r>
              <a:rPr lang="en-US" altLang="zh-TW" sz="1800">
                <a:solidFill>
                  <a:prstClr val="black">
                    <a:lumMod val="75000"/>
                    <a:lumOff val="25000"/>
                  </a:prstClr>
                </a:solidFill>
                <a:hlinkClick r:id="rId3"/>
              </a:rPr>
              <a:t>http://www.flickr.com/photos/nchucc/sets/72157635406319398/</a:t>
            </a:r>
            <a:endParaRPr lang="en-US" altLang="zh-TW" sz="1800">
              <a:solidFill>
                <a:prstClr val="black">
                  <a:lumMod val="75000"/>
                  <a:lumOff val="25000"/>
                </a:prstClr>
              </a:solidFill>
            </a:endParaRPr>
          </a:p>
          <a:p>
            <a:pPr fontAlgn="auto">
              <a:spcAft>
                <a:spcPts val="0"/>
              </a:spcAft>
              <a:buFontTx/>
              <a:buNone/>
              <a:defRPr/>
            </a:pPr>
            <a:endParaRPr sz="1400">
              <a:solidFill>
                <a:prstClr val="black">
                  <a:lumMod val="75000"/>
                  <a:lumOff val="25000"/>
                </a:prstClr>
              </a:solidFill>
            </a:endParaRPr>
          </a:p>
          <a:p>
            <a:pPr fontAlgn="auto">
              <a:spcAft>
                <a:spcPts val="0"/>
              </a:spcAft>
              <a:defRPr/>
            </a:pPr>
            <a:endParaRPr>
              <a:solidFill>
                <a:schemeClr val="bg1">
                  <a:lumMod val="65000"/>
                </a:schemeClr>
              </a:solidFill>
            </a:endParaRPr>
          </a:p>
        </p:txBody>
      </p:sp>
      <p:pic>
        <p:nvPicPr>
          <p:cNvPr id="49156" name="圖片 6" descr="9686018090_27b732c001_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2565400"/>
            <a:ext cx="2640012"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圖片 5" descr="IMG_336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2997200"/>
            <a:ext cx="4608513"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92375"/>
            <a:ext cx="2592388"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188913"/>
            <a:ext cx="5832475" cy="1152525"/>
          </a:xfrm>
        </p:spPr>
        <p:txBody>
          <a:bodyPr>
            <a:normAutofit fontScale="90000"/>
          </a:bodyPr>
          <a:lstStyle/>
          <a:p>
            <a:pPr fontAlgn="auto">
              <a:spcAft>
                <a:spcPts val="0"/>
              </a:spcAft>
              <a:defRPr/>
            </a:pPr>
            <a:r>
              <a:rPr altLang="zh-TW" sz="4400"/>
              <a:t>網路中心運作情形</a:t>
            </a:r>
            <a:r>
              <a:rPr sz="4400"/>
              <a:t> </a:t>
            </a:r>
            <a:r>
              <a:rPr lang="en-US" altLang="zh-TW" sz="4000" smtClean="0"/>
              <a:t>(</a:t>
            </a:r>
            <a:r>
              <a:rPr sz="4000" smtClean="0"/>
              <a:t>四</a:t>
            </a:r>
            <a:r>
              <a:rPr lang="en-US" altLang="zh-TW" sz="4000" smtClean="0"/>
              <a:t>)</a:t>
            </a:r>
            <a:r>
              <a:rPr lang="en-US" altLang="zh-TW" sz="4000"/>
              <a:t/>
            </a:r>
            <a:br>
              <a:rPr lang="en-US" altLang="zh-TW" sz="4000"/>
            </a:br>
            <a:r>
              <a:rPr altLang="zh-TW" sz="3600">
                <a:solidFill>
                  <a:srgbClr val="FF0000"/>
                </a:solidFill>
              </a:rPr>
              <a:t>協助辦理</a:t>
            </a:r>
            <a:r>
              <a:rPr lang="en-US" altLang="zh-TW" sz="3600" err="1">
                <a:solidFill>
                  <a:srgbClr val="FF0000"/>
                </a:solidFill>
              </a:rPr>
              <a:t>TANet</a:t>
            </a:r>
            <a:r>
              <a:rPr altLang="zh-TW" sz="3600">
                <a:solidFill>
                  <a:srgbClr val="FF0000"/>
                </a:solidFill>
              </a:rPr>
              <a:t>相關活動</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468313" y="1484313"/>
            <a:ext cx="8424862" cy="4681537"/>
          </a:xfrm>
        </p:spPr>
        <p:txBody>
          <a:bodyPr>
            <a:noAutofit/>
          </a:bodyPr>
          <a:lstStyle/>
          <a:p>
            <a:pPr fontAlgn="auto">
              <a:spcAft>
                <a:spcPts val="0"/>
              </a:spcAft>
              <a:defRPr/>
            </a:pPr>
            <a:r>
              <a:rPr lang="en-US" altLang="zh-TW" sz="1800">
                <a:solidFill>
                  <a:prstClr val="black">
                    <a:lumMod val="75000"/>
                    <a:lumOff val="25000"/>
                  </a:prstClr>
                </a:solidFill>
              </a:rPr>
              <a:t>7/18</a:t>
            </a:r>
            <a:r>
              <a:rPr altLang="zh-TW" sz="1800">
                <a:solidFill>
                  <a:prstClr val="black">
                    <a:lumMod val="75000"/>
                    <a:lumOff val="25000"/>
                  </a:prstClr>
                </a:solidFill>
              </a:rPr>
              <a:t>協助</a:t>
            </a:r>
            <a:r>
              <a:rPr lang="en-US" altLang="zh-TW" sz="1800">
                <a:solidFill>
                  <a:prstClr val="black">
                    <a:lumMod val="75000"/>
                    <a:lumOff val="25000"/>
                  </a:prstClr>
                </a:solidFill>
              </a:rPr>
              <a:t>TACERT</a:t>
            </a:r>
            <a:r>
              <a:rPr altLang="zh-TW" sz="1800">
                <a:solidFill>
                  <a:prstClr val="black">
                    <a:lumMod val="75000"/>
                    <a:lumOff val="25000"/>
                  </a:prstClr>
                </a:solidFill>
              </a:rPr>
              <a:t>舉辦</a:t>
            </a:r>
            <a:r>
              <a:rPr sz="1800" b="1">
                <a:solidFill>
                  <a:schemeClr val="tx1">
                    <a:lumMod val="85000"/>
                    <a:lumOff val="15000"/>
                  </a:schemeClr>
                </a:solidFill>
              </a:rPr>
              <a:t>蠕蟲處理概述暨開源碼個資防護實作</a:t>
            </a:r>
            <a:r>
              <a:rPr lang="en-US" altLang="zh-TW" sz="1800">
                <a:solidFill>
                  <a:prstClr val="black">
                    <a:lumMod val="75000"/>
                    <a:lumOff val="25000"/>
                  </a:prstClr>
                </a:solidFill>
              </a:rPr>
              <a:t>(</a:t>
            </a:r>
            <a:r>
              <a:rPr sz="1800">
                <a:solidFill>
                  <a:prstClr val="black">
                    <a:lumMod val="75000"/>
                    <a:lumOff val="25000"/>
                  </a:prstClr>
                </a:solidFill>
              </a:rPr>
              <a:t>台中場</a:t>
            </a:r>
            <a:r>
              <a:rPr lang="en-US" altLang="zh-TW" sz="1800">
                <a:solidFill>
                  <a:prstClr val="black">
                    <a:lumMod val="75000"/>
                    <a:lumOff val="25000"/>
                  </a:prstClr>
                </a:solidFill>
              </a:rPr>
              <a:t>)</a:t>
            </a:r>
            <a:r>
              <a:rPr sz="1800">
                <a:solidFill>
                  <a:prstClr val="black">
                    <a:lumMod val="75000"/>
                    <a:lumOff val="25000"/>
                  </a:prstClr>
                </a:solidFill>
              </a:rPr>
              <a:t>。</a:t>
            </a:r>
          </a:p>
          <a:p>
            <a:pPr fontAlgn="auto">
              <a:spcAft>
                <a:spcPts val="0"/>
              </a:spcAft>
              <a:buFontTx/>
              <a:buNone/>
              <a:defRPr/>
            </a:pPr>
            <a:r>
              <a:rPr sz="1800">
                <a:solidFill>
                  <a:prstClr val="black">
                    <a:lumMod val="75000"/>
                    <a:lumOff val="25000"/>
                  </a:prstClr>
                </a:solidFill>
              </a:rPr>
              <a:t>      </a:t>
            </a:r>
            <a:r>
              <a:rPr altLang="zh-TW" sz="1800">
                <a:solidFill>
                  <a:prstClr val="black">
                    <a:lumMod val="75000"/>
                    <a:lumOff val="25000"/>
                  </a:prstClr>
                </a:solidFill>
              </a:rPr>
              <a:t>網址：</a:t>
            </a:r>
            <a:r>
              <a:rPr lang="en-US" altLang="zh-TW" sz="1800">
                <a:solidFill>
                  <a:prstClr val="black">
                    <a:lumMod val="75000"/>
                    <a:lumOff val="25000"/>
                  </a:prstClr>
                </a:solidFill>
                <a:hlinkClick r:id="rId2"/>
              </a:rPr>
              <a:t>http://www.flickr.com/photos/nchucc/sets/72157634858647852/</a:t>
            </a:r>
            <a:endParaRPr sz="1400">
              <a:solidFill>
                <a:prstClr val="black">
                  <a:lumMod val="75000"/>
                  <a:lumOff val="25000"/>
                </a:prstClr>
              </a:solidFill>
            </a:endParaRPr>
          </a:p>
          <a:p>
            <a:pPr fontAlgn="auto">
              <a:spcAft>
                <a:spcPts val="0"/>
              </a:spcAft>
              <a:defRPr/>
            </a:pPr>
            <a:endParaRPr>
              <a:solidFill>
                <a:schemeClr val="bg1">
                  <a:lumMod val="65000"/>
                </a:schemeClr>
              </a:solidFill>
            </a:endParaRPr>
          </a:p>
        </p:txBody>
      </p:sp>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81300"/>
            <a:ext cx="56134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圖片 5" descr="9400199478_0d642bf5dd_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2492375"/>
            <a:ext cx="5214937"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188913"/>
            <a:ext cx="5832475" cy="1152525"/>
          </a:xfrm>
        </p:spPr>
        <p:txBody>
          <a:bodyPr>
            <a:normAutofit fontScale="90000"/>
          </a:bodyPr>
          <a:lstStyle/>
          <a:p>
            <a:pPr fontAlgn="auto">
              <a:spcAft>
                <a:spcPts val="0"/>
              </a:spcAft>
              <a:defRPr/>
            </a:pPr>
            <a:r>
              <a:rPr altLang="zh-TW" sz="4400"/>
              <a:t>網路中心運作情形</a:t>
            </a:r>
            <a:r>
              <a:rPr sz="4400"/>
              <a:t> </a:t>
            </a:r>
            <a:r>
              <a:rPr lang="en-US" altLang="zh-TW" sz="4000" smtClean="0"/>
              <a:t>(</a:t>
            </a:r>
            <a:r>
              <a:rPr sz="4000" smtClean="0"/>
              <a:t>四</a:t>
            </a:r>
            <a:r>
              <a:rPr lang="en-US" altLang="zh-TW" sz="4000" smtClean="0"/>
              <a:t>)</a:t>
            </a:r>
            <a:r>
              <a:rPr lang="en-US" altLang="zh-TW" sz="4000"/>
              <a:t/>
            </a:r>
            <a:br>
              <a:rPr lang="en-US" altLang="zh-TW" sz="4000"/>
            </a:br>
            <a:r>
              <a:rPr altLang="zh-TW" sz="3600">
                <a:solidFill>
                  <a:srgbClr val="FF0000"/>
                </a:solidFill>
              </a:rPr>
              <a:t>協助辦理</a:t>
            </a:r>
            <a:r>
              <a:rPr lang="en-US" altLang="zh-TW" sz="3600" err="1">
                <a:solidFill>
                  <a:srgbClr val="FF0000"/>
                </a:solidFill>
              </a:rPr>
              <a:t>TANet</a:t>
            </a:r>
            <a:r>
              <a:rPr altLang="zh-TW" sz="3600">
                <a:solidFill>
                  <a:srgbClr val="FF0000"/>
                </a:solidFill>
              </a:rPr>
              <a:t>相關活動</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468313" y="1484313"/>
            <a:ext cx="8424862" cy="4681537"/>
          </a:xfrm>
        </p:spPr>
        <p:txBody>
          <a:bodyPr>
            <a:noAutofit/>
          </a:bodyPr>
          <a:lstStyle/>
          <a:p>
            <a:pPr fontAlgn="auto">
              <a:spcAft>
                <a:spcPts val="0"/>
              </a:spcAft>
              <a:defRPr/>
            </a:pPr>
            <a:r>
              <a:rPr lang="en-US" altLang="zh-TW" sz="2000">
                <a:solidFill>
                  <a:prstClr val="black">
                    <a:lumMod val="75000"/>
                    <a:lumOff val="25000"/>
                  </a:prstClr>
                </a:solidFill>
              </a:rPr>
              <a:t>9/2</a:t>
            </a:r>
            <a:r>
              <a:rPr sz="2000">
                <a:solidFill>
                  <a:prstClr val="black">
                    <a:lumMod val="75000"/>
                    <a:lumOff val="25000"/>
                  </a:prstClr>
                </a:solidFill>
              </a:rPr>
              <a:t>及</a:t>
            </a:r>
            <a:r>
              <a:rPr lang="en-US" altLang="zh-TW" sz="2000">
                <a:solidFill>
                  <a:prstClr val="black">
                    <a:lumMod val="75000"/>
                    <a:lumOff val="25000"/>
                  </a:prstClr>
                </a:solidFill>
              </a:rPr>
              <a:t>10/4</a:t>
            </a:r>
            <a:r>
              <a:rPr sz="2000">
                <a:solidFill>
                  <a:prstClr val="black">
                    <a:lumMod val="75000"/>
                    <a:lumOff val="25000"/>
                  </a:prstClr>
                </a:solidFill>
              </a:rPr>
              <a:t>進行兩場</a:t>
            </a:r>
            <a:r>
              <a:rPr altLang="zh-TW" sz="2000"/>
              <a:t>個資導入經驗分享，對象包含臺中區網連線學校，共</a:t>
            </a:r>
            <a:r>
              <a:rPr lang="en-US" altLang="zh-TW" sz="2000" b="1">
                <a:solidFill>
                  <a:srgbClr val="00B050"/>
                </a:solidFill>
              </a:rPr>
              <a:t>335</a:t>
            </a:r>
            <a:r>
              <a:rPr altLang="zh-TW" sz="2000"/>
              <a:t>人次參加。</a:t>
            </a:r>
            <a:endParaRPr sz="2000">
              <a:solidFill>
                <a:prstClr val="black">
                  <a:lumMod val="75000"/>
                  <a:lumOff val="25000"/>
                </a:prstClr>
              </a:solidFill>
            </a:endParaRPr>
          </a:p>
          <a:p>
            <a:pPr fontAlgn="auto">
              <a:spcAft>
                <a:spcPts val="0"/>
              </a:spcAft>
              <a:buFontTx/>
              <a:buNone/>
              <a:defRPr/>
            </a:pPr>
            <a:r>
              <a:rPr sz="1800">
                <a:solidFill>
                  <a:prstClr val="black">
                    <a:lumMod val="75000"/>
                    <a:lumOff val="25000"/>
                  </a:prstClr>
                </a:solidFill>
              </a:rPr>
              <a:t>      </a:t>
            </a:r>
            <a:r>
              <a:rPr altLang="zh-TW" sz="1800">
                <a:solidFill>
                  <a:prstClr val="black">
                    <a:lumMod val="75000"/>
                    <a:lumOff val="25000"/>
                  </a:prstClr>
                </a:solidFill>
              </a:rPr>
              <a:t>網址：</a:t>
            </a:r>
            <a:r>
              <a:rPr lang="en-US" altLang="zh-TW" sz="1800">
                <a:solidFill>
                  <a:prstClr val="black">
                    <a:lumMod val="75000"/>
                    <a:lumOff val="25000"/>
                  </a:prstClr>
                </a:solidFill>
              </a:rPr>
              <a:t> </a:t>
            </a:r>
            <a:r>
              <a:rPr lang="en-US" altLang="zh-TW" sz="1800">
                <a:solidFill>
                  <a:prstClr val="black">
                    <a:lumMod val="75000"/>
                    <a:lumOff val="25000"/>
                  </a:prstClr>
                </a:solidFill>
                <a:hlinkClick r:id="rId2"/>
              </a:rPr>
              <a:t>http://www.flickr.com/photos/nchucc/sets/72157635399023783/</a:t>
            </a:r>
            <a:endParaRPr lang="en-US" altLang="zh-TW" sz="1800">
              <a:solidFill>
                <a:prstClr val="black">
                  <a:lumMod val="75000"/>
                  <a:lumOff val="25000"/>
                </a:prstClr>
              </a:solidFill>
            </a:endParaRPr>
          </a:p>
          <a:p>
            <a:pPr fontAlgn="auto">
              <a:spcAft>
                <a:spcPts val="0"/>
              </a:spcAft>
              <a:buFontTx/>
              <a:buNone/>
              <a:defRPr/>
            </a:pPr>
            <a:r>
              <a:rPr sz="1800">
                <a:solidFill>
                  <a:prstClr val="black">
                    <a:lumMod val="75000"/>
                    <a:lumOff val="25000"/>
                  </a:prstClr>
                </a:solidFill>
              </a:rPr>
              <a:t>　  </a:t>
            </a:r>
            <a:r>
              <a:rPr altLang="zh-TW" sz="1800">
                <a:solidFill>
                  <a:prstClr val="black">
                    <a:lumMod val="75000"/>
                    <a:lumOff val="25000"/>
                  </a:prstClr>
                </a:solidFill>
              </a:rPr>
              <a:t>網址： </a:t>
            </a:r>
            <a:r>
              <a:rPr lang="en-US" altLang="zh-TW" sz="1800">
                <a:solidFill>
                  <a:prstClr val="black">
                    <a:lumMod val="75000"/>
                    <a:lumOff val="25000"/>
                  </a:prstClr>
                </a:solidFill>
                <a:hlinkClick r:id="rId3"/>
              </a:rPr>
              <a:t>http://www.flickr.com/photos/nchucc/sets/72157636566662835/</a:t>
            </a:r>
            <a:endParaRPr lang="en-US" altLang="zh-TW" sz="1800">
              <a:solidFill>
                <a:prstClr val="black">
                  <a:lumMod val="75000"/>
                  <a:lumOff val="25000"/>
                </a:prstClr>
              </a:solidFill>
            </a:endParaRPr>
          </a:p>
          <a:p>
            <a:pPr fontAlgn="auto">
              <a:spcAft>
                <a:spcPts val="0"/>
              </a:spcAft>
              <a:buFontTx/>
              <a:buNone/>
              <a:defRPr/>
            </a:pPr>
            <a:endParaRPr sz="1400">
              <a:solidFill>
                <a:prstClr val="black">
                  <a:lumMod val="75000"/>
                  <a:lumOff val="25000"/>
                </a:prstClr>
              </a:solidFill>
            </a:endParaRPr>
          </a:p>
          <a:p>
            <a:pPr fontAlgn="auto">
              <a:spcAft>
                <a:spcPts val="0"/>
              </a:spcAft>
              <a:defRPr/>
            </a:pPr>
            <a:endParaRPr>
              <a:solidFill>
                <a:schemeClr val="bg1">
                  <a:lumMod val="65000"/>
                </a:schemeClr>
              </a:solidFill>
            </a:endParaRPr>
          </a:p>
        </p:txBody>
      </p:sp>
      <p:pic>
        <p:nvPicPr>
          <p:cNvPr id="51204" name="圖片 6" descr="9686018090_27b732c001_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7063" y="3141663"/>
            <a:ext cx="464026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圖片 5" descr="IMG_336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141663"/>
            <a:ext cx="460851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188913"/>
            <a:ext cx="5832475" cy="1152525"/>
          </a:xfrm>
        </p:spPr>
        <p:txBody>
          <a:bodyPr>
            <a:normAutofit fontScale="90000"/>
          </a:bodyPr>
          <a:lstStyle/>
          <a:p>
            <a:pPr fontAlgn="auto">
              <a:spcAft>
                <a:spcPts val="0"/>
              </a:spcAft>
              <a:defRPr/>
            </a:pPr>
            <a:r>
              <a:rPr altLang="zh-TW" sz="4400"/>
              <a:t>網路中心運作情形</a:t>
            </a:r>
            <a:r>
              <a:rPr sz="4400"/>
              <a:t> </a:t>
            </a:r>
            <a:r>
              <a:rPr lang="en-US" altLang="zh-TW" sz="4000" smtClean="0"/>
              <a:t>(</a:t>
            </a:r>
            <a:r>
              <a:rPr sz="4000" smtClean="0"/>
              <a:t>四</a:t>
            </a:r>
            <a:r>
              <a:rPr lang="en-US" altLang="zh-TW" sz="4000" smtClean="0"/>
              <a:t>)</a:t>
            </a:r>
            <a:r>
              <a:rPr lang="en-US" altLang="zh-TW" sz="4000"/>
              <a:t/>
            </a:r>
            <a:br>
              <a:rPr lang="en-US" altLang="zh-TW" sz="4000"/>
            </a:br>
            <a:r>
              <a:rPr altLang="zh-TW" sz="3600">
                <a:solidFill>
                  <a:srgbClr val="FF0000"/>
                </a:solidFill>
              </a:rPr>
              <a:t>協助辦理</a:t>
            </a:r>
            <a:r>
              <a:rPr lang="en-US" altLang="zh-TW" sz="3600" err="1">
                <a:solidFill>
                  <a:srgbClr val="FF0000"/>
                </a:solidFill>
              </a:rPr>
              <a:t>TANet</a:t>
            </a:r>
            <a:r>
              <a:rPr altLang="zh-TW" sz="3600">
                <a:solidFill>
                  <a:srgbClr val="FF0000"/>
                </a:solidFill>
              </a:rPr>
              <a:t>相關活動</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468313" y="1484313"/>
            <a:ext cx="8424862" cy="4681537"/>
          </a:xfrm>
        </p:spPr>
        <p:txBody>
          <a:bodyPr>
            <a:noAutofit/>
          </a:bodyPr>
          <a:lstStyle/>
          <a:p>
            <a:pPr fontAlgn="auto">
              <a:spcAft>
                <a:spcPts val="0"/>
              </a:spcAft>
              <a:defRPr/>
            </a:pPr>
            <a:r>
              <a:rPr lang="en-US" altLang="zh-TW" sz="2000"/>
              <a:t>11.22</a:t>
            </a:r>
            <a:r>
              <a:rPr altLang="zh-TW" sz="2000"/>
              <a:t>起協助台灣思科學會辦理</a:t>
            </a:r>
            <a:r>
              <a:rPr lang="en-US" altLang="zh-TW" sz="2000"/>
              <a:t>102 </a:t>
            </a:r>
            <a:r>
              <a:rPr altLang="zh-TW" sz="2000"/>
              <a:t>學年度高中種子教師中區培訓課程。對象為中部地區高中職資訊相關科</a:t>
            </a:r>
            <a:r>
              <a:rPr lang="en-US" altLang="zh-TW" sz="2000"/>
              <a:t>(</a:t>
            </a:r>
            <a:r>
              <a:rPr sz="2000"/>
              <a:t>組</a:t>
            </a:r>
            <a:r>
              <a:rPr lang="en-US" altLang="zh-TW" sz="2000"/>
              <a:t>)</a:t>
            </a:r>
            <a:r>
              <a:rPr altLang="zh-TW" sz="2000"/>
              <a:t>教師及區網連線大學網管人員。</a:t>
            </a:r>
            <a:endParaRPr sz="2000">
              <a:solidFill>
                <a:prstClr val="black">
                  <a:lumMod val="75000"/>
                  <a:lumOff val="25000"/>
                </a:prstClr>
              </a:solidFill>
            </a:endParaRPr>
          </a:p>
          <a:p>
            <a:pPr fontAlgn="auto">
              <a:spcAft>
                <a:spcPts val="0"/>
              </a:spcAft>
              <a:buFontTx/>
              <a:buNone/>
              <a:defRPr/>
            </a:pPr>
            <a:r>
              <a:rPr sz="1800">
                <a:solidFill>
                  <a:prstClr val="black">
                    <a:lumMod val="75000"/>
                    <a:lumOff val="25000"/>
                  </a:prstClr>
                </a:solidFill>
              </a:rPr>
              <a:t>      </a:t>
            </a:r>
            <a:r>
              <a:rPr altLang="zh-TW" sz="1800">
                <a:solidFill>
                  <a:prstClr val="black">
                    <a:lumMod val="75000"/>
                    <a:lumOff val="25000"/>
                  </a:prstClr>
                </a:solidFill>
              </a:rPr>
              <a:t>網址：</a:t>
            </a:r>
            <a:r>
              <a:rPr lang="en-US" altLang="zh-TW" sz="1800">
                <a:solidFill>
                  <a:prstClr val="black">
                    <a:lumMod val="75000"/>
                    <a:lumOff val="25000"/>
                  </a:prstClr>
                </a:solidFill>
              </a:rPr>
              <a:t> </a:t>
            </a:r>
            <a:r>
              <a:rPr lang="en-US" altLang="zh-TW" sz="1800" u="sng">
                <a:hlinkClick r:id="rId2"/>
              </a:rPr>
              <a:t>http://www.flickr.com/photos/nchucc/sets/72157638029590413/</a:t>
            </a:r>
            <a:endParaRPr sz="1400">
              <a:solidFill>
                <a:prstClr val="black">
                  <a:lumMod val="75000"/>
                  <a:lumOff val="25000"/>
                </a:prstClr>
              </a:solidFill>
            </a:endParaRPr>
          </a:p>
          <a:p>
            <a:pPr fontAlgn="auto">
              <a:spcAft>
                <a:spcPts val="0"/>
              </a:spcAft>
              <a:defRPr/>
            </a:pPr>
            <a:endParaRPr>
              <a:solidFill>
                <a:schemeClr val="bg1">
                  <a:lumMod val="65000"/>
                </a:schemeClr>
              </a:solidFill>
            </a:endParaRPr>
          </a:p>
        </p:txBody>
      </p:sp>
      <p:pic>
        <p:nvPicPr>
          <p:cNvPr id="6" name="圖片 5" descr="IMG_3363.JPG"/>
          <p:cNvPicPr>
            <a:picLocks noChangeAspect="1"/>
          </p:cNvPicPr>
          <p:nvPr/>
        </p:nvPicPr>
        <p:blipFill>
          <a:blip r:embed="rId3" cstate="print"/>
          <a:stretch>
            <a:fillRect/>
          </a:stretch>
        </p:blipFill>
        <p:spPr>
          <a:xfrm>
            <a:off x="4407529" y="2564904"/>
            <a:ext cx="4736471" cy="3219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descr="9686018090_27b732c001_c.jpg"/>
          <p:cNvPicPr>
            <a:picLocks noChangeAspect="1"/>
          </p:cNvPicPr>
          <p:nvPr/>
        </p:nvPicPr>
        <p:blipFill>
          <a:blip r:embed="rId4" cstate="print"/>
          <a:stretch>
            <a:fillRect/>
          </a:stretch>
        </p:blipFill>
        <p:spPr>
          <a:xfrm>
            <a:off x="323528" y="3573016"/>
            <a:ext cx="4275991" cy="2852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188913"/>
            <a:ext cx="5832475" cy="1152525"/>
          </a:xfrm>
        </p:spPr>
        <p:txBody>
          <a:bodyPr>
            <a:normAutofit fontScale="90000"/>
          </a:bodyPr>
          <a:lstStyle/>
          <a:p>
            <a:pPr fontAlgn="auto">
              <a:spcAft>
                <a:spcPts val="0"/>
              </a:spcAft>
              <a:defRPr/>
            </a:pPr>
            <a:r>
              <a:rPr altLang="zh-TW" sz="4400"/>
              <a:t>網路中心運作情形</a:t>
            </a:r>
            <a:r>
              <a:rPr sz="4400"/>
              <a:t> </a:t>
            </a:r>
            <a:r>
              <a:rPr lang="en-US" altLang="zh-TW" sz="4000" smtClean="0"/>
              <a:t>(</a:t>
            </a:r>
            <a:r>
              <a:rPr sz="4000" smtClean="0"/>
              <a:t>四</a:t>
            </a:r>
            <a:r>
              <a:rPr lang="en-US" altLang="zh-TW" sz="4000" smtClean="0"/>
              <a:t>)</a:t>
            </a:r>
            <a:r>
              <a:rPr lang="en-US" altLang="zh-TW" sz="4000"/>
              <a:t/>
            </a:r>
            <a:br>
              <a:rPr lang="en-US" altLang="zh-TW" sz="4000"/>
            </a:br>
            <a:r>
              <a:rPr altLang="zh-TW" sz="3600">
                <a:solidFill>
                  <a:srgbClr val="FF0000"/>
                </a:solidFill>
              </a:rPr>
              <a:t>協助辦理</a:t>
            </a:r>
            <a:r>
              <a:rPr lang="en-US" altLang="zh-TW" sz="3600" err="1">
                <a:solidFill>
                  <a:srgbClr val="FF0000"/>
                </a:solidFill>
              </a:rPr>
              <a:t>TANet</a:t>
            </a:r>
            <a:r>
              <a:rPr altLang="zh-TW" sz="3600">
                <a:solidFill>
                  <a:srgbClr val="FF0000"/>
                </a:solidFill>
              </a:rPr>
              <a:t>相關活動</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468313" y="1484313"/>
            <a:ext cx="8424862" cy="4681537"/>
          </a:xfrm>
        </p:spPr>
        <p:txBody>
          <a:bodyPr>
            <a:noAutofit/>
          </a:bodyPr>
          <a:lstStyle/>
          <a:p>
            <a:pPr fontAlgn="auto">
              <a:spcAft>
                <a:spcPts val="0"/>
              </a:spcAft>
              <a:defRPr/>
            </a:pPr>
            <a:r>
              <a:rPr lang="en-US" altLang="zh-TW" sz="2000">
                <a:solidFill>
                  <a:prstClr val="black">
                    <a:lumMod val="75000"/>
                    <a:lumOff val="25000"/>
                  </a:prstClr>
                </a:solidFill>
              </a:rPr>
              <a:t>102.11.25</a:t>
            </a:r>
            <a:r>
              <a:rPr altLang="zh-TW" sz="2000"/>
              <a:t>起針對</a:t>
            </a:r>
            <a:r>
              <a:rPr lang="en-US" altLang="zh-TW" sz="2000"/>
              <a:t>TANet</a:t>
            </a:r>
            <a:r>
              <a:rPr altLang="zh-TW" sz="2000"/>
              <a:t>區域網路中心所在</a:t>
            </a:r>
            <a:r>
              <a:rPr sz="2000"/>
              <a:t>大</a:t>
            </a:r>
            <a:r>
              <a:rPr altLang="zh-TW" sz="2000"/>
              <a:t>學提供</a:t>
            </a:r>
            <a:r>
              <a:rPr altLang="zh-TW" sz="2000" b="1">
                <a:solidFill>
                  <a:schemeClr val="tx1">
                    <a:lumMod val="95000"/>
                    <a:lumOff val="5000"/>
                  </a:schemeClr>
                </a:solidFill>
              </a:rPr>
              <a:t>個人資訊管理制度</a:t>
            </a:r>
            <a:r>
              <a:rPr altLang="zh-TW" sz="2000"/>
              <a:t>專業證照</a:t>
            </a:r>
            <a:r>
              <a:rPr lang="en-US" altLang="zh-TW" sz="2000"/>
              <a:t>(BS10012 LA)</a:t>
            </a:r>
            <a:r>
              <a:rPr altLang="zh-TW" sz="2000"/>
              <a:t>教育訓練課程</a:t>
            </a:r>
            <a:r>
              <a:rPr lang="en-US" altLang="zh-TW" sz="2000"/>
              <a:t>(</a:t>
            </a:r>
            <a:r>
              <a:rPr altLang="zh-TW" sz="2000"/>
              <a:t>每區網</a:t>
            </a:r>
            <a:r>
              <a:rPr lang="en-US" altLang="zh-TW" sz="2000"/>
              <a:t>1</a:t>
            </a:r>
            <a:r>
              <a:rPr altLang="zh-TW" sz="2000"/>
              <a:t>名</a:t>
            </a:r>
            <a:r>
              <a:rPr lang="en-US" altLang="zh-TW" sz="2000"/>
              <a:t>)</a:t>
            </a:r>
            <a:r>
              <a:rPr altLang="zh-TW" sz="2000"/>
              <a:t>。</a:t>
            </a:r>
            <a:endParaRPr sz="2000">
              <a:solidFill>
                <a:prstClr val="black">
                  <a:lumMod val="75000"/>
                  <a:lumOff val="25000"/>
                </a:prstClr>
              </a:solidFill>
            </a:endParaRPr>
          </a:p>
          <a:p>
            <a:pPr fontAlgn="auto">
              <a:spcAft>
                <a:spcPts val="0"/>
              </a:spcAft>
              <a:buFontTx/>
              <a:buNone/>
              <a:defRPr/>
            </a:pPr>
            <a:r>
              <a:rPr sz="1800">
                <a:solidFill>
                  <a:prstClr val="black">
                    <a:lumMod val="75000"/>
                    <a:lumOff val="25000"/>
                  </a:prstClr>
                </a:solidFill>
              </a:rPr>
              <a:t>      </a:t>
            </a:r>
            <a:r>
              <a:rPr altLang="zh-TW" sz="1800">
                <a:solidFill>
                  <a:prstClr val="black">
                    <a:lumMod val="75000"/>
                    <a:lumOff val="25000"/>
                  </a:prstClr>
                </a:solidFill>
              </a:rPr>
              <a:t>網址：</a:t>
            </a:r>
            <a:r>
              <a:rPr lang="en-US" altLang="zh-TW" sz="1800">
                <a:solidFill>
                  <a:prstClr val="black">
                    <a:lumMod val="75000"/>
                    <a:lumOff val="25000"/>
                  </a:prstClr>
                </a:solidFill>
              </a:rPr>
              <a:t> </a:t>
            </a:r>
            <a:r>
              <a:rPr lang="en-US" altLang="zh-TW" sz="1800" u="sng">
                <a:hlinkClick r:id="rId2"/>
              </a:rPr>
              <a:t>http://www.flickr.com/photos/nchucc/sets/72157638105860186/</a:t>
            </a:r>
            <a:endParaRPr sz="1400">
              <a:solidFill>
                <a:prstClr val="black">
                  <a:lumMod val="75000"/>
                  <a:lumOff val="25000"/>
                </a:prstClr>
              </a:solidFill>
            </a:endParaRPr>
          </a:p>
          <a:p>
            <a:pPr fontAlgn="auto">
              <a:spcAft>
                <a:spcPts val="0"/>
              </a:spcAft>
              <a:defRPr/>
            </a:pPr>
            <a:endParaRPr>
              <a:solidFill>
                <a:schemeClr val="bg1">
                  <a:lumMod val="65000"/>
                </a:schemeClr>
              </a:solidFill>
            </a:endParaRPr>
          </a:p>
        </p:txBody>
      </p:sp>
      <p:pic>
        <p:nvPicPr>
          <p:cNvPr id="53252" name="圖片 6" descr="9686018090_27b732c001_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636838"/>
            <a:ext cx="2566987"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圖片 5" descr="IMG_336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660650"/>
            <a:ext cx="5688013"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188913"/>
            <a:ext cx="5832475" cy="1152525"/>
          </a:xfrm>
        </p:spPr>
        <p:txBody>
          <a:bodyPr>
            <a:normAutofit fontScale="90000"/>
          </a:bodyPr>
          <a:lstStyle/>
          <a:p>
            <a:pPr fontAlgn="auto">
              <a:spcAft>
                <a:spcPts val="0"/>
              </a:spcAft>
              <a:defRPr/>
            </a:pPr>
            <a:r>
              <a:rPr altLang="zh-TW" sz="4400"/>
              <a:t>網路中心運作情形</a:t>
            </a:r>
            <a:r>
              <a:rPr sz="4400"/>
              <a:t> </a:t>
            </a:r>
            <a:r>
              <a:rPr lang="en-US" altLang="zh-TW" sz="4000" smtClean="0"/>
              <a:t>(</a:t>
            </a:r>
            <a:r>
              <a:rPr sz="4000" smtClean="0"/>
              <a:t>四</a:t>
            </a:r>
            <a:r>
              <a:rPr lang="en-US" altLang="zh-TW" sz="4000" smtClean="0"/>
              <a:t>)</a:t>
            </a:r>
            <a:r>
              <a:rPr lang="en-US" altLang="zh-TW" sz="4000"/>
              <a:t/>
            </a:r>
            <a:br>
              <a:rPr lang="en-US" altLang="zh-TW" sz="4000"/>
            </a:br>
            <a:r>
              <a:rPr sz="3600" smtClean="0">
                <a:solidFill>
                  <a:srgbClr val="FF0000"/>
                </a:solidFill>
              </a:rPr>
              <a:t>承</a:t>
            </a:r>
            <a:r>
              <a:rPr altLang="zh-TW" sz="3600" smtClean="0">
                <a:solidFill>
                  <a:srgbClr val="FF0000"/>
                </a:solidFill>
              </a:rPr>
              <a:t>辦</a:t>
            </a:r>
            <a:r>
              <a:rPr lang="en-US" altLang="zh-TW" sz="3600" smtClean="0">
                <a:solidFill>
                  <a:srgbClr val="FF0000"/>
                </a:solidFill>
              </a:rPr>
              <a:t>TANET2013</a:t>
            </a:r>
            <a:r>
              <a:rPr sz="3600" smtClean="0">
                <a:solidFill>
                  <a:srgbClr val="FF0000"/>
                </a:solidFill>
              </a:rPr>
              <a:t>研討會</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468313" y="1484313"/>
            <a:ext cx="8424862" cy="4681537"/>
          </a:xfrm>
        </p:spPr>
        <p:txBody>
          <a:bodyPr>
            <a:noAutofit/>
          </a:bodyPr>
          <a:lstStyle/>
          <a:p>
            <a:pPr fontAlgn="auto">
              <a:spcAft>
                <a:spcPts val="0"/>
              </a:spcAft>
              <a:defRPr/>
            </a:pPr>
            <a:r>
              <a:rPr lang="en-US" altLang="zh-TW" sz="2000">
                <a:solidFill>
                  <a:srgbClr val="FF0000"/>
                </a:solidFill>
              </a:rPr>
              <a:t>10.23~25</a:t>
            </a:r>
            <a:r>
              <a:rPr sz="2000">
                <a:solidFill>
                  <a:prstClr val="black">
                    <a:lumMod val="75000"/>
                    <a:lumOff val="25000"/>
                  </a:prstClr>
                </a:solidFill>
              </a:rPr>
              <a:t>辦理</a:t>
            </a:r>
            <a:r>
              <a:rPr lang="en-US" altLang="zh-TW" sz="2000"/>
              <a:t>TANET2013</a:t>
            </a:r>
            <a:r>
              <a:rPr altLang="zh-TW" sz="2000"/>
              <a:t>台灣網際網路研討會，分</a:t>
            </a:r>
            <a:r>
              <a:rPr lang="en-US" altLang="zh-TW" sz="2000" b="1">
                <a:solidFill>
                  <a:srgbClr val="00B050"/>
                </a:solidFill>
              </a:rPr>
              <a:t>22</a:t>
            </a:r>
            <a:r>
              <a:rPr altLang="zh-TW" sz="2000"/>
              <a:t>項主題，收錄</a:t>
            </a:r>
            <a:r>
              <a:rPr lang="en-US" altLang="zh-TW" sz="2000" b="1">
                <a:solidFill>
                  <a:srgbClr val="00B050"/>
                </a:solidFill>
              </a:rPr>
              <a:t>239 </a:t>
            </a:r>
            <a:r>
              <a:rPr altLang="zh-TW" sz="2000"/>
              <a:t>篇論文</a:t>
            </a:r>
            <a:r>
              <a:rPr lang="en-US" altLang="zh-TW" sz="2000"/>
              <a:t>(</a:t>
            </a:r>
            <a:r>
              <a:rPr altLang="zh-TW" sz="2000"/>
              <a:t>收稿</a:t>
            </a:r>
            <a:r>
              <a:rPr lang="en-US" altLang="zh-TW" sz="2000"/>
              <a:t>314</a:t>
            </a:r>
            <a:r>
              <a:rPr altLang="zh-TW" sz="2000"/>
              <a:t>篇</a:t>
            </a:r>
            <a:r>
              <a:rPr lang="en-US" altLang="zh-TW" sz="2000"/>
              <a:t>)</a:t>
            </a:r>
            <a:r>
              <a:rPr altLang="zh-TW" sz="2000"/>
              <a:t>，分</a:t>
            </a:r>
            <a:r>
              <a:rPr lang="en-US" altLang="zh-TW" sz="2000" b="1">
                <a:solidFill>
                  <a:srgbClr val="00B050"/>
                </a:solidFill>
              </a:rPr>
              <a:t>46</a:t>
            </a:r>
            <a:r>
              <a:rPr altLang="zh-TW" sz="2000"/>
              <a:t>個場次進行發表。大會三天報到人數達</a:t>
            </a:r>
            <a:r>
              <a:rPr lang="en-US" altLang="zh-TW" sz="2000" b="1">
                <a:solidFill>
                  <a:srgbClr val="00B050"/>
                </a:solidFill>
              </a:rPr>
              <a:t>320 </a:t>
            </a:r>
            <a:r>
              <a:rPr altLang="zh-TW" sz="2000"/>
              <a:t>人，為了使與會來賓有良好的最新資訊體驗，區網中心特別設計手機專屬</a:t>
            </a:r>
            <a:r>
              <a:rPr lang="en-US" altLang="zh-TW" sz="2000">
                <a:solidFill>
                  <a:srgbClr val="FF0000"/>
                </a:solidFill>
              </a:rPr>
              <a:t>App</a:t>
            </a:r>
            <a:r>
              <a:rPr altLang="zh-TW" sz="2000"/>
              <a:t>，提供</a:t>
            </a:r>
            <a:r>
              <a:rPr altLang="zh-TW" sz="2000" b="1"/>
              <a:t>論文議程查詢</a:t>
            </a:r>
            <a:r>
              <a:rPr altLang="zh-TW" sz="2000"/>
              <a:t>，包含大會地圖、接駁車時間與無線上網等會場實用資訊。</a:t>
            </a:r>
            <a:r>
              <a:rPr sz="2000"/>
              <a:t>相關活動資訊</a:t>
            </a:r>
            <a:r>
              <a:rPr lang="en-US" altLang="zh-TW" sz="2000"/>
              <a:t>(</a:t>
            </a:r>
            <a:r>
              <a:rPr sz="2000"/>
              <a:t>含論文</a:t>
            </a:r>
            <a:r>
              <a:rPr lang="en-US" altLang="zh-TW" sz="2000"/>
              <a:t>)</a:t>
            </a:r>
            <a:r>
              <a:rPr sz="2000"/>
              <a:t>並放在臺中區網網站上。</a:t>
            </a:r>
            <a:endParaRPr sz="2000">
              <a:solidFill>
                <a:prstClr val="black">
                  <a:lumMod val="75000"/>
                  <a:lumOff val="25000"/>
                </a:prstClr>
              </a:solidFill>
            </a:endParaRPr>
          </a:p>
          <a:p>
            <a:pPr fontAlgn="auto">
              <a:spcAft>
                <a:spcPts val="0"/>
              </a:spcAft>
              <a:buFontTx/>
              <a:buNone/>
              <a:defRPr/>
            </a:pPr>
            <a:r>
              <a:rPr sz="1800">
                <a:solidFill>
                  <a:prstClr val="black">
                    <a:lumMod val="75000"/>
                    <a:lumOff val="25000"/>
                  </a:prstClr>
                </a:solidFill>
              </a:rPr>
              <a:t>      </a:t>
            </a:r>
            <a:r>
              <a:rPr altLang="zh-TW" sz="1800">
                <a:solidFill>
                  <a:prstClr val="black">
                    <a:lumMod val="75000"/>
                    <a:lumOff val="25000"/>
                  </a:prstClr>
                </a:solidFill>
              </a:rPr>
              <a:t>網址：</a:t>
            </a:r>
            <a:r>
              <a:rPr lang="en-US" altLang="zh-TW" sz="1800">
                <a:solidFill>
                  <a:prstClr val="black">
                    <a:lumMod val="75000"/>
                    <a:lumOff val="25000"/>
                  </a:prstClr>
                </a:solidFill>
              </a:rPr>
              <a:t> </a:t>
            </a:r>
            <a:r>
              <a:rPr lang="en-US" altLang="zh-TW" sz="1800" u="sng">
                <a:hlinkClick r:id="rId2"/>
              </a:rPr>
              <a:t>http://www.tcrc.edu.tw/TANET2013/index.html</a:t>
            </a:r>
            <a:endParaRPr sz="1400">
              <a:solidFill>
                <a:prstClr val="black">
                  <a:lumMod val="75000"/>
                  <a:lumOff val="25000"/>
                </a:prstClr>
              </a:solidFill>
            </a:endParaRPr>
          </a:p>
          <a:p>
            <a:pPr fontAlgn="auto">
              <a:spcAft>
                <a:spcPts val="0"/>
              </a:spcAft>
              <a:defRPr/>
            </a:pPr>
            <a:endParaRPr>
              <a:solidFill>
                <a:schemeClr val="bg1">
                  <a:lumMod val="65000"/>
                </a:schemeClr>
              </a:solidFill>
            </a:endParaRPr>
          </a:p>
        </p:txBody>
      </p:sp>
      <p:pic>
        <p:nvPicPr>
          <p:cNvPr id="54276" name="圖片 5" descr="IMG_336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429000"/>
            <a:ext cx="68961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IMG_336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284538"/>
            <a:ext cx="52292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descr="10620530344_57bb7bd9db_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9688" y="2852738"/>
            <a:ext cx="5294312"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descr="10620350916_b9ea322d39_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88913"/>
            <a:ext cx="528796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標題 9"/>
          <p:cNvSpPr>
            <a:spLocks noGrp="1"/>
          </p:cNvSpPr>
          <p:nvPr>
            <p:ph type="title"/>
          </p:nvPr>
        </p:nvSpPr>
        <p:spPr>
          <a:xfrm>
            <a:off x="541338" y="404813"/>
            <a:ext cx="6911975" cy="633412"/>
          </a:xfrm>
        </p:spPr>
        <p:txBody>
          <a:bodyPr/>
          <a:lstStyle/>
          <a:p>
            <a:pPr fontAlgn="auto">
              <a:spcAft>
                <a:spcPts val="0"/>
              </a:spcAft>
              <a:defRPr/>
            </a:pPr>
            <a:endParaRPr/>
          </a:p>
        </p:txBody>
      </p:sp>
      <p:pic>
        <p:nvPicPr>
          <p:cNvPr id="7" name="內容版面配置區 6" descr="10620321875_f42a949c20_z.jpg"/>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79388" y="260350"/>
            <a:ext cx="5127625" cy="3421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noAutofit/>
          </a:bodyPr>
          <a:lstStyle/>
          <a:p>
            <a:pPr fontAlgn="auto">
              <a:spcAft>
                <a:spcPts val="0"/>
              </a:spcAft>
              <a:defRPr/>
            </a:pPr>
            <a:r>
              <a:rPr sz="3600" smtClean="0">
                <a:latin typeface="微軟正黑體" pitchFamily="34" charset="-120"/>
                <a:ea typeface="微軟正黑體" pitchFamily="34" charset="-120"/>
              </a:rPr>
              <a:t>大綱</a:t>
            </a:r>
            <a:r>
              <a:rPr lang="en-US" altLang="zh-TW" sz="3600" smtClean="0">
                <a:solidFill>
                  <a:schemeClr val="bg1">
                    <a:lumMod val="65000"/>
                  </a:schemeClr>
                </a:solidFill>
                <a:latin typeface="+mn-lt"/>
                <a:ea typeface="標楷體" pitchFamily="65" charset="-120"/>
                <a:cs typeface="Tahoma" pitchFamily="34" charset="0"/>
              </a:rPr>
              <a:t>-4</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a:solidFill>
                  <a:schemeClr val="bg1">
                    <a:lumMod val="65000"/>
                  </a:schemeClr>
                </a:solidFill>
              </a:rPr>
              <a:t>臺</a:t>
            </a:r>
            <a:r>
              <a:rPr altLang="zh-TW">
                <a:solidFill>
                  <a:schemeClr val="bg1">
                    <a:lumMod val="65000"/>
                  </a:schemeClr>
                </a:solidFill>
              </a:rPr>
              <a:t>中區網中心基本資料及人力狀況</a:t>
            </a:r>
          </a:p>
          <a:p>
            <a:pPr fontAlgn="auto">
              <a:spcAft>
                <a:spcPts val="0"/>
              </a:spcAft>
              <a:defRPr/>
            </a:pPr>
            <a:r>
              <a:rPr altLang="zh-TW">
                <a:solidFill>
                  <a:schemeClr val="bg1">
                    <a:lumMod val="65000"/>
                  </a:schemeClr>
                </a:solidFill>
              </a:rPr>
              <a:t>資訊安全環境整備</a:t>
            </a:r>
          </a:p>
          <a:p>
            <a:pPr fontAlgn="auto">
              <a:spcAft>
                <a:spcPts val="0"/>
              </a:spcAft>
              <a:defRPr/>
            </a:pPr>
            <a:r>
              <a:rPr altLang="zh-TW">
                <a:solidFill>
                  <a:schemeClr val="bg1">
                    <a:lumMod val="65000"/>
                  </a:schemeClr>
                </a:solidFill>
              </a:rPr>
              <a:t>網路中心運作情形</a:t>
            </a:r>
          </a:p>
          <a:p>
            <a:pPr fontAlgn="auto">
              <a:spcAft>
                <a:spcPts val="0"/>
              </a:spcAft>
              <a:defRPr/>
            </a:pPr>
            <a:r>
              <a:rPr altLang="zh-TW" sz="3200">
                <a:solidFill>
                  <a:srgbClr val="FF0000"/>
                </a:solidFill>
              </a:rPr>
              <a:t>推動網路資訊應用環境之導入情形</a:t>
            </a:r>
          </a:p>
          <a:p>
            <a:pPr fontAlgn="auto">
              <a:spcAft>
                <a:spcPts val="0"/>
              </a:spcAft>
              <a:defRPr/>
            </a:pPr>
            <a:r>
              <a:rPr altLang="zh-TW">
                <a:solidFill>
                  <a:schemeClr val="bg1">
                    <a:lumMod val="65000"/>
                  </a:schemeClr>
                </a:solidFill>
              </a:rPr>
              <a:t>網路應用創新服務情形</a:t>
            </a:r>
          </a:p>
          <a:p>
            <a:pPr fontAlgn="auto">
              <a:spcAft>
                <a:spcPts val="0"/>
              </a:spcAft>
              <a:defRPr/>
            </a:pPr>
            <a:r>
              <a:rPr altLang="zh-TW">
                <a:solidFill>
                  <a:schemeClr val="bg1">
                    <a:lumMod val="65000"/>
                  </a:schemeClr>
                </a:solidFill>
              </a:rPr>
              <a:t>辦理教育訓練及研討會活動情形</a:t>
            </a:r>
            <a:endParaRPr lang="en-US" altLang="zh-TW">
              <a:solidFill>
                <a:schemeClr val="bg1">
                  <a:lumMod val="65000"/>
                </a:schemeClr>
              </a:solidFill>
            </a:endParaRPr>
          </a:p>
          <a:p>
            <a:pPr fontAlgn="auto">
              <a:spcAft>
                <a:spcPts val="0"/>
              </a:spcAft>
              <a:defRPr/>
            </a:pPr>
            <a:r>
              <a:rPr>
                <a:solidFill>
                  <a:schemeClr val="bg1">
                    <a:lumMod val="65000"/>
                  </a:schemeClr>
                </a:solidFill>
              </a:rPr>
              <a:t>年度計畫所提績效指標辦理情形</a:t>
            </a:r>
            <a:endParaRPr altLang="zh-TW">
              <a:solidFill>
                <a:schemeClr val="bg1">
                  <a:lumMod val="65000"/>
                </a:schemeClr>
              </a:solidFill>
            </a:endParaRPr>
          </a:p>
          <a:p>
            <a:pPr fontAlgn="auto">
              <a:spcAft>
                <a:spcPts val="0"/>
              </a:spcAft>
              <a:defRPr/>
            </a:pPr>
            <a:r>
              <a:rPr altLang="zh-TW">
                <a:solidFill>
                  <a:schemeClr val="bg1">
                    <a:lumMod val="65000"/>
                  </a:schemeClr>
                </a:solidFill>
              </a:rPr>
              <a:t>學校對網路中心維運配合款及經費運用</a:t>
            </a:r>
          </a:p>
          <a:p>
            <a:pPr fontAlgn="auto">
              <a:spcAft>
                <a:spcPts val="0"/>
              </a:spcAft>
              <a:defRPr/>
            </a:pPr>
            <a:r>
              <a:rPr altLang="zh-TW">
                <a:solidFill>
                  <a:schemeClr val="bg1">
                    <a:lumMod val="65000"/>
                  </a:schemeClr>
                </a:solidFill>
              </a:rPr>
              <a:t>綜合建議</a:t>
            </a:r>
            <a:endParaRPr>
              <a:solidFill>
                <a:schemeClr val="bg1">
                  <a:lumMod val="6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42888"/>
            <a:ext cx="6810375" cy="1066800"/>
          </a:xfrm>
        </p:spPr>
        <p:txBody>
          <a:bodyPr>
            <a:normAutofit fontScale="90000"/>
          </a:bodyPr>
          <a:lstStyle/>
          <a:p>
            <a:pPr fontAlgn="auto">
              <a:spcAft>
                <a:spcPts val="0"/>
              </a:spcAft>
              <a:defRPr/>
            </a:pPr>
            <a:r>
              <a:rPr altLang="zh-TW" sz="4000" smtClean="0"/>
              <a:t>推動網路資訊應用環境與導入</a:t>
            </a:r>
            <a:r>
              <a:rPr altLang="zh-TW" sz="3600" smtClean="0"/>
              <a:t/>
            </a:r>
            <a:br>
              <a:rPr altLang="zh-TW" sz="3600" smtClean="0"/>
            </a:br>
            <a:r>
              <a:rPr altLang="zh-TW" smtClean="0">
                <a:solidFill>
                  <a:srgbClr val="FF0000"/>
                </a:solidFill>
              </a:rPr>
              <a:t>推動相關基礎建置及營運效能</a:t>
            </a:r>
            <a:r>
              <a:rPr lang="en-US" altLang="zh-TW" smtClean="0">
                <a:solidFill>
                  <a:srgbClr val="FF0000"/>
                </a:solidFill>
              </a:rPr>
              <a:t>(1/5)</a:t>
            </a:r>
            <a:endParaRPr altLang="zh-TW">
              <a:solidFill>
                <a:srgbClr val="FF0000"/>
              </a:solidFill>
            </a:endParaRPr>
          </a:p>
        </p:txBody>
      </p:sp>
      <p:sp>
        <p:nvSpPr>
          <p:cNvPr id="5" name="內容版面配置區 4"/>
          <p:cNvSpPr>
            <a:spLocks noGrp="1"/>
          </p:cNvSpPr>
          <p:nvPr>
            <p:ph sz="half" idx="1"/>
          </p:nvPr>
        </p:nvSpPr>
        <p:spPr>
          <a:xfrm>
            <a:off x="395536" y="1527175"/>
            <a:ext cx="8496944" cy="4710113"/>
          </a:xfrm>
        </p:spPr>
        <p:txBody>
          <a:bodyPr>
            <a:noAutofit/>
          </a:bodyPr>
          <a:lstStyle/>
          <a:p>
            <a:pPr fontAlgn="auto">
              <a:spcAft>
                <a:spcPts val="0"/>
              </a:spcAft>
              <a:defRPr/>
            </a:pPr>
            <a:r>
              <a:rPr altLang="zh-TW" sz="2400" dirty="0"/>
              <a:t>台中區網推動</a:t>
            </a:r>
            <a:r>
              <a:rPr lang="en-US" altLang="zh-TW" sz="2400" dirty="0"/>
              <a:t>IPv6</a:t>
            </a:r>
            <a:r>
              <a:rPr altLang="zh-TW" sz="2400" dirty="0"/>
              <a:t>的過程：</a:t>
            </a:r>
          </a:p>
          <a:p>
            <a:pPr lvl="1" fontAlgn="auto">
              <a:spcAft>
                <a:spcPts val="0"/>
              </a:spcAft>
              <a:buFont typeface="Arial" pitchFamily="34" charset="0"/>
              <a:buChar char="–"/>
              <a:defRPr/>
            </a:pPr>
            <a:r>
              <a:rPr altLang="zh-TW" sz="2000" dirty="0"/>
              <a:t>率先於</a:t>
            </a:r>
            <a:r>
              <a:rPr lang="en-US" altLang="zh-TW" sz="2000" dirty="0"/>
              <a:t>99.3.10</a:t>
            </a:r>
            <a:r>
              <a:rPr altLang="zh-TW" sz="2000" dirty="0"/>
              <a:t>取得 </a:t>
            </a:r>
            <a:r>
              <a:rPr lang="en-US" altLang="zh-TW" sz="2000" u="sng" dirty="0">
                <a:solidFill>
                  <a:srgbClr val="FF0000"/>
                </a:solidFill>
              </a:rPr>
              <a:t>IPv6 Enabled </a:t>
            </a:r>
            <a:r>
              <a:rPr altLang="zh-TW" sz="2000" u="sng" dirty="0">
                <a:solidFill>
                  <a:srgbClr val="FF0000"/>
                </a:solidFill>
              </a:rPr>
              <a:t>標章</a:t>
            </a:r>
            <a:r>
              <a:rPr altLang="zh-TW" sz="2000" dirty="0"/>
              <a:t>。並於</a:t>
            </a:r>
            <a:r>
              <a:rPr lang="en-US" altLang="zh-TW" sz="2000" dirty="0"/>
              <a:t>99.4.20</a:t>
            </a:r>
            <a:r>
              <a:rPr altLang="zh-TW" sz="2000" dirty="0"/>
              <a:t>區網管理委員會</a:t>
            </a:r>
            <a:r>
              <a:rPr altLang="zh-TW" sz="2000" dirty="0">
                <a:solidFill>
                  <a:srgbClr val="FF0000"/>
                </a:solidFill>
              </a:rPr>
              <a:t>第</a:t>
            </a:r>
            <a:r>
              <a:rPr lang="en-US" altLang="zh-TW" sz="2000" dirty="0">
                <a:solidFill>
                  <a:srgbClr val="FF0000"/>
                </a:solidFill>
              </a:rPr>
              <a:t>37</a:t>
            </a:r>
            <a:r>
              <a:rPr altLang="zh-TW" sz="2000" dirty="0">
                <a:solidFill>
                  <a:srgbClr val="FF0000"/>
                </a:solidFill>
              </a:rPr>
              <a:t>次會議</a:t>
            </a:r>
            <a:r>
              <a:rPr altLang="zh-TW" sz="2000" dirty="0"/>
              <a:t>中鼓勵各單位啟用</a:t>
            </a:r>
            <a:r>
              <a:rPr lang="en-US" altLang="zh-TW" sz="2000" dirty="0"/>
              <a:t>IPv6</a:t>
            </a:r>
            <a:r>
              <a:rPr altLang="zh-TW" sz="2000" dirty="0"/>
              <a:t>。</a:t>
            </a:r>
          </a:p>
          <a:p>
            <a:pPr lvl="1" fontAlgn="auto">
              <a:spcAft>
                <a:spcPts val="0"/>
              </a:spcAft>
              <a:buFont typeface="Arial" pitchFamily="34" charset="0"/>
              <a:buChar char="–"/>
              <a:defRPr/>
            </a:pPr>
            <a:r>
              <a:rPr altLang="zh-TW" sz="2000" dirty="0"/>
              <a:t>建立</a:t>
            </a:r>
            <a:r>
              <a:rPr lang="en-US" altLang="zh-TW" sz="2000" u="sng" dirty="0"/>
              <a:t>IPv6</a:t>
            </a:r>
            <a:r>
              <a:rPr altLang="zh-TW" sz="2000" u="sng" dirty="0"/>
              <a:t>測試網站</a:t>
            </a:r>
            <a:r>
              <a:rPr altLang="zh-TW" sz="2000" dirty="0"/>
              <a:t>。</a:t>
            </a:r>
            <a:r>
              <a:rPr lang="en-US" altLang="zh-TW" sz="2000" dirty="0">
                <a:hlinkClick r:id="rId2"/>
              </a:rPr>
              <a:t>http://ipv6.tcrc.edu.tw</a:t>
            </a:r>
            <a:r>
              <a:rPr sz="2000" dirty="0"/>
              <a:t>。</a:t>
            </a:r>
            <a:r>
              <a:rPr altLang="zh-TW" sz="2000" dirty="0"/>
              <a:t>並蒐集</a:t>
            </a:r>
            <a:r>
              <a:rPr lang="en-US" altLang="zh-TW" sz="2000" dirty="0"/>
              <a:t>IPv6</a:t>
            </a:r>
            <a:r>
              <a:rPr altLang="zh-TW" sz="2000" dirty="0"/>
              <a:t>的相關資源</a:t>
            </a:r>
            <a:r>
              <a:rPr sz="2000" dirty="0"/>
              <a:t>，</a:t>
            </a:r>
            <a:r>
              <a:rPr altLang="zh-TW" sz="2000" dirty="0"/>
              <a:t>在首頁顯著位置建置</a:t>
            </a:r>
            <a:r>
              <a:rPr lang="en-US" altLang="zh-TW" sz="2000" dirty="0">
                <a:solidFill>
                  <a:srgbClr val="FF0000"/>
                </a:solidFill>
              </a:rPr>
              <a:t>IPv6</a:t>
            </a:r>
            <a:r>
              <a:rPr altLang="zh-TW" sz="2000" dirty="0">
                <a:solidFill>
                  <a:srgbClr val="FF0000"/>
                </a:solidFill>
              </a:rPr>
              <a:t>專頁</a:t>
            </a:r>
            <a:r>
              <a:rPr altLang="zh-TW" sz="2000" dirty="0"/>
              <a:t>。</a:t>
            </a:r>
            <a:endParaRPr lang="en-US" altLang="zh-TW" sz="2000" dirty="0"/>
          </a:p>
          <a:p>
            <a:pPr lvl="1" fontAlgn="auto">
              <a:spcAft>
                <a:spcPts val="0"/>
              </a:spcAft>
              <a:buFont typeface="Arial" pitchFamily="34" charset="0"/>
              <a:buChar char="–"/>
              <a:defRPr/>
            </a:pPr>
            <a:r>
              <a:rPr altLang="zh-TW" sz="2000" dirty="0"/>
              <a:t>連續</a:t>
            </a:r>
            <a:r>
              <a:rPr sz="2000" dirty="0"/>
              <a:t>五</a:t>
            </a:r>
            <a:r>
              <a:rPr altLang="zh-TW" sz="2000" dirty="0"/>
              <a:t>年</a:t>
            </a:r>
            <a:r>
              <a:rPr lang="en-US" altLang="zh-TW" sz="2000" dirty="0"/>
              <a:t>(</a:t>
            </a:r>
            <a:r>
              <a:rPr lang="en-US" altLang="zh-TW" sz="2000" dirty="0">
                <a:solidFill>
                  <a:srgbClr val="0070C0"/>
                </a:solidFill>
              </a:rPr>
              <a:t>98.10.30</a:t>
            </a:r>
            <a:r>
              <a:rPr altLang="zh-TW" sz="2000" dirty="0">
                <a:solidFill>
                  <a:srgbClr val="0070C0"/>
                </a:solidFill>
              </a:rPr>
              <a:t>、</a:t>
            </a:r>
            <a:r>
              <a:rPr lang="en-US" altLang="zh-TW" sz="2000" dirty="0">
                <a:solidFill>
                  <a:srgbClr val="0070C0"/>
                </a:solidFill>
              </a:rPr>
              <a:t>99.11.26</a:t>
            </a:r>
            <a:r>
              <a:rPr altLang="zh-TW" sz="2000" dirty="0">
                <a:solidFill>
                  <a:srgbClr val="0070C0"/>
                </a:solidFill>
              </a:rPr>
              <a:t>、</a:t>
            </a:r>
            <a:r>
              <a:rPr lang="en-US" altLang="zh-TW" sz="2000" dirty="0">
                <a:solidFill>
                  <a:srgbClr val="0070C0"/>
                </a:solidFill>
              </a:rPr>
              <a:t>100.11.11</a:t>
            </a:r>
            <a:r>
              <a:rPr sz="2000" dirty="0">
                <a:solidFill>
                  <a:srgbClr val="0070C0"/>
                </a:solidFill>
              </a:rPr>
              <a:t>、</a:t>
            </a:r>
            <a:r>
              <a:rPr lang="en-US" altLang="zh-TW" sz="2000" dirty="0">
                <a:solidFill>
                  <a:srgbClr val="0070C0"/>
                </a:solidFill>
              </a:rPr>
              <a:t>101.11.9</a:t>
            </a:r>
            <a:r>
              <a:rPr sz="2000" dirty="0">
                <a:solidFill>
                  <a:srgbClr val="0070C0"/>
                </a:solidFill>
              </a:rPr>
              <a:t>、</a:t>
            </a:r>
            <a:r>
              <a:rPr lang="en-US" altLang="zh-TW" sz="2000" dirty="0">
                <a:solidFill>
                  <a:srgbClr val="FF0000"/>
                </a:solidFill>
              </a:rPr>
              <a:t>102.11.15</a:t>
            </a:r>
            <a:r>
              <a:rPr lang="en-US" altLang="zh-TW" sz="2000" dirty="0"/>
              <a:t>)</a:t>
            </a:r>
            <a:r>
              <a:rPr altLang="zh-TW" sz="2000" dirty="0"/>
              <a:t>舉辦區網中心</a:t>
            </a:r>
            <a:r>
              <a:rPr altLang="zh-TW" sz="2000" u="sng" dirty="0"/>
              <a:t>「</a:t>
            </a:r>
            <a:r>
              <a:rPr lang="en-US" altLang="zh-TW" sz="2000" u="sng" dirty="0"/>
              <a:t>IPv6</a:t>
            </a:r>
            <a:r>
              <a:rPr altLang="zh-TW" sz="2000" u="sng" dirty="0"/>
              <a:t>網路技術實務」研討會</a:t>
            </a:r>
            <a:r>
              <a:rPr altLang="zh-TW" sz="2000" dirty="0"/>
              <a:t>，分別有</a:t>
            </a:r>
            <a:r>
              <a:rPr lang="en-US" altLang="zh-TW" sz="2000" dirty="0">
                <a:solidFill>
                  <a:srgbClr val="0070C0"/>
                </a:solidFill>
              </a:rPr>
              <a:t>44</a:t>
            </a:r>
            <a:r>
              <a:rPr altLang="zh-TW" sz="2000" dirty="0">
                <a:solidFill>
                  <a:srgbClr val="0070C0"/>
                </a:solidFill>
              </a:rPr>
              <a:t>、</a:t>
            </a:r>
            <a:r>
              <a:rPr lang="en-US" altLang="zh-TW" sz="2000" dirty="0">
                <a:solidFill>
                  <a:srgbClr val="0070C0"/>
                </a:solidFill>
              </a:rPr>
              <a:t>34</a:t>
            </a:r>
            <a:r>
              <a:rPr altLang="zh-TW" sz="2000" dirty="0">
                <a:solidFill>
                  <a:srgbClr val="0070C0"/>
                </a:solidFill>
              </a:rPr>
              <a:t>、</a:t>
            </a:r>
            <a:r>
              <a:rPr lang="en-US" altLang="zh-TW" sz="2000" dirty="0">
                <a:solidFill>
                  <a:srgbClr val="0070C0"/>
                </a:solidFill>
              </a:rPr>
              <a:t>43</a:t>
            </a:r>
            <a:r>
              <a:rPr sz="2000" dirty="0">
                <a:solidFill>
                  <a:srgbClr val="0070C0"/>
                </a:solidFill>
              </a:rPr>
              <a:t>、</a:t>
            </a:r>
            <a:r>
              <a:rPr lang="en-US" altLang="zh-TW" sz="2000" dirty="0">
                <a:solidFill>
                  <a:srgbClr val="0070C0"/>
                </a:solidFill>
              </a:rPr>
              <a:t>46 </a:t>
            </a:r>
            <a:r>
              <a:rPr sz="2000" dirty="0">
                <a:solidFill>
                  <a:srgbClr val="0070C0"/>
                </a:solidFill>
              </a:rPr>
              <a:t>、</a:t>
            </a:r>
            <a:r>
              <a:rPr lang="en-US" altLang="zh-TW" sz="2000" dirty="0">
                <a:solidFill>
                  <a:srgbClr val="FF0000"/>
                </a:solidFill>
              </a:rPr>
              <a:t>21</a:t>
            </a:r>
            <a:r>
              <a:rPr altLang="zh-TW" sz="2000" dirty="0"/>
              <a:t>參加人次。</a:t>
            </a:r>
          </a:p>
          <a:p>
            <a:pPr lvl="1" fontAlgn="auto">
              <a:spcAft>
                <a:spcPts val="0"/>
              </a:spcAft>
              <a:buFont typeface="Arial" pitchFamily="34" charset="0"/>
              <a:buChar char="–"/>
              <a:defRPr/>
            </a:pPr>
            <a:r>
              <a:rPr lang="en-US" altLang="zh-TW" sz="2000" dirty="0"/>
              <a:t>99</a:t>
            </a:r>
            <a:r>
              <a:rPr altLang="zh-TW" sz="2000" dirty="0"/>
              <a:t>年度將</a:t>
            </a:r>
            <a:r>
              <a:rPr lang="en-US" altLang="zh-TW" sz="2000" dirty="0"/>
              <a:t>99.11.26</a:t>
            </a:r>
            <a:r>
              <a:rPr altLang="zh-TW" sz="2000" dirty="0"/>
              <a:t>舉辦的</a:t>
            </a:r>
            <a:r>
              <a:rPr altLang="zh-TW" sz="2000" u="sng" dirty="0">
                <a:solidFill>
                  <a:srgbClr val="FF0000"/>
                </a:solidFill>
              </a:rPr>
              <a:t>研討會錄影及講義製成光碟</a:t>
            </a:r>
            <a:r>
              <a:rPr altLang="zh-TW" sz="2000" dirty="0"/>
              <a:t>供連線單位研讀參考，計發出</a:t>
            </a:r>
            <a:r>
              <a:rPr lang="en-US" altLang="zh-TW" sz="2000" dirty="0"/>
              <a:t>20</a:t>
            </a:r>
            <a:r>
              <a:rPr altLang="zh-TW" sz="2000" dirty="0"/>
              <a:t>餘片光碟、</a:t>
            </a:r>
            <a:r>
              <a:rPr lang="en-US" altLang="zh-TW" sz="2000" dirty="0"/>
              <a:t>50</a:t>
            </a:r>
            <a:r>
              <a:rPr altLang="zh-TW" sz="2000" dirty="0"/>
              <a:t>冊講義。</a:t>
            </a:r>
          </a:p>
          <a:p>
            <a:pPr lvl="1" fontAlgn="auto">
              <a:spcAft>
                <a:spcPts val="0"/>
              </a:spcAft>
              <a:buFont typeface="Arial" pitchFamily="34" charset="0"/>
              <a:buChar char="–"/>
              <a:defRPr/>
            </a:pPr>
            <a:r>
              <a:rPr lang="en-US" altLang="zh-TW" sz="2000" dirty="0"/>
              <a:t>100.4.19</a:t>
            </a:r>
            <a:r>
              <a:rPr altLang="zh-TW" sz="2000" dirty="0"/>
              <a:t>區網</a:t>
            </a:r>
            <a:r>
              <a:rPr altLang="zh-TW" sz="2000" u="sng" dirty="0"/>
              <a:t>管理委員會</a:t>
            </a:r>
            <a:r>
              <a:rPr altLang="zh-TW" sz="2000" u="sng" dirty="0">
                <a:solidFill>
                  <a:srgbClr val="FF0000"/>
                </a:solidFill>
              </a:rPr>
              <a:t>第</a:t>
            </a:r>
            <a:r>
              <a:rPr lang="en-US" altLang="zh-TW" sz="2000" u="sng" dirty="0">
                <a:solidFill>
                  <a:srgbClr val="FF0000"/>
                </a:solidFill>
              </a:rPr>
              <a:t>40</a:t>
            </a:r>
            <a:r>
              <a:rPr altLang="zh-TW" sz="2000" u="sng" dirty="0">
                <a:solidFill>
                  <a:srgbClr val="FF0000"/>
                </a:solidFill>
              </a:rPr>
              <a:t>次</a:t>
            </a:r>
            <a:r>
              <a:rPr sz="2000" u="sng" dirty="0">
                <a:solidFill>
                  <a:srgbClr val="FF0000"/>
                </a:solidFill>
              </a:rPr>
              <a:t>會議</a:t>
            </a:r>
            <a:r>
              <a:rPr altLang="zh-TW" sz="2000" u="sng" dirty="0"/>
              <a:t>通過決議</a:t>
            </a:r>
            <a:r>
              <a:rPr altLang="zh-TW" sz="2000" dirty="0"/>
              <a:t>：各連線單位檢視目前設備，如具備支援 IPv6 的能力，請盡快完成</a:t>
            </a:r>
            <a:r>
              <a:rPr lang="en-US" altLang="zh-TW" sz="2000" dirty="0"/>
              <a:t>IPv6 </a:t>
            </a:r>
            <a:r>
              <a:rPr altLang="zh-TW" sz="2000" dirty="0"/>
              <a:t>設定，並將網站首頁</a:t>
            </a:r>
            <a:r>
              <a:rPr lang="en-US" altLang="zh-TW" sz="2000" dirty="0"/>
              <a:t>IPv6</a:t>
            </a:r>
            <a:r>
              <a:rPr altLang="zh-TW" sz="2000" dirty="0"/>
              <a:t>功能啟用，如有需要，區網中心可提供相關協助。連線設備若不具備支援 </a:t>
            </a:r>
            <a:r>
              <a:rPr lang="en-US" altLang="zh-TW" sz="2000" dirty="0"/>
              <a:t>IPv6 </a:t>
            </a:r>
            <a:r>
              <a:rPr altLang="zh-TW" sz="2000" dirty="0"/>
              <a:t>的能力，請斟酌單位預算經費狀況，進行必要的功能升級。</a:t>
            </a:r>
            <a:endParaRPr lang="en-US" altLang="zh-TW" sz="2000" dirty="0"/>
          </a:p>
          <a:p>
            <a:pPr fontAlgn="auto">
              <a:spcAft>
                <a:spcPts val="0"/>
              </a:spcAft>
              <a:defRPr/>
            </a:pPr>
            <a:endParaRPr dirty="0">
              <a:solidFill>
                <a:schemeClr val="bg1">
                  <a:lumMod val="65000"/>
                </a:schemeClr>
              </a:solidFill>
            </a:endParaRPr>
          </a:p>
        </p:txBody>
      </p:sp>
      <p:pic>
        <p:nvPicPr>
          <p:cNvPr id="57348" name="圖片 5" descr="IPv6_Ena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620713"/>
            <a:ext cx="927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73050"/>
            <a:ext cx="6961187" cy="1062038"/>
          </a:xfrm>
        </p:spPr>
        <p:txBody>
          <a:bodyPr>
            <a:noAutofit/>
          </a:bodyPr>
          <a:lstStyle/>
          <a:p>
            <a:pPr fontAlgn="auto">
              <a:spcAft>
                <a:spcPts val="0"/>
              </a:spcAft>
              <a:defRPr/>
            </a:pPr>
            <a:r>
              <a:rPr altLang="zh-TW" sz="3000" smtClean="0"/>
              <a:t>台中區域網路中心基本資料及人力狀況</a:t>
            </a:r>
            <a:r>
              <a:rPr altLang="zh-TW" sz="2900" smtClean="0"/>
              <a:t/>
            </a:r>
            <a:br>
              <a:rPr altLang="zh-TW" sz="2900" smtClean="0"/>
            </a:br>
            <a:r>
              <a:rPr altLang="zh-TW" sz="2900" smtClean="0">
                <a:solidFill>
                  <a:srgbClr val="FF0000"/>
                </a:solidFill>
              </a:rPr>
              <a:t>人力狀況</a:t>
            </a:r>
            <a:endParaRPr/>
          </a:p>
        </p:txBody>
      </p:sp>
      <p:sp>
        <p:nvSpPr>
          <p:cNvPr id="3" name="內容版面配置區 2"/>
          <p:cNvSpPr>
            <a:spLocks noGrp="1"/>
          </p:cNvSpPr>
          <p:nvPr>
            <p:ph sz="half" idx="1"/>
          </p:nvPr>
        </p:nvSpPr>
        <p:spPr>
          <a:xfrm>
            <a:off x="395536" y="1963739"/>
            <a:ext cx="8496944" cy="4057550"/>
          </a:xfrm>
        </p:spPr>
        <p:txBody>
          <a:bodyPr>
            <a:normAutofit/>
          </a:bodyPr>
          <a:lstStyle/>
          <a:p>
            <a:pPr fontAlgn="auto">
              <a:spcAft>
                <a:spcPts val="0"/>
              </a:spcAft>
              <a:defRPr/>
            </a:pPr>
            <a:r>
              <a:rPr altLang="zh-TW" sz="3200" dirty="0"/>
              <a:t>中興大學計算機及資訊網路中心下設五組：校務系統組、資訊網路組、</a:t>
            </a:r>
            <a:r>
              <a:rPr altLang="zh-TW" sz="3200" b="1" dirty="0">
                <a:solidFill>
                  <a:schemeClr val="tx1">
                    <a:lumMod val="95000"/>
                    <a:lumOff val="5000"/>
                  </a:schemeClr>
                </a:solidFill>
              </a:rPr>
              <a:t>研究發展組</a:t>
            </a:r>
            <a:r>
              <a:rPr altLang="zh-TW" sz="3200" dirty="0"/>
              <a:t>、諮詢服務組及資源管理組</a:t>
            </a:r>
          </a:p>
          <a:p>
            <a:pPr fontAlgn="auto">
              <a:spcAft>
                <a:spcPts val="0"/>
              </a:spcAft>
              <a:defRPr/>
            </a:pPr>
            <a:r>
              <a:rPr sz="3200" dirty="0"/>
              <a:t>計中</a:t>
            </a:r>
            <a:r>
              <a:rPr altLang="zh-TW" sz="3200" dirty="0"/>
              <a:t>全部人力</a:t>
            </a:r>
            <a:r>
              <a:rPr sz="3200" dirty="0"/>
              <a:t> </a:t>
            </a:r>
            <a:r>
              <a:rPr lang="en-US" altLang="zh-TW" sz="3200" b="1" dirty="0">
                <a:solidFill>
                  <a:srgbClr val="00B050"/>
                </a:solidFill>
              </a:rPr>
              <a:t>38</a:t>
            </a:r>
            <a:r>
              <a:rPr sz="3200" b="1" dirty="0">
                <a:solidFill>
                  <a:srgbClr val="00B050"/>
                </a:solidFill>
              </a:rPr>
              <a:t> </a:t>
            </a:r>
            <a:r>
              <a:rPr altLang="zh-TW" sz="3200" dirty="0"/>
              <a:t>人，正式編制</a:t>
            </a:r>
            <a:r>
              <a:rPr sz="3200" dirty="0"/>
              <a:t> </a:t>
            </a:r>
            <a:r>
              <a:rPr lang="en-US" altLang="zh-TW" sz="3200" b="1" dirty="0">
                <a:solidFill>
                  <a:srgbClr val="00B050"/>
                </a:solidFill>
              </a:rPr>
              <a:t>6</a:t>
            </a:r>
            <a:r>
              <a:rPr sz="3200" b="1" dirty="0">
                <a:solidFill>
                  <a:srgbClr val="00B050"/>
                </a:solidFill>
              </a:rPr>
              <a:t> </a:t>
            </a:r>
            <a:r>
              <a:rPr altLang="zh-TW" sz="3200" dirty="0"/>
              <a:t>人</a:t>
            </a:r>
            <a:r>
              <a:rPr sz="3200" dirty="0"/>
              <a:t>。</a:t>
            </a:r>
            <a:endParaRPr lang="en-US" altLang="zh-TW" sz="3200" dirty="0"/>
          </a:p>
          <a:p>
            <a:pPr fontAlgn="auto">
              <a:spcAft>
                <a:spcPts val="0"/>
              </a:spcAft>
              <a:defRPr/>
            </a:pPr>
            <a:r>
              <a:rPr altLang="zh-TW" sz="3200" b="1" dirty="0">
                <a:solidFill>
                  <a:schemeClr val="tx1">
                    <a:lumMod val="95000"/>
                    <a:lumOff val="5000"/>
                  </a:schemeClr>
                </a:solidFill>
              </a:rPr>
              <a:t>研究發展組</a:t>
            </a:r>
            <a:r>
              <a:rPr altLang="zh-TW" sz="3200" dirty="0"/>
              <a:t>負責台中區網主要人力</a:t>
            </a:r>
            <a:r>
              <a:rPr sz="3200" dirty="0"/>
              <a:t> </a:t>
            </a:r>
            <a:r>
              <a:rPr lang="en-US" altLang="zh-TW" sz="3200" b="1" dirty="0">
                <a:solidFill>
                  <a:srgbClr val="00B050"/>
                </a:solidFill>
              </a:rPr>
              <a:t>5</a:t>
            </a:r>
            <a:r>
              <a:rPr sz="3200" b="1" dirty="0">
                <a:solidFill>
                  <a:srgbClr val="00B050"/>
                </a:solidFill>
              </a:rPr>
              <a:t> </a:t>
            </a:r>
            <a:r>
              <a:rPr altLang="zh-TW" sz="3200" dirty="0"/>
              <a:t>人</a:t>
            </a:r>
            <a:r>
              <a:rPr lang="en-US" altLang="zh-TW" sz="3200" dirty="0"/>
              <a:t>(</a:t>
            </a:r>
            <a:r>
              <a:rPr altLang="zh-TW" sz="3200" dirty="0"/>
              <a:t>含教育部補助網管助理</a:t>
            </a:r>
            <a:r>
              <a:rPr sz="3200" dirty="0"/>
              <a:t> </a:t>
            </a:r>
            <a:r>
              <a:rPr lang="en-US" altLang="zh-TW" sz="3200" b="1" dirty="0">
                <a:solidFill>
                  <a:srgbClr val="00B050"/>
                </a:solidFill>
              </a:rPr>
              <a:t>1</a:t>
            </a:r>
            <a:r>
              <a:rPr sz="3200" b="1" dirty="0">
                <a:solidFill>
                  <a:srgbClr val="00B050"/>
                </a:solidFill>
              </a:rPr>
              <a:t> </a:t>
            </a:r>
            <a:r>
              <a:rPr altLang="zh-TW" sz="3200" dirty="0"/>
              <a:t>人，資安助理</a:t>
            </a:r>
            <a:r>
              <a:rPr sz="3200" dirty="0"/>
              <a:t> </a:t>
            </a:r>
            <a:r>
              <a:rPr lang="en-US" altLang="zh-TW" sz="3200" b="1" dirty="0">
                <a:solidFill>
                  <a:srgbClr val="00B050"/>
                </a:solidFill>
              </a:rPr>
              <a:t>1</a:t>
            </a:r>
            <a:r>
              <a:rPr sz="3200" b="1" dirty="0">
                <a:solidFill>
                  <a:srgbClr val="00B050"/>
                </a:solidFill>
              </a:rPr>
              <a:t> </a:t>
            </a:r>
            <a:r>
              <a:rPr altLang="zh-TW" sz="3200" dirty="0"/>
              <a:t>人</a:t>
            </a:r>
            <a:r>
              <a:rPr lang="en-US" altLang="zh-TW" sz="3200" dirty="0"/>
              <a:t>)</a:t>
            </a:r>
            <a:r>
              <a:rPr altLang="zh-TW" sz="3200" dirty="0"/>
              <a:t>，其他支援人力</a:t>
            </a:r>
            <a:r>
              <a:rPr sz="3200" dirty="0"/>
              <a:t> </a:t>
            </a:r>
            <a:r>
              <a:rPr lang="en-US" altLang="zh-TW" sz="3200" b="1" dirty="0">
                <a:solidFill>
                  <a:srgbClr val="00B050"/>
                </a:solidFill>
              </a:rPr>
              <a:t>5</a:t>
            </a:r>
            <a:r>
              <a:rPr sz="3200" b="1" dirty="0">
                <a:solidFill>
                  <a:srgbClr val="00B050"/>
                </a:solidFill>
              </a:rPr>
              <a:t> </a:t>
            </a:r>
            <a:r>
              <a:rPr altLang="zh-TW" sz="3200" dirty="0"/>
              <a:t>人</a:t>
            </a:r>
            <a:endParaRPr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5925" y="242888"/>
            <a:ext cx="6810375" cy="1066800"/>
          </a:xfrm>
        </p:spPr>
        <p:txBody>
          <a:bodyPr>
            <a:normAutofit fontScale="90000"/>
          </a:bodyPr>
          <a:lstStyle/>
          <a:p>
            <a:pPr fontAlgn="auto">
              <a:spcAft>
                <a:spcPts val="0"/>
              </a:spcAft>
              <a:defRPr/>
            </a:pPr>
            <a:r>
              <a:rPr altLang="zh-TW" sz="4000" smtClean="0"/>
              <a:t>推動網路資訊應用環境與導入</a:t>
            </a:r>
            <a:r>
              <a:rPr altLang="zh-TW" sz="3600" smtClean="0"/>
              <a:t/>
            </a:r>
            <a:br>
              <a:rPr altLang="zh-TW" sz="3600" smtClean="0"/>
            </a:br>
            <a:r>
              <a:rPr altLang="zh-TW" smtClean="0">
                <a:solidFill>
                  <a:srgbClr val="FF0000"/>
                </a:solidFill>
              </a:rPr>
              <a:t>推動相關基礎建置及營運效能</a:t>
            </a:r>
            <a:r>
              <a:rPr lang="en-US" altLang="zh-TW" smtClean="0">
                <a:solidFill>
                  <a:srgbClr val="FF0000"/>
                </a:solidFill>
              </a:rPr>
              <a:t>(2/5)</a:t>
            </a:r>
            <a:endParaRPr altLang="zh-TW">
              <a:solidFill>
                <a:srgbClr val="FF0000"/>
              </a:solidFill>
            </a:endParaRPr>
          </a:p>
        </p:txBody>
      </p:sp>
      <p:sp>
        <p:nvSpPr>
          <p:cNvPr id="5" name="內容版面配置區 4"/>
          <p:cNvSpPr>
            <a:spLocks noGrp="1"/>
          </p:cNvSpPr>
          <p:nvPr>
            <p:ph sz="half" idx="1"/>
          </p:nvPr>
        </p:nvSpPr>
        <p:spPr>
          <a:xfrm>
            <a:off x="467544" y="1412777"/>
            <a:ext cx="8424936" cy="4824512"/>
          </a:xfrm>
        </p:spPr>
        <p:txBody>
          <a:bodyPr>
            <a:noAutofit/>
          </a:bodyPr>
          <a:lstStyle/>
          <a:p>
            <a:pPr fontAlgn="auto">
              <a:spcAft>
                <a:spcPts val="0"/>
              </a:spcAft>
              <a:defRPr/>
            </a:pPr>
            <a:r>
              <a:rPr lang="en-US" altLang="zh-TW" sz="2400" dirty="0"/>
              <a:t>IPv6</a:t>
            </a:r>
            <a:r>
              <a:rPr altLang="zh-TW" sz="2400" dirty="0"/>
              <a:t>推展成效：</a:t>
            </a:r>
          </a:p>
          <a:p>
            <a:pPr lvl="1" fontAlgn="auto">
              <a:spcAft>
                <a:spcPts val="0"/>
              </a:spcAft>
              <a:buFont typeface="Arial" pitchFamily="34" charset="0"/>
              <a:buChar char="–"/>
              <a:defRPr/>
            </a:pPr>
            <a:r>
              <a:rPr altLang="zh-TW" sz="2000" dirty="0"/>
              <a:t>連線學校已啟用</a:t>
            </a:r>
            <a:r>
              <a:rPr lang="en-US" altLang="zh-TW" sz="2000" dirty="0"/>
              <a:t>IPv6</a:t>
            </a:r>
            <a:r>
              <a:rPr altLang="zh-TW" sz="2000" dirty="0"/>
              <a:t>環境並自動配送</a:t>
            </a:r>
            <a:r>
              <a:rPr lang="en-US" altLang="zh-TW" sz="2000" dirty="0"/>
              <a:t>IP</a:t>
            </a:r>
            <a:r>
              <a:rPr altLang="zh-TW" sz="2000" dirty="0"/>
              <a:t>者達 </a:t>
            </a:r>
            <a:r>
              <a:rPr lang="en-US" altLang="zh-TW" sz="2000" b="1" dirty="0">
                <a:solidFill>
                  <a:srgbClr val="FF0000"/>
                </a:solidFill>
              </a:rPr>
              <a:t>24</a:t>
            </a:r>
            <a:r>
              <a:rPr lang="en-US" altLang="zh-TW" sz="2000" dirty="0"/>
              <a:t> </a:t>
            </a:r>
            <a:r>
              <a:rPr altLang="zh-TW" sz="2000" dirty="0"/>
              <a:t>校。包括：中興大學、逢甲大學、南開科技大學、彰化師大、明道大學、修平科技大學</a:t>
            </a:r>
            <a:r>
              <a:rPr lang="en-US" altLang="zh-TW" sz="2000" dirty="0">
                <a:solidFill>
                  <a:srgbClr val="FF0000"/>
                </a:solidFill>
              </a:rPr>
              <a:t>(</a:t>
            </a:r>
            <a:r>
              <a:rPr altLang="zh-TW" sz="2000" dirty="0">
                <a:solidFill>
                  <a:srgbClr val="FF0000"/>
                </a:solidFill>
              </a:rPr>
              <a:t>以上</a:t>
            </a:r>
            <a:r>
              <a:rPr lang="en-US" altLang="zh-TW" sz="2000" dirty="0">
                <a:solidFill>
                  <a:srgbClr val="FF0000"/>
                </a:solidFill>
              </a:rPr>
              <a:t>99</a:t>
            </a:r>
            <a:r>
              <a:rPr altLang="zh-TW" sz="2000" dirty="0">
                <a:solidFill>
                  <a:srgbClr val="FF0000"/>
                </a:solidFill>
              </a:rPr>
              <a:t>年度完成</a:t>
            </a:r>
            <a:r>
              <a:rPr lang="en-US" altLang="zh-TW" sz="2000" dirty="0">
                <a:solidFill>
                  <a:srgbClr val="FF0000"/>
                </a:solidFill>
              </a:rPr>
              <a:t>)</a:t>
            </a:r>
            <a:r>
              <a:rPr altLang="zh-TW" sz="2000" dirty="0"/>
              <a:t>，東海大學、亞洲大學、</a:t>
            </a:r>
            <a:r>
              <a:rPr altLang="zh-TW" sz="2000" dirty="0">
                <a:solidFill>
                  <a:srgbClr val="0070C0"/>
                </a:solidFill>
              </a:rPr>
              <a:t>台中護專、</a:t>
            </a:r>
            <a:r>
              <a:rPr altLang="zh-TW" sz="2000" dirty="0"/>
              <a:t>靜宜大學、中州技術學院、台中技術學院、中臺科技大學、精誠中學、草屯商工、建國科技大學、大葉大學</a:t>
            </a:r>
            <a:r>
              <a:rPr sz="2000" dirty="0"/>
              <a:t> </a:t>
            </a:r>
            <a:r>
              <a:rPr lang="en-US" altLang="zh-TW" sz="2000" dirty="0">
                <a:solidFill>
                  <a:srgbClr val="FF0000"/>
                </a:solidFill>
              </a:rPr>
              <a:t>(</a:t>
            </a:r>
            <a:r>
              <a:rPr altLang="zh-TW" sz="2000" dirty="0">
                <a:solidFill>
                  <a:srgbClr val="FF0000"/>
                </a:solidFill>
              </a:rPr>
              <a:t>以上</a:t>
            </a:r>
            <a:r>
              <a:rPr lang="en-US" altLang="zh-TW" sz="2000" dirty="0">
                <a:solidFill>
                  <a:srgbClr val="FF0000"/>
                </a:solidFill>
              </a:rPr>
              <a:t>100</a:t>
            </a:r>
            <a:r>
              <a:rPr altLang="zh-TW" sz="2000" dirty="0">
                <a:solidFill>
                  <a:srgbClr val="FF0000"/>
                </a:solidFill>
              </a:rPr>
              <a:t>年度完成</a:t>
            </a:r>
            <a:r>
              <a:rPr lang="en-US" altLang="zh-TW" sz="2000" dirty="0">
                <a:solidFill>
                  <a:srgbClr val="FF0000"/>
                </a:solidFill>
              </a:rPr>
              <a:t>)</a:t>
            </a:r>
            <a:r>
              <a:rPr sz="2000" dirty="0"/>
              <a:t>，中興高中、大明中學、台中女中、朝陽科技大學、卓蘭實驗高中</a:t>
            </a:r>
            <a:r>
              <a:rPr lang="en-US" altLang="zh-TW" sz="2000" dirty="0">
                <a:solidFill>
                  <a:srgbClr val="FF0000"/>
                </a:solidFill>
              </a:rPr>
              <a:t>(</a:t>
            </a:r>
            <a:r>
              <a:rPr altLang="zh-TW" sz="2000" dirty="0">
                <a:solidFill>
                  <a:srgbClr val="FF0000"/>
                </a:solidFill>
              </a:rPr>
              <a:t>以上</a:t>
            </a:r>
            <a:r>
              <a:rPr lang="en-US" altLang="zh-TW" sz="2000" dirty="0">
                <a:solidFill>
                  <a:srgbClr val="FF0000"/>
                </a:solidFill>
              </a:rPr>
              <a:t>101</a:t>
            </a:r>
            <a:r>
              <a:rPr altLang="zh-TW" sz="2000" dirty="0">
                <a:solidFill>
                  <a:srgbClr val="FF0000"/>
                </a:solidFill>
              </a:rPr>
              <a:t>年度完成</a:t>
            </a:r>
            <a:r>
              <a:rPr lang="en-US" altLang="zh-TW" sz="2000" dirty="0">
                <a:solidFill>
                  <a:srgbClr val="FF0000"/>
                </a:solidFill>
              </a:rPr>
              <a:t>) </a:t>
            </a:r>
            <a:r>
              <a:rPr sz="2000" dirty="0">
                <a:solidFill>
                  <a:schemeClr val="tx1"/>
                </a:solidFill>
              </a:rPr>
              <a:t>，</a:t>
            </a:r>
            <a:r>
              <a:rPr altLang="zh-TW" sz="2000" dirty="0"/>
              <a:t>台灣體育運動大學</a:t>
            </a:r>
            <a:r>
              <a:rPr lang="en-US" altLang="zh-TW" sz="2000" dirty="0">
                <a:solidFill>
                  <a:srgbClr val="072FA1"/>
                </a:solidFill>
              </a:rPr>
              <a:t>(8/13)</a:t>
            </a:r>
            <a:r>
              <a:rPr altLang="zh-TW" sz="2000" dirty="0"/>
              <a:t>、臺中高農</a:t>
            </a:r>
            <a:r>
              <a:rPr lang="en-US" altLang="zh-TW" sz="2000" dirty="0">
                <a:solidFill>
                  <a:srgbClr val="072FA1"/>
                </a:solidFill>
              </a:rPr>
              <a:t>(9/17)</a:t>
            </a:r>
            <a:r>
              <a:rPr altLang="zh-TW" sz="2000" dirty="0"/>
              <a:t>、嶺東科技大學</a:t>
            </a:r>
            <a:r>
              <a:rPr lang="en-US" altLang="zh-TW" sz="2000" dirty="0">
                <a:solidFill>
                  <a:srgbClr val="072FA1"/>
                </a:solidFill>
              </a:rPr>
              <a:t>(11/27)</a:t>
            </a:r>
            <a:r>
              <a:rPr altLang="zh-TW" sz="2000" dirty="0"/>
              <a:t>。另，</a:t>
            </a:r>
            <a:r>
              <a:rPr sz="2000" b="1" dirty="0">
                <a:solidFill>
                  <a:srgbClr val="072FA1"/>
                </a:solidFill>
              </a:rPr>
              <a:t>臺中榮總</a:t>
            </a:r>
            <a:r>
              <a:rPr altLang="zh-TW" sz="2000" dirty="0"/>
              <a:t>也</a:t>
            </a:r>
            <a:r>
              <a:rPr sz="2000" dirty="0"/>
              <a:t>於</a:t>
            </a:r>
            <a:r>
              <a:rPr lang="en-US" altLang="zh-TW" sz="2000" dirty="0"/>
              <a:t>101/10</a:t>
            </a:r>
            <a:r>
              <a:rPr altLang="zh-TW" sz="2000" dirty="0"/>
              <a:t>/</a:t>
            </a:r>
            <a:r>
              <a:rPr lang="en-US" altLang="zh-TW" sz="2000" dirty="0"/>
              <a:t>26</a:t>
            </a:r>
            <a:r>
              <a:rPr altLang="zh-TW" sz="2000" dirty="0"/>
              <a:t>完成</a:t>
            </a:r>
            <a:r>
              <a:rPr lang="en-US" altLang="zh-TW" sz="2000" dirty="0"/>
              <a:t>IPv6</a:t>
            </a:r>
            <a:r>
              <a:rPr altLang="zh-TW" sz="2000" dirty="0"/>
              <a:t>開通。</a:t>
            </a:r>
          </a:p>
          <a:p>
            <a:pPr lvl="1" fontAlgn="auto">
              <a:spcAft>
                <a:spcPts val="0"/>
              </a:spcAft>
              <a:buFont typeface="Arial" pitchFamily="34" charset="0"/>
              <a:buChar char="–"/>
              <a:defRPr/>
            </a:pPr>
            <a:r>
              <a:rPr altLang="zh-TW" sz="2000" dirty="0"/>
              <a:t>透過區網中心</a:t>
            </a:r>
            <a:r>
              <a:rPr lang="en-US" altLang="zh-TW" sz="2000" dirty="0"/>
              <a:t>FTP</a:t>
            </a:r>
            <a:r>
              <a:rPr altLang="zh-TW" sz="2000" dirty="0"/>
              <a:t>伺服器使用</a:t>
            </a:r>
            <a:r>
              <a:rPr lang="en-US" altLang="zh-TW" sz="2000" dirty="0"/>
              <a:t>v4/v6</a:t>
            </a:r>
            <a:r>
              <a:rPr altLang="zh-TW" sz="2000" dirty="0"/>
              <a:t>雙協定，解決連線下游在純</a:t>
            </a:r>
            <a:r>
              <a:rPr lang="en-US" altLang="zh-TW" sz="2000" dirty="0"/>
              <a:t>v4</a:t>
            </a:r>
            <a:r>
              <a:rPr altLang="zh-TW" sz="2000" dirty="0"/>
              <a:t>環境下無法至</a:t>
            </a:r>
            <a:r>
              <a:rPr lang="en-US" altLang="zh-TW" sz="2000" dirty="0"/>
              <a:t>TWAREN</a:t>
            </a:r>
            <a:r>
              <a:rPr altLang="zh-TW" sz="2000" dirty="0"/>
              <a:t>正常做</a:t>
            </a:r>
            <a:r>
              <a:rPr lang="en-US" altLang="zh-TW" sz="2000" dirty="0"/>
              <a:t>FTP site mirror</a:t>
            </a:r>
            <a:r>
              <a:rPr altLang="zh-TW" sz="2000" dirty="0"/>
              <a:t>的困境，也可藉由</a:t>
            </a:r>
            <a:r>
              <a:rPr lang="en-US" altLang="zh-TW" sz="2000" dirty="0"/>
              <a:t>IPv6</a:t>
            </a:r>
            <a:r>
              <a:rPr altLang="zh-TW" sz="2000" dirty="0"/>
              <a:t>專線的頻寬使用，紓解一部分</a:t>
            </a:r>
            <a:r>
              <a:rPr lang="en-US" altLang="zh-TW" sz="2000" dirty="0"/>
              <a:t>v4</a:t>
            </a:r>
            <a:r>
              <a:rPr altLang="zh-TW" sz="2000" dirty="0"/>
              <a:t>骨幹擁擠的問題。</a:t>
            </a:r>
            <a:r>
              <a:rPr lang="en-US" altLang="zh-TW" sz="2000" dirty="0">
                <a:solidFill>
                  <a:schemeClr val="accent6">
                    <a:lumMod val="75000"/>
                  </a:schemeClr>
                </a:solidFill>
              </a:rPr>
              <a:t>(</a:t>
            </a:r>
            <a:r>
              <a:rPr altLang="zh-TW" sz="2000" dirty="0">
                <a:solidFill>
                  <a:schemeClr val="accent6">
                    <a:lumMod val="75000"/>
                  </a:schemeClr>
                </a:solidFill>
              </a:rPr>
              <a:t>勤益科大</a:t>
            </a:r>
            <a:r>
              <a:rPr sz="2000" dirty="0">
                <a:solidFill>
                  <a:schemeClr val="accent6">
                    <a:lumMod val="75000"/>
                  </a:schemeClr>
                </a:solidFill>
              </a:rPr>
              <a:t>之</a:t>
            </a:r>
            <a:r>
              <a:rPr lang="en-US" altLang="zh-TW" sz="2000" dirty="0">
                <a:solidFill>
                  <a:schemeClr val="accent6">
                    <a:lumMod val="75000"/>
                  </a:schemeClr>
                </a:solidFill>
              </a:rPr>
              <a:t>case)</a:t>
            </a:r>
          </a:p>
          <a:p>
            <a:pPr lvl="1" fontAlgn="auto">
              <a:spcAft>
                <a:spcPts val="0"/>
              </a:spcAft>
              <a:buFont typeface="Arial" pitchFamily="34" charset="0"/>
              <a:buChar char="–"/>
              <a:defRPr/>
            </a:pPr>
            <a:r>
              <a:rPr altLang="zh-TW" sz="2000" dirty="0"/>
              <a:t>臺中區網於</a:t>
            </a:r>
            <a:r>
              <a:rPr lang="en-US" altLang="zh-TW" sz="2000" b="1" dirty="0">
                <a:solidFill>
                  <a:srgbClr val="072FA1"/>
                </a:solidFill>
              </a:rPr>
              <a:t>102.6.1</a:t>
            </a:r>
            <a:r>
              <a:rPr altLang="zh-TW" sz="2000" dirty="0"/>
              <a:t>安裝設定完成</a:t>
            </a:r>
            <a:r>
              <a:rPr lang="en-US" altLang="zh-TW" sz="2000" dirty="0"/>
              <a:t>Google</a:t>
            </a:r>
            <a:r>
              <a:rPr sz="2000" dirty="0"/>
              <a:t> </a:t>
            </a:r>
            <a:r>
              <a:rPr lang="en-US" altLang="zh-TW" sz="2000" dirty="0"/>
              <a:t>Global</a:t>
            </a:r>
            <a:r>
              <a:rPr sz="2000" dirty="0"/>
              <a:t> </a:t>
            </a:r>
            <a:r>
              <a:rPr lang="en-US" altLang="zh-TW" sz="2000" dirty="0"/>
              <a:t>Cache</a:t>
            </a:r>
            <a:r>
              <a:rPr sz="2000" dirty="0"/>
              <a:t>服務，同時啟用</a:t>
            </a:r>
            <a:r>
              <a:rPr lang="en-US" altLang="zh-TW" sz="2000" dirty="0"/>
              <a:t>IPv6</a:t>
            </a:r>
            <a:r>
              <a:rPr sz="2000" dirty="0"/>
              <a:t>功能</a:t>
            </a:r>
            <a:r>
              <a:rPr altLang="zh-TW" sz="2000" dirty="0"/>
              <a:t>。</a:t>
            </a:r>
            <a:r>
              <a:rPr lang="en-US" altLang="zh-TW" sz="2000" dirty="0">
                <a:solidFill>
                  <a:schemeClr val="accent6">
                    <a:lumMod val="75000"/>
                  </a:schemeClr>
                </a:solidFill>
              </a:rPr>
              <a:t> </a:t>
            </a:r>
            <a:r>
              <a:rPr sz="2000" dirty="0">
                <a:solidFill>
                  <a:schemeClr val="accent6">
                    <a:lumMod val="75000"/>
                  </a:schemeClr>
                </a:solidFill>
              </a:rPr>
              <a:t>可以鼓勵連線單位啟用</a:t>
            </a:r>
            <a:r>
              <a:rPr lang="en-US" altLang="zh-TW" sz="2000" dirty="0">
                <a:solidFill>
                  <a:schemeClr val="accent6">
                    <a:lumMod val="75000"/>
                  </a:schemeClr>
                </a:solidFill>
              </a:rPr>
              <a:t>IPv6</a:t>
            </a:r>
            <a:r>
              <a:rPr sz="2000" dirty="0">
                <a:solidFill>
                  <a:schemeClr val="accent6">
                    <a:lumMod val="75000"/>
                  </a:schemeClr>
                </a:solidFill>
              </a:rPr>
              <a:t>以獲得快速的視訊服務。</a:t>
            </a:r>
            <a:endParaRPr altLang="zh-TW" sz="2000" dirty="0">
              <a:solidFill>
                <a:schemeClr val="accent6">
                  <a:lumMod val="75000"/>
                </a:schemeClr>
              </a:solidFill>
            </a:endParaRPr>
          </a:p>
          <a:p>
            <a:pPr fontAlgn="auto">
              <a:spcAft>
                <a:spcPts val="0"/>
              </a:spcAft>
              <a:defRPr/>
            </a:pPr>
            <a:endParaRPr i="1"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IMG_4597.JPG"/>
          <p:cNvPicPr>
            <a:picLocks noChangeAspect="1"/>
          </p:cNvPicPr>
          <p:nvPr/>
        </p:nvPicPr>
        <p:blipFill>
          <a:blip r:embed="rId2" cstate="print"/>
          <a:stretch>
            <a:fillRect/>
          </a:stretch>
        </p:blipFill>
        <p:spPr>
          <a:xfrm rot="21413883">
            <a:off x="4609489" y="1953522"/>
            <a:ext cx="4320480" cy="2883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標題 1"/>
          <p:cNvSpPr>
            <a:spLocks noGrp="1"/>
          </p:cNvSpPr>
          <p:nvPr>
            <p:ph type="title"/>
          </p:nvPr>
        </p:nvSpPr>
        <p:spPr>
          <a:xfrm>
            <a:off x="404813" y="254000"/>
            <a:ext cx="6811962" cy="1066800"/>
          </a:xfrm>
        </p:spPr>
        <p:txBody>
          <a:bodyPr>
            <a:normAutofit fontScale="90000"/>
          </a:bodyPr>
          <a:lstStyle/>
          <a:p>
            <a:pPr fontAlgn="auto">
              <a:spcAft>
                <a:spcPts val="0"/>
              </a:spcAft>
              <a:defRPr/>
            </a:pPr>
            <a:r>
              <a:rPr altLang="zh-TW" sz="4000" smtClean="0"/>
              <a:t>推動網路資訊應用環境與導入</a:t>
            </a:r>
            <a:r>
              <a:rPr altLang="zh-TW" sz="3600" smtClean="0"/>
              <a:t/>
            </a:r>
            <a:br>
              <a:rPr altLang="zh-TW" sz="3600" smtClean="0"/>
            </a:br>
            <a:r>
              <a:rPr altLang="zh-TW" smtClean="0">
                <a:solidFill>
                  <a:srgbClr val="FF0000"/>
                </a:solidFill>
              </a:rPr>
              <a:t>推動相關基礎建置及營運效能</a:t>
            </a:r>
            <a:r>
              <a:rPr lang="en-US" altLang="zh-TW" smtClean="0">
                <a:solidFill>
                  <a:srgbClr val="FF0000"/>
                </a:solidFill>
              </a:rPr>
              <a:t>(3/5)</a:t>
            </a:r>
            <a:endParaRPr altLang="zh-TW">
              <a:solidFill>
                <a:srgbClr val="FF0000"/>
              </a:solidFill>
            </a:endParaRPr>
          </a:p>
        </p:txBody>
      </p:sp>
      <p:sp>
        <p:nvSpPr>
          <p:cNvPr id="5" name="內容版面配置區 4"/>
          <p:cNvSpPr>
            <a:spLocks noGrp="1"/>
          </p:cNvSpPr>
          <p:nvPr>
            <p:ph sz="half" idx="1"/>
          </p:nvPr>
        </p:nvSpPr>
        <p:spPr>
          <a:xfrm>
            <a:off x="395536" y="1527175"/>
            <a:ext cx="8352928" cy="4710113"/>
          </a:xfrm>
        </p:spPr>
        <p:txBody>
          <a:bodyPr>
            <a:noAutofit/>
          </a:bodyPr>
          <a:lstStyle/>
          <a:p>
            <a:pPr fontAlgn="auto">
              <a:spcAft>
                <a:spcPts val="0"/>
              </a:spcAft>
              <a:defRPr/>
            </a:pPr>
            <a:r>
              <a:rPr lang="en-US" altLang="zh-TW" sz="2400" dirty="0"/>
              <a:t>102</a:t>
            </a:r>
            <a:r>
              <a:rPr sz="2400" dirty="0"/>
              <a:t>年度</a:t>
            </a:r>
            <a:r>
              <a:rPr lang="en-US" altLang="zh-TW" sz="2400" dirty="0"/>
              <a:t>IPv6</a:t>
            </a:r>
            <a:r>
              <a:rPr altLang="zh-TW" sz="2400" dirty="0"/>
              <a:t>網路技術實務教育訓練照片：</a:t>
            </a:r>
          </a:p>
          <a:p>
            <a:pPr fontAlgn="auto">
              <a:spcAft>
                <a:spcPts val="0"/>
              </a:spcAft>
              <a:defRPr/>
            </a:pPr>
            <a:endParaRPr dirty="0">
              <a:solidFill>
                <a:schemeClr val="bg1">
                  <a:lumMod val="65000"/>
                </a:schemeClr>
              </a:solidFill>
            </a:endParaRPr>
          </a:p>
        </p:txBody>
      </p:sp>
      <p:pic>
        <p:nvPicPr>
          <p:cNvPr id="8" name="圖片 7" descr="IMG_4610.JPG"/>
          <p:cNvPicPr>
            <a:picLocks noChangeAspect="1"/>
          </p:cNvPicPr>
          <p:nvPr/>
        </p:nvPicPr>
        <p:blipFill>
          <a:blip r:embed="rId3" cstate="print"/>
          <a:stretch>
            <a:fillRect/>
          </a:stretch>
        </p:blipFill>
        <p:spPr>
          <a:xfrm>
            <a:off x="539779" y="2062203"/>
            <a:ext cx="3994846" cy="2666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descr="IMG_4601.JPG"/>
          <p:cNvPicPr>
            <a:picLocks noChangeAspect="1"/>
          </p:cNvPicPr>
          <p:nvPr/>
        </p:nvPicPr>
        <p:blipFill>
          <a:blip r:embed="rId4" cstate="print"/>
          <a:stretch>
            <a:fillRect/>
          </a:stretch>
        </p:blipFill>
        <p:spPr>
          <a:xfrm rot="21230223">
            <a:off x="2377428" y="3735539"/>
            <a:ext cx="4314393" cy="2879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63525"/>
            <a:ext cx="6811962" cy="1066800"/>
          </a:xfrm>
        </p:spPr>
        <p:txBody>
          <a:bodyPr>
            <a:normAutofit fontScale="90000"/>
          </a:bodyPr>
          <a:lstStyle/>
          <a:p>
            <a:pPr fontAlgn="auto">
              <a:spcAft>
                <a:spcPts val="0"/>
              </a:spcAft>
              <a:defRPr/>
            </a:pPr>
            <a:r>
              <a:rPr altLang="zh-TW" sz="4000" smtClean="0"/>
              <a:t>推動網路資訊應用環境與導入</a:t>
            </a:r>
            <a:r>
              <a:rPr altLang="zh-TW" sz="3600" smtClean="0"/>
              <a:t/>
            </a:r>
            <a:br>
              <a:rPr altLang="zh-TW" sz="3600" smtClean="0"/>
            </a:br>
            <a:r>
              <a:rPr altLang="zh-TW" smtClean="0">
                <a:solidFill>
                  <a:srgbClr val="FF0000"/>
                </a:solidFill>
              </a:rPr>
              <a:t>推動相關基礎建置及營運效能</a:t>
            </a:r>
            <a:r>
              <a:rPr lang="en-US" altLang="zh-TW" smtClean="0">
                <a:solidFill>
                  <a:srgbClr val="FF0000"/>
                </a:solidFill>
              </a:rPr>
              <a:t>(4/5)</a:t>
            </a:r>
            <a:endParaRPr altLang="zh-TW">
              <a:solidFill>
                <a:srgbClr val="FF0000"/>
              </a:solidFill>
            </a:endParaRPr>
          </a:p>
        </p:txBody>
      </p:sp>
      <p:sp>
        <p:nvSpPr>
          <p:cNvPr id="5" name="內容版面配置區 4"/>
          <p:cNvSpPr>
            <a:spLocks noGrp="1"/>
          </p:cNvSpPr>
          <p:nvPr>
            <p:ph sz="half" idx="1"/>
          </p:nvPr>
        </p:nvSpPr>
        <p:spPr>
          <a:xfrm>
            <a:off x="395536" y="1527175"/>
            <a:ext cx="8424936" cy="4710113"/>
          </a:xfrm>
        </p:spPr>
        <p:txBody>
          <a:bodyPr>
            <a:noAutofit/>
          </a:bodyPr>
          <a:lstStyle/>
          <a:p>
            <a:pPr fontAlgn="auto">
              <a:spcAft>
                <a:spcPts val="0"/>
              </a:spcAft>
              <a:defRPr/>
            </a:pPr>
            <a:r>
              <a:rPr sz="2400" dirty="0"/>
              <a:t>網路管理機制</a:t>
            </a:r>
            <a:r>
              <a:rPr altLang="zh-TW" sz="2400" dirty="0"/>
              <a:t>：</a:t>
            </a:r>
          </a:p>
          <a:p>
            <a:pPr lvl="1" fontAlgn="auto">
              <a:spcAft>
                <a:spcPts val="0"/>
              </a:spcAft>
              <a:buFont typeface="Arial" pitchFamily="34" charset="0"/>
              <a:buChar char="–"/>
              <a:defRPr/>
            </a:pPr>
            <a:r>
              <a:rPr sz="2200" dirty="0"/>
              <a:t>完成「台灣學術網路</a:t>
            </a:r>
            <a:r>
              <a:rPr lang="en-US" altLang="zh-TW" sz="2200" dirty="0"/>
              <a:t>(</a:t>
            </a:r>
            <a:r>
              <a:rPr lang="en-US" altLang="zh-TW" sz="2200" dirty="0" err="1"/>
              <a:t>TANet</a:t>
            </a:r>
            <a:r>
              <a:rPr lang="en-US" altLang="zh-TW" sz="2200" dirty="0"/>
              <a:t>)</a:t>
            </a:r>
            <a:r>
              <a:rPr sz="2200" dirty="0"/>
              <a:t>區域網路中心加強網路頻寬管理及資訊安全」計畫頻寬管理設備</a:t>
            </a:r>
            <a:r>
              <a:rPr lang="en-US" altLang="zh-TW" sz="2200" dirty="0"/>
              <a:t>(Cisco</a:t>
            </a:r>
            <a:r>
              <a:rPr sz="2200" dirty="0"/>
              <a:t> </a:t>
            </a:r>
            <a:r>
              <a:rPr lang="en-US" altLang="zh-TW" sz="2200" dirty="0"/>
              <a:t>SCE8000)</a:t>
            </a:r>
            <a:r>
              <a:rPr sz="2200" dirty="0"/>
              <a:t>採購、安裝與驗收。</a:t>
            </a:r>
            <a:r>
              <a:rPr lang="en-US" altLang="zh-TW" sz="2200" dirty="0"/>
              <a:t>4/19</a:t>
            </a:r>
            <a:r>
              <a:rPr sz="2200" dirty="0"/>
              <a:t>完成設備上線運作，初期僅先觀察設備之穩定度，暫不進行流量管控。 </a:t>
            </a:r>
            <a:endParaRPr altLang="zh-TW" sz="2200" dirty="0"/>
          </a:p>
          <a:p>
            <a:pPr lvl="1" fontAlgn="auto">
              <a:spcAft>
                <a:spcPts val="0"/>
              </a:spcAft>
              <a:buFont typeface="Arial" pitchFamily="34" charset="0"/>
              <a:buChar char="–"/>
              <a:defRPr/>
            </a:pPr>
            <a:r>
              <a:rPr sz="2200" dirty="0"/>
              <a:t>新頻寬管理設備上線後，</a:t>
            </a:r>
            <a:r>
              <a:rPr altLang="zh-TW" sz="2200" dirty="0"/>
              <a:t>目前區網</a:t>
            </a:r>
            <a:r>
              <a:rPr sz="2200" dirty="0"/>
              <a:t>僅依</a:t>
            </a:r>
            <a:r>
              <a:rPr altLang="zh-TW" sz="2200" dirty="0"/>
              <a:t>彰化師範大學</a:t>
            </a:r>
            <a:r>
              <a:rPr sz="2200" dirty="0"/>
              <a:t>之</a:t>
            </a:r>
            <a:r>
              <a:rPr altLang="zh-TW" sz="2200" dirty="0"/>
              <a:t>申請</a:t>
            </a:r>
            <a:r>
              <a:rPr sz="2200" dirty="0"/>
              <a:t>進</a:t>
            </a:r>
            <a:r>
              <a:rPr altLang="zh-TW" sz="2200" dirty="0"/>
              <a:t>行流量管控措施</a:t>
            </a:r>
            <a:r>
              <a:rPr sz="2200" dirty="0"/>
              <a:t>。</a:t>
            </a:r>
            <a:endParaRPr lang="en-US" altLang="zh-TW" sz="2200" dirty="0"/>
          </a:p>
          <a:p>
            <a:pPr lvl="1" fontAlgn="auto">
              <a:spcAft>
                <a:spcPts val="0"/>
              </a:spcAft>
              <a:buFont typeface="Arial" pitchFamily="34" charset="0"/>
              <a:buChar char="–"/>
              <a:defRPr/>
            </a:pPr>
            <a:r>
              <a:rPr altLang="zh-TW" sz="2200" dirty="0"/>
              <a:t>資安管控的範圍以台中區網連線單位為管理區域，管控內容以本區網一致認同，並取得共識為管理要件，同時也提供個別需求不同的管理條件</a:t>
            </a:r>
            <a:r>
              <a:rPr lang="en-US" altLang="zh-TW" sz="2200" dirty="0"/>
              <a:t>(</a:t>
            </a:r>
            <a:r>
              <a:rPr altLang="zh-TW" sz="2200" dirty="0"/>
              <a:t>採各連線單位主動申請制</a:t>
            </a:r>
            <a:r>
              <a:rPr lang="en-US" altLang="zh-TW" sz="2200" dirty="0"/>
              <a:t>)</a:t>
            </a:r>
            <a:r>
              <a:rPr altLang="zh-TW" sz="2200" dirty="0"/>
              <a:t>。</a:t>
            </a:r>
          </a:p>
          <a:p>
            <a:pPr lvl="1" fontAlgn="auto">
              <a:spcAft>
                <a:spcPts val="0"/>
              </a:spcAft>
              <a:buFont typeface="Arial" pitchFamily="34" charset="0"/>
              <a:buChar char="–"/>
              <a:defRPr/>
            </a:pPr>
            <a:endParaRPr altLang="zh-TW" sz="2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54000"/>
            <a:ext cx="6811962" cy="1066800"/>
          </a:xfrm>
        </p:spPr>
        <p:txBody>
          <a:bodyPr>
            <a:normAutofit fontScale="90000"/>
          </a:bodyPr>
          <a:lstStyle/>
          <a:p>
            <a:pPr fontAlgn="auto">
              <a:spcAft>
                <a:spcPts val="0"/>
              </a:spcAft>
              <a:defRPr/>
            </a:pPr>
            <a:r>
              <a:rPr altLang="zh-TW" sz="4000" smtClean="0"/>
              <a:t>推動網路資訊應用環境與導入</a:t>
            </a:r>
            <a:r>
              <a:rPr altLang="zh-TW" sz="3600" smtClean="0"/>
              <a:t/>
            </a:r>
            <a:br>
              <a:rPr altLang="zh-TW" sz="3600" smtClean="0"/>
            </a:br>
            <a:r>
              <a:rPr altLang="zh-TW" smtClean="0">
                <a:solidFill>
                  <a:srgbClr val="FF0000"/>
                </a:solidFill>
              </a:rPr>
              <a:t>推動相關基礎建置及營運效能</a:t>
            </a:r>
            <a:r>
              <a:rPr lang="en-US" altLang="zh-TW" smtClean="0">
                <a:solidFill>
                  <a:srgbClr val="FF0000"/>
                </a:solidFill>
              </a:rPr>
              <a:t>(5/5)</a:t>
            </a:r>
            <a:endParaRPr altLang="zh-TW">
              <a:solidFill>
                <a:srgbClr val="FF0000"/>
              </a:solidFill>
            </a:endParaRPr>
          </a:p>
        </p:txBody>
      </p:sp>
      <p:sp>
        <p:nvSpPr>
          <p:cNvPr id="5" name="內容版面配置區 4"/>
          <p:cNvSpPr>
            <a:spLocks noGrp="1"/>
          </p:cNvSpPr>
          <p:nvPr>
            <p:ph sz="half" idx="1"/>
          </p:nvPr>
        </p:nvSpPr>
        <p:spPr>
          <a:xfrm>
            <a:off x="468313" y="1404938"/>
            <a:ext cx="8424862" cy="4895850"/>
          </a:xfrm>
        </p:spPr>
        <p:txBody>
          <a:bodyPr>
            <a:noAutofit/>
          </a:bodyPr>
          <a:lstStyle/>
          <a:p>
            <a:pPr fontAlgn="auto">
              <a:spcAft>
                <a:spcPts val="0"/>
              </a:spcAft>
              <a:defRPr/>
            </a:pPr>
            <a:r>
              <a:rPr lang="en-US" altLang="zh-TW" dirty="0"/>
              <a:t>VoIP</a:t>
            </a:r>
            <a:r>
              <a:rPr dirty="0"/>
              <a:t> </a:t>
            </a:r>
            <a:r>
              <a:rPr lang="en-US" altLang="zh-TW" dirty="0"/>
              <a:t>over</a:t>
            </a:r>
            <a:r>
              <a:rPr dirty="0"/>
              <a:t> </a:t>
            </a:r>
            <a:r>
              <a:rPr lang="en-US" altLang="zh-TW" dirty="0"/>
              <a:t>IPv6</a:t>
            </a:r>
            <a:r>
              <a:rPr dirty="0"/>
              <a:t>推動及成效</a:t>
            </a:r>
            <a:endParaRPr lang="en-US" altLang="zh-TW" dirty="0"/>
          </a:p>
          <a:p>
            <a:pPr lvl="1" fontAlgn="auto">
              <a:spcAft>
                <a:spcPts val="0"/>
              </a:spcAft>
              <a:buFont typeface="Arial" pitchFamily="34" charset="0"/>
              <a:buChar char="–"/>
              <a:defRPr/>
            </a:pPr>
            <a:r>
              <a:rPr altLang="zh-TW" dirty="0"/>
              <a:t>網路電話</a:t>
            </a:r>
            <a:r>
              <a:rPr lang="en-US" altLang="zh-TW" dirty="0"/>
              <a:t>(VoIP)</a:t>
            </a:r>
            <a:r>
              <a:rPr altLang="zh-TW" dirty="0"/>
              <a:t>與教育部完成互連互通，建置連線學校數為 </a:t>
            </a:r>
            <a:r>
              <a:rPr lang="en-US" altLang="zh-TW" dirty="0">
                <a:solidFill>
                  <a:srgbClr val="FF0000"/>
                </a:solidFill>
              </a:rPr>
              <a:t>20</a:t>
            </a:r>
            <a:r>
              <a:rPr lang="en-US" altLang="zh-TW" dirty="0"/>
              <a:t> </a:t>
            </a:r>
            <a:r>
              <a:rPr altLang="zh-TW" dirty="0"/>
              <a:t>校。</a:t>
            </a:r>
            <a:r>
              <a:rPr lang="en-US" altLang="zh-TW" dirty="0"/>
              <a:t>(</a:t>
            </a:r>
            <a:r>
              <a:rPr lang="en-US" altLang="zh-TW" dirty="0">
                <a:solidFill>
                  <a:srgbClr val="FF0000"/>
                </a:solidFill>
              </a:rPr>
              <a:t>11</a:t>
            </a:r>
            <a:r>
              <a:rPr altLang="zh-TW" dirty="0"/>
              <a:t>所大學、</a:t>
            </a:r>
            <a:r>
              <a:rPr lang="en-US" altLang="zh-TW" dirty="0">
                <a:solidFill>
                  <a:srgbClr val="FF0000"/>
                </a:solidFill>
              </a:rPr>
              <a:t>9</a:t>
            </a:r>
            <a:r>
              <a:rPr altLang="zh-TW" dirty="0"/>
              <a:t>所高中職 )</a:t>
            </a:r>
          </a:p>
          <a:p>
            <a:pPr lvl="1" fontAlgn="auto">
              <a:spcAft>
                <a:spcPts val="0"/>
              </a:spcAft>
              <a:buFont typeface="Arial" pitchFamily="34" charset="0"/>
              <a:buChar char="–"/>
              <a:defRPr/>
            </a:pPr>
            <a:r>
              <a:rPr lang="en-US" altLang="zh-TW" dirty="0"/>
              <a:t>101</a:t>
            </a:r>
            <a:r>
              <a:rPr dirty="0"/>
              <a:t>年</a:t>
            </a:r>
            <a:r>
              <a:rPr lang="en-US" altLang="zh-TW" dirty="0"/>
              <a:t>8</a:t>
            </a:r>
            <a:r>
              <a:rPr dirty="0"/>
              <a:t>月起提供支援</a:t>
            </a:r>
            <a:r>
              <a:rPr lang="en-US" altLang="zh-TW" dirty="0"/>
              <a:t>IPv6</a:t>
            </a:r>
            <a:r>
              <a:rPr dirty="0"/>
              <a:t>之校園</a:t>
            </a:r>
            <a:r>
              <a:rPr lang="en-US" altLang="zh-TW" dirty="0"/>
              <a:t>VoIP</a:t>
            </a:r>
            <a:r>
              <a:rPr dirty="0"/>
              <a:t>介接交換功能。</a:t>
            </a:r>
            <a:endParaRPr lang="en-US" altLang="zh-TW" dirty="0"/>
          </a:p>
          <a:p>
            <a:pPr lvl="1" fontAlgn="auto">
              <a:spcAft>
                <a:spcPts val="0"/>
              </a:spcAft>
              <a:buFont typeface="Arial" pitchFamily="34" charset="0"/>
              <a:buChar char="–"/>
              <a:defRPr/>
            </a:pPr>
            <a:r>
              <a:rPr lang="en-US" altLang="zh-TW" dirty="0"/>
              <a:t>102.</a:t>
            </a:r>
            <a:r>
              <a:rPr lang="en-US" altLang="zh-TW" dirty="0">
                <a:solidFill>
                  <a:srgbClr val="0C279C"/>
                </a:solidFill>
              </a:rPr>
              <a:t>1.1~11.26</a:t>
            </a:r>
            <a:r>
              <a:rPr altLang="zh-TW" dirty="0"/>
              <a:t>服務</a:t>
            </a:r>
            <a:r>
              <a:rPr lang="en-US" altLang="zh-TW" dirty="0">
                <a:solidFill>
                  <a:srgbClr val="FF0000"/>
                </a:solidFill>
              </a:rPr>
              <a:t>15,743</a:t>
            </a:r>
            <a:r>
              <a:rPr altLang="zh-TW" dirty="0"/>
              <a:t>次</a:t>
            </a:r>
            <a:r>
              <a:rPr lang="en-US" altLang="zh-TW" dirty="0"/>
              <a:t>VoIP</a:t>
            </a:r>
            <a:r>
              <a:rPr altLang="zh-TW" dirty="0"/>
              <a:t>通話，通話時數合計</a:t>
            </a:r>
            <a:r>
              <a:rPr lang="en-US" altLang="zh-TW" dirty="0">
                <a:solidFill>
                  <a:srgbClr val="FF0000"/>
                </a:solidFill>
              </a:rPr>
              <a:t>29,536.6</a:t>
            </a:r>
            <a:r>
              <a:rPr altLang="zh-TW" dirty="0"/>
              <a:t>分鐘。</a:t>
            </a:r>
            <a:endParaRPr lang="en-US" altLang="zh-TW" dirty="0"/>
          </a:p>
          <a:p>
            <a:pPr lvl="1" fontAlgn="auto">
              <a:spcAft>
                <a:spcPts val="0"/>
              </a:spcAft>
              <a:buFont typeface="Arial" pitchFamily="34" charset="0"/>
              <a:buChar char="–"/>
              <a:defRPr/>
            </a:pPr>
            <a:r>
              <a:rPr dirty="0"/>
              <a:t>縣市網</a:t>
            </a:r>
            <a:r>
              <a:rPr lang="en-US" altLang="zh-TW" dirty="0"/>
              <a:t>(</a:t>
            </a:r>
            <a:r>
              <a:rPr dirty="0"/>
              <a:t>中、小學</a:t>
            </a:r>
            <a:r>
              <a:rPr lang="en-US" altLang="zh-TW" dirty="0"/>
              <a:t>)</a:t>
            </a:r>
            <a:r>
              <a:rPr dirty="0"/>
              <a:t>之間</a:t>
            </a:r>
            <a:r>
              <a:rPr lang="en-US" altLang="zh-TW" dirty="0"/>
              <a:t>VoIP</a:t>
            </a:r>
            <a:r>
              <a:rPr dirty="0"/>
              <a:t>的通話量較大，惜未計入區網的執行成效中。</a:t>
            </a:r>
            <a:endParaRPr lang="en-US" altLang="zh-TW" dirty="0"/>
          </a:p>
          <a:p>
            <a:pPr fontAlgn="auto">
              <a:spcAft>
                <a:spcPts val="0"/>
              </a:spcAft>
              <a:defRPr/>
            </a:pPr>
            <a:endParaRPr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noAutofit/>
          </a:bodyPr>
          <a:lstStyle/>
          <a:p>
            <a:pPr fontAlgn="auto">
              <a:spcAft>
                <a:spcPts val="0"/>
              </a:spcAft>
              <a:defRPr/>
            </a:pPr>
            <a:r>
              <a:rPr sz="3600" smtClean="0">
                <a:latin typeface="微軟正黑體" pitchFamily="34" charset="-120"/>
                <a:ea typeface="微軟正黑體" pitchFamily="34" charset="-120"/>
              </a:rPr>
              <a:t>大綱</a:t>
            </a:r>
            <a:r>
              <a:rPr lang="en-US" altLang="zh-TW" sz="3600" smtClean="0">
                <a:solidFill>
                  <a:schemeClr val="bg1">
                    <a:lumMod val="50000"/>
                  </a:schemeClr>
                </a:solidFill>
                <a:latin typeface="+mn-lt"/>
                <a:ea typeface="標楷體" pitchFamily="65" charset="-120"/>
                <a:cs typeface="Tahoma" pitchFamily="34" charset="0"/>
              </a:rPr>
              <a:t>-5</a:t>
            </a:r>
            <a:endParaRPr sz="3600">
              <a:solidFill>
                <a:schemeClr val="bg1">
                  <a:lumMod val="50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a:solidFill>
                  <a:schemeClr val="bg1">
                    <a:lumMod val="65000"/>
                  </a:schemeClr>
                </a:solidFill>
              </a:rPr>
              <a:t>臺</a:t>
            </a:r>
            <a:r>
              <a:rPr altLang="zh-TW">
                <a:solidFill>
                  <a:schemeClr val="bg1">
                    <a:lumMod val="65000"/>
                  </a:schemeClr>
                </a:solidFill>
              </a:rPr>
              <a:t>中區網中心基本資料及人力狀況</a:t>
            </a:r>
          </a:p>
          <a:p>
            <a:pPr fontAlgn="auto">
              <a:spcAft>
                <a:spcPts val="0"/>
              </a:spcAft>
              <a:defRPr/>
            </a:pPr>
            <a:r>
              <a:rPr altLang="zh-TW">
                <a:solidFill>
                  <a:schemeClr val="bg1">
                    <a:lumMod val="65000"/>
                  </a:schemeClr>
                </a:solidFill>
              </a:rPr>
              <a:t>資訊安全環境整備</a:t>
            </a:r>
          </a:p>
          <a:p>
            <a:pPr fontAlgn="auto">
              <a:spcAft>
                <a:spcPts val="0"/>
              </a:spcAft>
              <a:defRPr/>
            </a:pPr>
            <a:r>
              <a:rPr altLang="zh-TW">
                <a:solidFill>
                  <a:schemeClr val="bg1">
                    <a:lumMod val="65000"/>
                  </a:schemeClr>
                </a:solidFill>
              </a:rPr>
              <a:t>網路中心運作情形</a:t>
            </a:r>
          </a:p>
          <a:p>
            <a:pPr fontAlgn="auto">
              <a:spcAft>
                <a:spcPts val="0"/>
              </a:spcAft>
              <a:defRPr/>
            </a:pPr>
            <a:r>
              <a:rPr altLang="zh-TW">
                <a:solidFill>
                  <a:schemeClr val="bg1">
                    <a:lumMod val="65000"/>
                  </a:schemeClr>
                </a:solidFill>
              </a:rPr>
              <a:t>推動網路資訊應用環境之導入情形</a:t>
            </a:r>
          </a:p>
          <a:p>
            <a:pPr fontAlgn="auto">
              <a:spcAft>
                <a:spcPts val="0"/>
              </a:spcAft>
              <a:defRPr/>
            </a:pPr>
            <a:r>
              <a:rPr altLang="zh-TW" sz="3200">
                <a:solidFill>
                  <a:srgbClr val="FF0000"/>
                </a:solidFill>
              </a:rPr>
              <a:t>網路應用創新服務情形</a:t>
            </a:r>
          </a:p>
          <a:p>
            <a:pPr fontAlgn="auto">
              <a:spcAft>
                <a:spcPts val="0"/>
              </a:spcAft>
              <a:defRPr/>
            </a:pPr>
            <a:r>
              <a:rPr altLang="zh-TW">
                <a:solidFill>
                  <a:schemeClr val="bg1">
                    <a:lumMod val="65000"/>
                  </a:schemeClr>
                </a:solidFill>
              </a:rPr>
              <a:t>辦理教育訓練及研討會活動情形</a:t>
            </a:r>
            <a:endParaRPr lang="en-US" altLang="zh-TW">
              <a:solidFill>
                <a:schemeClr val="bg1">
                  <a:lumMod val="65000"/>
                </a:schemeClr>
              </a:solidFill>
            </a:endParaRPr>
          </a:p>
          <a:p>
            <a:pPr fontAlgn="auto">
              <a:spcAft>
                <a:spcPts val="0"/>
              </a:spcAft>
              <a:defRPr/>
            </a:pPr>
            <a:r>
              <a:rPr>
                <a:solidFill>
                  <a:schemeClr val="bg1">
                    <a:lumMod val="65000"/>
                  </a:schemeClr>
                </a:solidFill>
              </a:rPr>
              <a:t>年度計畫所提績效指標辦理情形</a:t>
            </a:r>
            <a:endParaRPr altLang="zh-TW">
              <a:solidFill>
                <a:schemeClr val="bg1">
                  <a:lumMod val="65000"/>
                </a:schemeClr>
              </a:solidFill>
            </a:endParaRPr>
          </a:p>
          <a:p>
            <a:pPr fontAlgn="auto">
              <a:spcAft>
                <a:spcPts val="0"/>
              </a:spcAft>
              <a:defRPr/>
            </a:pPr>
            <a:r>
              <a:rPr altLang="zh-TW">
                <a:solidFill>
                  <a:schemeClr val="bg1">
                    <a:lumMod val="65000"/>
                  </a:schemeClr>
                </a:solidFill>
              </a:rPr>
              <a:t>學校對網路中心維運配合款及經費運用</a:t>
            </a:r>
          </a:p>
          <a:p>
            <a:pPr fontAlgn="auto">
              <a:spcAft>
                <a:spcPts val="0"/>
              </a:spcAft>
              <a:defRPr/>
            </a:pPr>
            <a:r>
              <a:rPr altLang="zh-TW">
                <a:solidFill>
                  <a:schemeClr val="bg1">
                    <a:lumMod val="65000"/>
                  </a:schemeClr>
                </a:solidFill>
              </a:rPr>
              <a:t>綜合建議</a:t>
            </a:r>
            <a:endParaRPr>
              <a:solidFill>
                <a:schemeClr val="bg1">
                  <a:lumMod val="6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42888"/>
            <a:ext cx="6811962" cy="1066800"/>
          </a:xfrm>
        </p:spPr>
        <p:txBody>
          <a:bodyPr>
            <a:normAutofit fontScale="90000"/>
          </a:bodyPr>
          <a:lstStyle/>
          <a:p>
            <a:pPr fontAlgn="auto">
              <a:spcAft>
                <a:spcPts val="0"/>
              </a:spcAft>
              <a:defRPr/>
            </a:pPr>
            <a:r>
              <a:rPr altLang="zh-TW" sz="4000" smtClean="0"/>
              <a:t>網路應用創新服務</a:t>
            </a:r>
            <a:r>
              <a:rPr altLang="zh-TW" sz="3600" smtClean="0"/>
              <a:t/>
            </a:r>
            <a:br>
              <a:rPr altLang="zh-TW" sz="3600" smtClean="0"/>
            </a:br>
            <a:r>
              <a:rPr altLang="zh-TW" smtClean="0">
                <a:solidFill>
                  <a:srgbClr val="FF0000"/>
                </a:solidFill>
              </a:rPr>
              <a:t>提供各類網路應用創新服務</a:t>
            </a:r>
            <a:endParaRPr altLang="zh-TW">
              <a:solidFill>
                <a:srgbClr val="FF0000"/>
              </a:solidFill>
            </a:endParaRPr>
          </a:p>
        </p:txBody>
      </p:sp>
      <p:sp>
        <p:nvSpPr>
          <p:cNvPr id="5" name="內容版面配置區 4"/>
          <p:cNvSpPr>
            <a:spLocks noGrp="1"/>
          </p:cNvSpPr>
          <p:nvPr>
            <p:ph sz="half" idx="1"/>
          </p:nvPr>
        </p:nvSpPr>
        <p:spPr>
          <a:xfrm>
            <a:off x="541338" y="1527175"/>
            <a:ext cx="8279134" cy="4710113"/>
          </a:xfrm>
        </p:spPr>
        <p:txBody>
          <a:bodyPr>
            <a:noAutofit/>
          </a:bodyPr>
          <a:lstStyle/>
          <a:p>
            <a:pPr fontAlgn="auto">
              <a:spcAft>
                <a:spcPts val="0"/>
              </a:spcAft>
              <a:defRPr/>
            </a:pPr>
            <a:r>
              <a:rPr sz="2200" b="1" dirty="0"/>
              <a:t>區網中心建置</a:t>
            </a:r>
            <a:r>
              <a:rPr sz="2200" b="1" dirty="0">
                <a:solidFill>
                  <a:srgbClr val="072FA1"/>
                </a:solidFill>
              </a:rPr>
              <a:t>個人資料保護制度</a:t>
            </a:r>
            <a:r>
              <a:rPr sz="2200" b="1" dirty="0"/>
              <a:t>實施專頁</a:t>
            </a:r>
            <a:r>
              <a:rPr altLang="zh-TW" sz="2400" b="1" dirty="0"/>
              <a:t/>
            </a:r>
            <a:br>
              <a:rPr altLang="zh-TW" sz="2400" b="1" dirty="0"/>
            </a:br>
            <a:r>
              <a:rPr altLang="zh-TW" sz="2000" dirty="0"/>
              <a:t>揭示臺中區網中心</a:t>
            </a:r>
            <a:r>
              <a:rPr altLang="zh-TW" sz="2000" dirty="0">
                <a:solidFill>
                  <a:srgbClr val="00B050"/>
                </a:solidFill>
              </a:rPr>
              <a:t>隱私權聲明</a:t>
            </a:r>
            <a:r>
              <a:rPr altLang="zh-TW" sz="2000" dirty="0"/>
              <a:t>、</a:t>
            </a:r>
            <a:r>
              <a:rPr altLang="zh-TW" sz="2000" dirty="0">
                <a:solidFill>
                  <a:srgbClr val="00B050"/>
                </a:solidFill>
              </a:rPr>
              <a:t>個人資料保護政策</a:t>
            </a:r>
            <a:r>
              <a:rPr altLang="zh-TW" sz="2000" dirty="0"/>
              <a:t>、所蒐集或保有的</a:t>
            </a:r>
            <a:r>
              <a:rPr altLang="zh-TW" sz="2000" dirty="0">
                <a:solidFill>
                  <a:srgbClr val="00B050"/>
                </a:solidFill>
              </a:rPr>
              <a:t>個資檔案清冊</a:t>
            </a:r>
            <a:r>
              <a:rPr altLang="zh-TW" sz="2000" dirty="0"/>
              <a:t>以及</a:t>
            </a:r>
            <a:r>
              <a:rPr altLang="zh-TW" sz="2000" dirty="0">
                <a:solidFill>
                  <a:srgbClr val="00B050"/>
                </a:solidFill>
              </a:rPr>
              <a:t>個資法相關法律條文</a:t>
            </a:r>
            <a:r>
              <a:rPr altLang="zh-TW" sz="2000" dirty="0"/>
              <a:t>。</a:t>
            </a:r>
            <a:endParaRPr lang="en-US" altLang="zh-TW" sz="2000" b="1" dirty="0"/>
          </a:p>
          <a:p>
            <a:pPr fontAlgn="auto">
              <a:spcAft>
                <a:spcPts val="0"/>
              </a:spcAft>
              <a:defRPr/>
            </a:pPr>
            <a:r>
              <a:rPr altLang="zh-TW" sz="2200" b="1" dirty="0"/>
              <a:t>區網中心</a:t>
            </a:r>
            <a:r>
              <a:rPr altLang="zh-TW" sz="2200" b="1" dirty="0">
                <a:solidFill>
                  <a:srgbClr val="072FA1"/>
                </a:solidFill>
              </a:rPr>
              <a:t>雲端虛擬主機服務</a:t>
            </a:r>
            <a:r>
              <a:rPr altLang="zh-TW" sz="2400" b="1" dirty="0"/>
              <a:t/>
            </a:r>
            <a:br>
              <a:rPr altLang="zh-TW" sz="2400" b="1" dirty="0"/>
            </a:br>
            <a:r>
              <a:rPr altLang="zh-TW" sz="2000" dirty="0"/>
              <a:t>區網中心利用雲端伺服器提供縣市網路中心及連線學校</a:t>
            </a:r>
            <a:r>
              <a:rPr altLang="zh-TW" sz="2000" dirty="0">
                <a:solidFill>
                  <a:srgbClr val="FF0000"/>
                </a:solidFill>
              </a:rPr>
              <a:t>備援</a:t>
            </a:r>
            <a:r>
              <a:rPr altLang="zh-TW" sz="2000" dirty="0"/>
              <a:t>的</a:t>
            </a:r>
            <a:r>
              <a:rPr lang="en-US" altLang="zh-TW" sz="2000" dirty="0"/>
              <a:t>DNS</a:t>
            </a:r>
            <a:r>
              <a:rPr altLang="zh-TW" sz="2000" dirty="0"/>
              <a:t>、</a:t>
            </a:r>
            <a:r>
              <a:rPr lang="en-US" altLang="zh-TW" sz="2000" dirty="0"/>
              <a:t>Web</a:t>
            </a:r>
            <a:r>
              <a:rPr altLang="zh-TW" sz="2000" dirty="0"/>
              <a:t>主機服務，以加強網路服務的可用性。</a:t>
            </a:r>
          </a:p>
          <a:p>
            <a:pPr fontAlgn="auto">
              <a:spcAft>
                <a:spcPts val="0"/>
              </a:spcAft>
              <a:defRPr/>
            </a:pPr>
            <a:r>
              <a:rPr altLang="zh-TW" sz="2200" b="1" dirty="0"/>
              <a:t>區網中心</a:t>
            </a:r>
            <a:r>
              <a:rPr sz="2200" b="1" dirty="0">
                <a:solidFill>
                  <a:srgbClr val="072FA1"/>
                </a:solidFill>
              </a:rPr>
              <a:t>建置</a:t>
            </a:r>
            <a:r>
              <a:rPr lang="en-US" altLang="zh-TW" sz="2200" b="1" dirty="0" smtClean="0">
                <a:solidFill>
                  <a:srgbClr val="072FA1"/>
                </a:solidFill>
              </a:rPr>
              <a:t>IPv6</a:t>
            </a:r>
            <a:r>
              <a:rPr sz="2200" b="1" dirty="0" smtClean="0">
                <a:solidFill>
                  <a:srgbClr val="072FA1"/>
                </a:solidFill>
              </a:rPr>
              <a:t>專頁</a:t>
            </a:r>
            <a:r>
              <a:rPr altLang="zh-TW" sz="2200" dirty="0" smtClean="0"/>
              <a:t> </a:t>
            </a:r>
            <a:r>
              <a:rPr altLang="zh-TW" sz="2400" dirty="0"/>
              <a:t/>
            </a:r>
            <a:br>
              <a:rPr altLang="zh-TW" sz="2400" dirty="0"/>
            </a:br>
            <a:r>
              <a:rPr altLang="zh-TW" sz="2000" dirty="0"/>
              <a:t>在</a:t>
            </a:r>
            <a:r>
              <a:rPr sz="2000" dirty="0"/>
              <a:t>區網</a:t>
            </a:r>
            <a:r>
              <a:rPr altLang="zh-TW" sz="2000" dirty="0"/>
              <a:t>首頁顯著位置建置</a:t>
            </a:r>
            <a:r>
              <a:rPr lang="en-US" altLang="zh-TW" sz="2000" dirty="0"/>
              <a:t>IPv6</a:t>
            </a:r>
            <a:r>
              <a:rPr altLang="zh-TW" sz="2000" dirty="0"/>
              <a:t>專頁。除公告已</a:t>
            </a:r>
            <a:r>
              <a:rPr sz="2000" dirty="0"/>
              <a:t>啟用</a:t>
            </a:r>
            <a:r>
              <a:rPr lang="en-US" altLang="zh-TW" sz="2000" dirty="0"/>
              <a:t>IPv6</a:t>
            </a:r>
            <a:r>
              <a:rPr altLang="zh-TW" sz="2000" dirty="0"/>
              <a:t>連線學校外，更提供</a:t>
            </a:r>
            <a:r>
              <a:rPr lang="en-US" altLang="zh-TW" sz="2000" dirty="0"/>
              <a:t>IPv6</a:t>
            </a:r>
            <a:r>
              <a:rPr altLang="zh-TW" sz="2000" dirty="0"/>
              <a:t>測試網頁，並蒐集</a:t>
            </a:r>
            <a:r>
              <a:rPr lang="en-US" altLang="zh-TW" sz="2000" dirty="0"/>
              <a:t>IPv6</a:t>
            </a:r>
            <a:r>
              <a:rPr altLang="zh-TW" sz="2000" dirty="0"/>
              <a:t>的相關資源，讓</a:t>
            </a:r>
            <a:r>
              <a:rPr sz="2000" dirty="0"/>
              <a:t>瀏覽者</a:t>
            </a:r>
            <a:r>
              <a:rPr altLang="zh-TW" sz="2000" dirty="0"/>
              <a:t>可一次獲得</a:t>
            </a:r>
            <a:r>
              <a:rPr sz="2000" dirty="0"/>
              <a:t>最多的</a:t>
            </a:r>
            <a:r>
              <a:rPr lang="en-US" altLang="zh-TW" sz="2000" dirty="0"/>
              <a:t>IPv6</a:t>
            </a:r>
            <a:r>
              <a:rPr altLang="zh-TW" sz="2000" dirty="0"/>
              <a:t>相關資訊。</a:t>
            </a:r>
          </a:p>
          <a:p>
            <a:pPr fontAlgn="auto">
              <a:spcAft>
                <a:spcPts val="0"/>
              </a:spcAft>
              <a:defRPr/>
            </a:pPr>
            <a:r>
              <a:rPr altLang="zh-TW" sz="2200" b="1" dirty="0"/>
              <a:t>區網中心</a:t>
            </a:r>
            <a:r>
              <a:rPr altLang="zh-TW" sz="2200" b="1" dirty="0">
                <a:solidFill>
                  <a:srgbClr val="072FA1"/>
                </a:solidFill>
              </a:rPr>
              <a:t>建置</a:t>
            </a:r>
            <a:r>
              <a:rPr lang="en-US" altLang="zh-TW" sz="2200" b="1" dirty="0">
                <a:solidFill>
                  <a:srgbClr val="072FA1"/>
                </a:solidFill>
              </a:rPr>
              <a:t>Google Global Cache</a:t>
            </a:r>
            <a:r>
              <a:rPr altLang="zh-TW" sz="2200" b="1" dirty="0">
                <a:solidFill>
                  <a:srgbClr val="072FA1"/>
                </a:solidFill>
              </a:rPr>
              <a:t>服務 </a:t>
            </a:r>
            <a:r>
              <a:rPr altLang="zh-TW" sz="2400" dirty="0"/>
              <a:t/>
            </a:r>
            <a:br>
              <a:rPr altLang="zh-TW" sz="2400" dirty="0"/>
            </a:br>
            <a:r>
              <a:rPr altLang="zh-TW" sz="2000" dirty="0"/>
              <a:t>臺中區網已於</a:t>
            </a:r>
            <a:r>
              <a:rPr lang="en-US" altLang="zh-TW" sz="2000" b="1" dirty="0"/>
              <a:t>6/1</a:t>
            </a:r>
            <a:r>
              <a:rPr altLang="zh-TW" sz="2000" dirty="0"/>
              <a:t>安裝設定完成並正式運作。</a:t>
            </a:r>
            <a:endParaRPr lang="en-US" altLang="zh-TW" sz="2000" dirty="0"/>
          </a:p>
          <a:p>
            <a:pPr fontAlgn="auto">
              <a:spcAft>
                <a:spcPts val="0"/>
              </a:spcAft>
              <a:defRPr/>
            </a:pPr>
            <a:r>
              <a:rPr altLang="zh-TW" sz="2200" b="1" dirty="0"/>
              <a:t>區網中心提供</a:t>
            </a:r>
            <a:r>
              <a:rPr altLang="zh-TW" sz="2200" b="1" dirty="0">
                <a:solidFill>
                  <a:srgbClr val="072FA1"/>
                </a:solidFill>
              </a:rPr>
              <a:t>短網址轉換服務</a:t>
            </a:r>
            <a:r>
              <a:rPr altLang="zh-TW" sz="2000" dirty="0"/>
              <a:t/>
            </a:r>
            <a:br>
              <a:rPr altLang="zh-TW" sz="2000" dirty="0"/>
            </a:br>
            <a:r>
              <a:rPr altLang="zh-TW" sz="2000" dirty="0"/>
              <a:t>自</a:t>
            </a:r>
            <a:r>
              <a:rPr lang="en-US" altLang="zh-TW" sz="2000" b="1" dirty="0"/>
              <a:t>11/25</a:t>
            </a:r>
            <a:r>
              <a:rPr altLang="zh-TW" sz="2000" dirty="0"/>
              <a:t>起，臺中區網連線單位均可免費使用短網址轉換服務。</a:t>
            </a:r>
            <a:endParaRPr sz="2000" b="1" dirty="0">
              <a:solidFill>
                <a:srgbClr val="072FA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42888"/>
            <a:ext cx="6810375" cy="1066800"/>
          </a:xfrm>
        </p:spPr>
        <p:txBody>
          <a:bodyPr>
            <a:normAutofit fontScale="90000"/>
          </a:bodyPr>
          <a:lstStyle/>
          <a:p>
            <a:pPr fontAlgn="auto">
              <a:spcAft>
                <a:spcPts val="0"/>
              </a:spcAft>
              <a:defRPr/>
            </a:pPr>
            <a:r>
              <a:rPr altLang="zh-TW" sz="4000" smtClean="0"/>
              <a:t>網路應用創新服務</a:t>
            </a:r>
            <a:r>
              <a:rPr altLang="zh-TW" sz="3600" smtClean="0"/>
              <a:t/>
            </a:r>
            <a:br>
              <a:rPr altLang="zh-TW" sz="3600" smtClean="0"/>
            </a:br>
            <a:r>
              <a:rPr altLang="zh-TW" smtClean="0">
                <a:solidFill>
                  <a:srgbClr val="FF0000"/>
                </a:solidFill>
              </a:rPr>
              <a:t>提供各類網路應用創新服務</a:t>
            </a:r>
            <a:endParaRPr altLang="zh-TW">
              <a:solidFill>
                <a:srgbClr val="FF0000"/>
              </a:solidFill>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sz="2000" b="1" dirty="0" smtClean="0"/>
              <a:t>區網中心建置</a:t>
            </a:r>
            <a:r>
              <a:rPr sz="2000" b="1" dirty="0" smtClean="0">
                <a:solidFill>
                  <a:srgbClr val="072FA1"/>
                </a:solidFill>
              </a:rPr>
              <a:t>個人資料保護制度</a:t>
            </a:r>
            <a:r>
              <a:rPr lang="zh-TW" altLang="en-US" sz="2000" b="1" dirty="0" smtClean="0"/>
              <a:t>實施專頁</a:t>
            </a:r>
            <a:r>
              <a:rPr sz="2000" b="1" dirty="0" smtClean="0"/>
              <a:t>。</a:t>
            </a:r>
            <a:endParaRPr lang="en-US" altLang="zh-TW" sz="2000" b="1" dirty="0"/>
          </a:p>
          <a:p>
            <a:pPr fontAlgn="auto">
              <a:spcAft>
                <a:spcPts val="0"/>
              </a:spcAft>
              <a:defRPr/>
            </a:pPr>
            <a:r>
              <a:rPr sz="2000" b="1" dirty="0"/>
              <a:t>網址：</a:t>
            </a:r>
            <a:r>
              <a:rPr lang="en-US" altLang="zh-TW" sz="2000" b="1" dirty="0"/>
              <a:t> </a:t>
            </a:r>
            <a:r>
              <a:rPr lang="en-US" altLang="zh-TW" sz="2000" dirty="0">
                <a:hlinkClick r:id="rId2"/>
              </a:rPr>
              <a:t>http://www.tcrc.edu.tw/pprofile.html</a:t>
            </a:r>
            <a:endParaRPr lang="en-US" altLang="zh-TW" sz="2000" b="1" dirty="0"/>
          </a:p>
          <a:p>
            <a:pPr fontAlgn="auto">
              <a:spcAft>
                <a:spcPts val="0"/>
              </a:spcAft>
              <a:defRPr/>
            </a:pPr>
            <a:endParaRPr dirty="0">
              <a:solidFill>
                <a:schemeClr val="bg1">
                  <a:lumMod val="65000"/>
                </a:schemeClr>
              </a:solidFill>
            </a:endParaRPr>
          </a:p>
        </p:txBody>
      </p:sp>
      <p:pic>
        <p:nvPicPr>
          <p:cNvPr id="64516" name="圖片 3" descr="個資保護實施專頁.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287588"/>
            <a:ext cx="7129462"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54000"/>
            <a:ext cx="6811962" cy="1066800"/>
          </a:xfrm>
        </p:spPr>
        <p:txBody>
          <a:bodyPr>
            <a:normAutofit fontScale="90000"/>
          </a:bodyPr>
          <a:lstStyle/>
          <a:p>
            <a:pPr fontAlgn="auto">
              <a:spcAft>
                <a:spcPts val="0"/>
              </a:spcAft>
              <a:defRPr/>
            </a:pPr>
            <a:r>
              <a:rPr altLang="zh-TW" sz="4000" smtClean="0"/>
              <a:t>網路應用創新服務</a:t>
            </a:r>
            <a:r>
              <a:rPr altLang="zh-TW" sz="3600" smtClean="0"/>
              <a:t/>
            </a:r>
            <a:br>
              <a:rPr altLang="zh-TW" sz="3600" smtClean="0"/>
            </a:br>
            <a:r>
              <a:rPr altLang="zh-TW" smtClean="0">
                <a:solidFill>
                  <a:srgbClr val="FF0000"/>
                </a:solidFill>
              </a:rPr>
              <a:t>提供各類網路應用創新服務</a:t>
            </a:r>
            <a:endParaRPr altLang="zh-TW">
              <a:solidFill>
                <a:srgbClr val="FF0000"/>
              </a:solidFill>
            </a:endParaRPr>
          </a:p>
        </p:txBody>
      </p:sp>
      <p:sp>
        <p:nvSpPr>
          <p:cNvPr id="5" name="內容版面配置區 4"/>
          <p:cNvSpPr>
            <a:spLocks noGrp="1"/>
          </p:cNvSpPr>
          <p:nvPr>
            <p:ph sz="half" idx="1"/>
          </p:nvPr>
        </p:nvSpPr>
        <p:spPr>
          <a:xfrm>
            <a:off x="395536" y="1527175"/>
            <a:ext cx="8424936" cy="4710113"/>
          </a:xfrm>
        </p:spPr>
        <p:txBody>
          <a:bodyPr>
            <a:noAutofit/>
          </a:bodyPr>
          <a:lstStyle/>
          <a:p>
            <a:pPr fontAlgn="auto">
              <a:spcAft>
                <a:spcPts val="0"/>
              </a:spcAft>
              <a:defRPr/>
            </a:pPr>
            <a:r>
              <a:rPr altLang="zh-TW" sz="2600" b="1" dirty="0"/>
              <a:t>區網中心</a:t>
            </a:r>
            <a:r>
              <a:rPr altLang="zh-TW" sz="2600" b="1" dirty="0">
                <a:solidFill>
                  <a:srgbClr val="072FA1"/>
                </a:solidFill>
              </a:rPr>
              <a:t>雲端虛擬主機服務</a:t>
            </a:r>
          </a:p>
          <a:p>
            <a:pPr lvl="1" fontAlgn="auto">
              <a:spcAft>
                <a:spcPts val="0"/>
              </a:spcAft>
              <a:buFont typeface="Arial" pitchFamily="34" charset="0"/>
              <a:buChar char="–"/>
              <a:defRPr/>
            </a:pPr>
            <a:r>
              <a:rPr altLang="zh-TW" b="1" dirty="0"/>
              <a:t>緣起：</a:t>
            </a:r>
          </a:p>
          <a:p>
            <a:pPr lvl="2" fontAlgn="auto">
              <a:spcAft>
                <a:spcPts val="0"/>
              </a:spcAft>
              <a:buFont typeface="Arial" pitchFamily="34" charset="0"/>
              <a:buChar char="•"/>
              <a:defRPr/>
            </a:pPr>
            <a:r>
              <a:rPr altLang="zh-TW" dirty="0"/>
              <a:t>有鑑於各連線單位或縣市網路中心下接的高中職、國中小可能因計畫性或非計畫性的設備或電力更新維護，造成</a:t>
            </a:r>
            <a:r>
              <a:rPr lang="en-US" altLang="zh-TW" dirty="0"/>
              <a:t>DNS</a:t>
            </a:r>
            <a:r>
              <a:rPr altLang="zh-TW" dirty="0"/>
              <a:t>或</a:t>
            </a:r>
            <a:r>
              <a:rPr lang="en-US" altLang="zh-TW" dirty="0"/>
              <a:t>Web</a:t>
            </a:r>
            <a:r>
              <a:rPr altLang="zh-TW" dirty="0"/>
              <a:t>服務中斷，導致這些學校網路服務異常。故於區網中心以</a:t>
            </a:r>
            <a:r>
              <a:rPr altLang="zh-TW" dirty="0">
                <a:solidFill>
                  <a:srgbClr val="072FA1"/>
                </a:solidFill>
              </a:rPr>
              <a:t>雲端虛擬主機</a:t>
            </a:r>
            <a:r>
              <a:rPr altLang="zh-TW" dirty="0"/>
              <a:t>提供</a:t>
            </a:r>
            <a:r>
              <a:rPr altLang="zh-TW" dirty="0">
                <a:solidFill>
                  <a:srgbClr val="072FA1"/>
                </a:solidFill>
              </a:rPr>
              <a:t>備援</a:t>
            </a:r>
            <a:r>
              <a:rPr altLang="zh-TW" dirty="0"/>
              <a:t>的</a:t>
            </a:r>
            <a:r>
              <a:rPr lang="en-US" altLang="zh-TW" dirty="0"/>
              <a:t>DNS</a:t>
            </a:r>
            <a:r>
              <a:rPr altLang="zh-TW" dirty="0"/>
              <a:t>、</a:t>
            </a:r>
            <a:r>
              <a:rPr lang="en-US" altLang="zh-TW" dirty="0"/>
              <a:t>Web</a:t>
            </a:r>
            <a:r>
              <a:rPr altLang="zh-TW" dirty="0"/>
              <a:t>主機，以加強網路服務的可用性。</a:t>
            </a:r>
          </a:p>
          <a:p>
            <a:pPr lvl="1" fontAlgn="auto">
              <a:spcAft>
                <a:spcPts val="0"/>
              </a:spcAft>
              <a:buFont typeface="Arial" pitchFamily="34" charset="0"/>
              <a:buChar char="–"/>
              <a:defRPr/>
            </a:pPr>
            <a:r>
              <a:rPr altLang="zh-TW" b="1" dirty="0"/>
              <a:t>成效：</a:t>
            </a:r>
          </a:p>
          <a:p>
            <a:pPr lvl="2" fontAlgn="auto">
              <a:spcAft>
                <a:spcPts val="0"/>
              </a:spcAft>
              <a:buFont typeface="Arial" pitchFamily="34" charset="0"/>
              <a:buChar char="•"/>
              <a:defRPr/>
            </a:pPr>
            <a:r>
              <a:rPr lang="en-US" altLang="zh-TW" dirty="0"/>
              <a:t>101</a:t>
            </a:r>
            <a:r>
              <a:rPr altLang="zh-TW" dirty="0"/>
              <a:t>年度使用本項服務連線單位包括</a:t>
            </a:r>
            <a:r>
              <a:rPr altLang="zh-TW" dirty="0">
                <a:solidFill>
                  <a:srgbClr val="072FA1"/>
                </a:solidFill>
              </a:rPr>
              <a:t>台中市網</a:t>
            </a:r>
            <a:r>
              <a:rPr altLang="zh-TW" dirty="0"/>
              <a:t>、</a:t>
            </a:r>
            <a:r>
              <a:rPr altLang="zh-TW" dirty="0">
                <a:solidFill>
                  <a:srgbClr val="072FA1"/>
                </a:solidFill>
              </a:rPr>
              <a:t>彰化縣網</a:t>
            </a:r>
            <a:r>
              <a:rPr altLang="zh-TW" dirty="0"/>
              <a:t>及</a:t>
            </a:r>
            <a:r>
              <a:rPr altLang="zh-TW" dirty="0">
                <a:solidFill>
                  <a:srgbClr val="072FA1"/>
                </a:solidFill>
              </a:rPr>
              <a:t>修平科技大學</a:t>
            </a:r>
            <a:r>
              <a:rPr altLang="zh-TW" dirty="0"/>
              <a:t>等。</a:t>
            </a:r>
            <a:endParaRPr lang="en-US" altLang="zh-TW" dirty="0"/>
          </a:p>
          <a:p>
            <a:pPr lvl="2" fontAlgn="auto">
              <a:spcAft>
                <a:spcPts val="0"/>
              </a:spcAft>
              <a:buFont typeface="Arial" pitchFamily="34" charset="0"/>
              <a:buChar char="•"/>
              <a:defRPr/>
            </a:pPr>
            <a:r>
              <a:rPr lang="en-US" altLang="zh-TW" dirty="0"/>
              <a:t>102.</a:t>
            </a:r>
            <a:r>
              <a:rPr lang="en-US" altLang="zh-TW" dirty="0">
                <a:solidFill>
                  <a:srgbClr val="FF0000"/>
                </a:solidFill>
              </a:rPr>
              <a:t>9.18</a:t>
            </a:r>
            <a:r>
              <a:rPr altLang="zh-TW" dirty="0"/>
              <a:t>彰化縣網兩台</a:t>
            </a:r>
            <a:r>
              <a:rPr lang="en-US" altLang="zh-TW" dirty="0"/>
              <a:t>DNS server </a:t>
            </a:r>
            <a:r>
              <a:rPr altLang="zh-TW" dirty="0"/>
              <a:t>因故無法服務，</a:t>
            </a:r>
            <a:r>
              <a:rPr dirty="0"/>
              <a:t>造成其下屬連線學校網站失效。</a:t>
            </a:r>
            <a:r>
              <a:rPr altLang="zh-TW" dirty="0"/>
              <a:t>台中區網主動變更虛擬主機中的備援</a:t>
            </a:r>
            <a:r>
              <a:rPr lang="en-US" altLang="zh-TW" dirty="0"/>
              <a:t>DNS server</a:t>
            </a:r>
            <a:r>
              <a:rPr altLang="zh-TW" dirty="0"/>
              <a:t>設定</a:t>
            </a:r>
            <a:r>
              <a:rPr lang="en-US" altLang="zh-TW" dirty="0"/>
              <a:t>(</a:t>
            </a:r>
            <a:r>
              <a:rPr altLang="zh-TW" dirty="0">
                <a:solidFill>
                  <a:srgbClr val="FF0000"/>
                </a:solidFill>
              </a:rPr>
              <a:t>改為</a:t>
            </a:r>
            <a:r>
              <a:rPr lang="en-US" altLang="zh-TW" dirty="0">
                <a:solidFill>
                  <a:srgbClr val="FF0000"/>
                </a:solidFill>
              </a:rPr>
              <a:t>master</a:t>
            </a:r>
            <a:r>
              <a:rPr lang="en-US" altLang="zh-TW" dirty="0"/>
              <a:t>)</a:t>
            </a:r>
            <a:r>
              <a:rPr altLang="zh-TW" dirty="0"/>
              <a:t>，讓彰化縣網連線學校網站可以正常運作。</a:t>
            </a:r>
          </a:p>
          <a:p>
            <a:pPr fontAlgn="auto">
              <a:spcAft>
                <a:spcPts val="0"/>
              </a:spcAft>
              <a:defRPr/>
            </a:pPr>
            <a:endParaRPr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42888"/>
            <a:ext cx="6810375" cy="1066800"/>
          </a:xfrm>
        </p:spPr>
        <p:txBody>
          <a:bodyPr>
            <a:normAutofit fontScale="90000"/>
          </a:bodyPr>
          <a:lstStyle/>
          <a:p>
            <a:pPr fontAlgn="auto">
              <a:spcAft>
                <a:spcPts val="0"/>
              </a:spcAft>
              <a:defRPr/>
            </a:pPr>
            <a:r>
              <a:rPr altLang="zh-TW" sz="4000" smtClean="0"/>
              <a:t>網路應用創新服務</a:t>
            </a:r>
            <a:r>
              <a:rPr altLang="zh-TW" sz="3600" smtClean="0"/>
              <a:t/>
            </a:r>
            <a:br>
              <a:rPr altLang="zh-TW" sz="3600" smtClean="0"/>
            </a:br>
            <a:r>
              <a:rPr altLang="zh-TW" smtClean="0">
                <a:solidFill>
                  <a:srgbClr val="FF0000"/>
                </a:solidFill>
              </a:rPr>
              <a:t>提供各類網路應用創新服務</a:t>
            </a:r>
            <a:endParaRPr altLang="zh-TW">
              <a:solidFill>
                <a:srgbClr val="FF0000"/>
              </a:solidFill>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sz="2000" b="1" dirty="0"/>
              <a:t>區網中心建置</a:t>
            </a:r>
            <a:r>
              <a:rPr lang="en-US" altLang="zh-TW" sz="2000" b="1" dirty="0" smtClean="0">
                <a:solidFill>
                  <a:srgbClr val="072FA1"/>
                </a:solidFill>
              </a:rPr>
              <a:t>IPv6</a:t>
            </a:r>
            <a:r>
              <a:rPr sz="2000" b="1" dirty="0" smtClean="0">
                <a:solidFill>
                  <a:srgbClr val="072FA1"/>
                </a:solidFill>
              </a:rPr>
              <a:t>專頁</a:t>
            </a:r>
            <a:r>
              <a:rPr sz="2000" b="1" dirty="0"/>
              <a:t>。網址：</a:t>
            </a:r>
            <a:r>
              <a:rPr lang="en-US" altLang="zh-TW" sz="2000" dirty="0">
                <a:hlinkClick r:id="rId2"/>
              </a:rPr>
              <a:t>http://www.tcrc.edu.tw/</a:t>
            </a:r>
            <a:endParaRPr lang="en-US" altLang="zh-TW" sz="2000" b="1" dirty="0"/>
          </a:p>
          <a:p>
            <a:pPr fontAlgn="auto">
              <a:spcAft>
                <a:spcPts val="0"/>
              </a:spcAft>
              <a:defRPr/>
            </a:pPr>
            <a:endParaRPr dirty="0">
              <a:solidFill>
                <a:schemeClr val="bg1">
                  <a:lumMod val="65000"/>
                </a:schemeClr>
              </a:solidFill>
            </a:endParaRPr>
          </a:p>
        </p:txBody>
      </p:sp>
      <p:pic>
        <p:nvPicPr>
          <p:cNvPr id="66564" name="圖片 3" descr="個資保護實施專頁.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832"/>
            <a:ext cx="7058025"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54000"/>
            <a:ext cx="6811962" cy="1066800"/>
          </a:xfrm>
        </p:spPr>
        <p:txBody>
          <a:bodyPr>
            <a:normAutofit fontScale="90000"/>
          </a:bodyPr>
          <a:lstStyle/>
          <a:p>
            <a:pPr fontAlgn="auto">
              <a:spcAft>
                <a:spcPts val="0"/>
              </a:spcAft>
              <a:defRPr/>
            </a:pPr>
            <a:r>
              <a:rPr altLang="zh-TW" sz="4000" dirty="0" smtClean="0"/>
              <a:t>網路應用創新服務</a:t>
            </a:r>
            <a:r>
              <a:rPr altLang="zh-TW" sz="3600" dirty="0" smtClean="0"/>
              <a:t/>
            </a:r>
            <a:br>
              <a:rPr altLang="zh-TW" sz="3600" dirty="0" smtClean="0"/>
            </a:br>
            <a:r>
              <a:rPr altLang="zh-TW" dirty="0" smtClean="0">
                <a:solidFill>
                  <a:srgbClr val="FF0000"/>
                </a:solidFill>
              </a:rPr>
              <a:t>提供各類網路應用創新服務</a:t>
            </a:r>
            <a:endParaRPr altLang="zh-TW" dirty="0">
              <a:solidFill>
                <a:srgbClr val="FF0000"/>
              </a:solidFill>
            </a:endParaRPr>
          </a:p>
        </p:txBody>
      </p:sp>
      <p:sp>
        <p:nvSpPr>
          <p:cNvPr id="5" name="內容版面配置區 4"/>
          <p:cNvSpPr>
            <a:spLocks noGrp="1"/>
          </p:cNvSpPr>
          <p:nvPr>
            <p:ph sz="half" idx="1"/>
          </p:nvPr>
        </p:nvSpPr>
        <p:spPr>
          <a:xfrm>
            <a:off x="395536" y="1527175"/>
            <a:ext cx="8424936" cy="4710113"/>
          </a:xfrm>
        </p:spPr>
        <p:txBody>
          <a:bodyPr>
            <a:noAutofit/>
          </a:bodyPr>
          <a:lstStyle/>
          <a:p>
            <a:pPr fontAlgn="auto">
              <a:spcAft>
                <a:spcPts val="0"/>
              </a:spcAft>
              <a:defRPr/>
            </a:pPr>
            <a:r>
              <a:rPr lang="zh-TW" altLang="en-US" sz="2600" b="1" dirty="0"/>
              <a:t>區網中心建置</a:t>
            </a:r>
            <a:r>
              <a:rPr lang="en-US" altLang="zh-TW" sz="2600" b="1" dirty="0">
                <a:solidFill>
                  <a:srgbClr val="072FA1"/>
                </a:solidFill>
              </a:rPr>
              <a:t>Google Global Cache</a:t>
            </a:r>
            <a:r>
              <a:rPr lang="zh-TW" altLang="en-US" sz="2600" b="1" dirty="0" smtClean="0">
                <a:solidFill>
                  <a:srgbClr val="072FA1"/>
                </a:solidFill>
              </a:rPr>
              <a:t>服務</a:t>
            </a:r>
            <a:endParaRPr lang="en-US" altLang="zh-TW" sz="2600" b="1" dirty="0" smtClean="0">
              <a:solidFill>
                <a:srgbClr val="072FA1"/>
              </a:solidFill>
            </a:endParaRPr>
          </a:p>
          <a:p>
            <a:pPr lvl="1" fontAlgn="auto">
              <a:spcAft>
                <a:spcPts val="0"/>
              </a:spcAft>
              <a:defRPr/>
            </a:pPr>
            <a:r>
              <a:rPr altLang="zh-TW" sz="2000" b="1" dirty="0" smtClean="0"/>
              <a:t>緣起</a:t>
            </a:r>
            <a:r>
              <a:rPr altLang="zh-TW" sz="2000" b="1" dirty="0"/>
              <a:t>：</a:t>
            </a:r>
          </a:p>
          <a:p>
            <a:pPr lvl="2" fontAlgn="auto">
              <a:spcAft>
                <a:spcPts val="0"/>
              </a:spcAft>
              <a:buFont typeface="Arial" pitchFamily="34" charset="0"/>
              <a:buChar char="•"/>
              <a:defRPr/>
            </a:pPr>
            <a:r>
              <a:rPr lang="en-US" altLang="zh-TW" sz="2400" dirty="0"/>
              <a:t>102</a:t>
            </a:r>
            <a:r>
              <a:rPr sz="2400" dirty="0"/>
              <a:t>年</a:t>
            </a:r>
            <a:r>
              <a:rPr lang="en-US" altLang="zh-TW" sz="2400" dirty="0"/>
              <a:t>1</a:t>
            </a:r>
            <a:r>
              <a:rPr sz="2400" dirty="0"/>
              <a:t>月初，為解決多數區網通往</a:t>
            </a:r>
            <a:r>
              <a:rPr lang="en-US" altLang="zh-TW" sz="2400" dirty="0" err="1"/>
              <a:t>TANet</a:t>
            </a:r>
            <a:r>
              <a:rPr sz="2400" dirty="0" smtClean="0"/>
              <a:t>骨幹流量因使用者觀看大量影音資料造成頻寬壅塞， 並</a:t>
            </a:r>
            <a:r>
              <a:rPr lang="zh-TW" altLang="en-US" sz="2400" dirty="0" smtClean="0"/>
              <a:t>且</a:t>
            </a:r>
            <a:r>
              <a:rPr sz="2400" dirty="0" smtClean="0"/>
              <a:t>排擠正常學術研究資料之傳遞</a:t>
            </a:r>
            <a:r>
              <a:rPr sz="2400" dirty="0"/>
              <a:t>。教育部資科司選定本</a:t>
            </a:r>
            <a:r>
              <a:rPr lang="en-US" altLang="zh-TW" sz="2400" dirty="0"/>
              <a:t>(</a:t>
            </a:r>
            <a:r>
              <a:rPr sz="2400" dirty="0">
                <a:solidFill>
                  <a:srgbClr val="FF0000"/>
                </a:solidFill>
              </a:rPr>
              <a:t>臺中</a:t>
            </a:r>
            <a:r>
              <a:rPr lang="en-US" altLang="zh-TW" sz="2400" dirty="0"/>
              <a:t>)</a:t>
            </a:r>
            <a:r>
              <a:rPr sz="2400" dirty="0"/>
              <a:t>區網以及台南區網試辦</a:t>
            </a:r>
            <a:r>
              <a:rPr lang="en-US" altLang="zh-TW" sz="2400" dirty="0"/>
              <a:t>Google</a:t>
            </a:r>
            <a:r>
              <a:rPr sz="2400" dirty="0"/>
              <a:t> </a:t>
            </a:r>
            <a:r>
              <a:rPr lang="en-US" altLang="zh-TW" sz="2400" dirty="0"/>
              <a:t>Global</a:t>
            </a:r>
            <a:r>
              <a:rPr sz="2400" dirty="0"/>
              <a:t> </a:t>
            </a:r>
            <a:r>
              <a:rPr lang="en-US" altLang="zh-TW" sz="2400" dirty="0"/>
              <a:t>Cache</a:t>
            </a:r>
            <a:r>
              <a:rPr sz="2400" dirty="0"/>
              <a:t>服務。</a:t>
            </a:r>
            <a:r>
              <a:rPr lang="en-US" altLang="zh-TW" sz="2400" dirty="0"/>
              <a:t>102/</a:t>
            </a:r>
            <a:r>
              <a:rPr lang="en-US" altLang="zh-TW" sz="2400" b="1" dirty="0">
                <a:solidFill>
                  <a:srgbClr val="FF0000"/>
                </a:solidFill>
              </a:rPr>
              <a:t>6/1</a:t>
            </a:r>
            <a:r>
              <a:rPr altLang="zh-TW" sz="2400" dirty="0"/>
              <a:t>安裝設定完成並正式運作。</a:t>
            </a:r>
          </a:p>
          <a:p>
            <a:pPr lvl="1" fontAlgn="auto">
              <a:spcAft>
                <a:spcPts val="0"/>
              </a:spcAft>
              <a:buFont typeface="Arial" pitchFamily="34" charset="0"/>
              <a:buChar char="–"/>
              <a:defRPr/>
            </a:pPr>
            <a:r>
              <a:rPr altLang="zh-TW" sz="2000" b="1" dirty="0"/>
              <a:t>成效：</a:t>
            </a:r>
          </a:p>
          <a:p>
            <a:pPr lvl="2" fontAlgn="auto">
              <a:spcAft>
                <a:spcPts val="0"/>
              </a:spcAft>
              <a:buFont typeface="Arial" pitchFamily="34" charset="0"/>
              <a:buChar char="•"/>
              <a:defRPr/>
            </a:pPr>
            <a:r>
              <a:rPr lang="en-US" altLang="zh-TW" sz="2400" dirty="0"/>
              <a:t>GGC</a:t>
            </a:r>
            <a:r>
              <a:rPr altLang="zh-TW" sz="2400" dirty="0"/>
              <a:t>運作半年來已經達到預期的效用，大幅改善區網連線單位觀看</a:t>
            </a:r>
            <a:r>
              <a:rPr lang="en-US" altLang="zh-TW" sz="2400" dirty="0"/>
              <a:t>YouTube</a:t>
            </a:r>
            <a:r>
              <a:rPr altLang="zh-TW" sz="2400" dirty="0"/>
              <a:t>影片的速度及品質，同時也降低尖峰時段通往</a:t>
            </a:r>
            <a:r>
              <a:rPr lang="en-US" altLang="zh-TW" sz="2400" dirty="0" err="1"/>
              <a:t>TANet</a:t>
            </a:r>
            <a:r>
              <a:rPr altLang="zh-TW" sz="2400" dirty="0"/>
              <a:t>骨幹的流量。</a:t>
            </a:r>
            <a:r>
              <a:rPr lang="en-US" altLang="zh-TW" sz="2400" dirty="0"/>
              <a:t>GGC</a:t>
            </a:r>
            <a:r>
              <a:rPr altLang="zh-TW" sz="2400" dirty="0"/>
              <a:t>尖峰期的流量可達</a:t>
            </a:r>
            <a:r>
              <a:rPr lang="en-US" altLang="zh-TW" sz="2400" b="1" dirty="0" smtClean="0">
                <a:solidFill>
                  <a:srgbClr val="2E940E"/>
                </a:solidFill>
              </a:rPr>
              <a:t>3780Mb</a:t>
            </a:r>
            <a:r>
              <a:rPr altLang="zh-TW" sz="2400" dirty="0"/>
              <a:t>，幾乎等於台中區網通往骨幹的流量</a:t>
            </a:r>
            <a:r>
              <a:rPr sz="2400" dirty="0"/>
              <a:t>。</a:t>
            </a:r>
            <a:endParaRPr lang="en-US" altLang="zh-TW" sz="2400" dirty="0"/>
          </a:p>
          <a:p>
            <a:pPr fontAlgn="auto">
              <a:spcAft>
                <a:spcPts val="0"/>
              </a:spcAft>
              <a:defRPr/>
            </a:pPr>
            <a:endParaRPr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763" y="254000"/>
            <a:ext cx="6929437" cy="1111250"/>
          </a:xfrm>
        </p:spPr>
        <p:txBody>
          <a:bodyPr>
            <a:normAutofit fontScale="90000"/>
          </a:bodyPr>
          <a:lstStyle/>
          <a:p>
            <a:pPr fontAlgn="auto">
              <a:spcAft>
                <a:spcPts val="0"/>
              </a:spcAft>
              <a:defRPr/>
            </a:pPr>
            <a:r>
              <a:rPr altLang="zh-TW" sz="3300" smtClean="0"/>
              <a:t>台中區域網路中心基本資料及人力狀況</a:t>
            </a:r>
            <a:r>
              <a:rPr altLang="zh-TW" smtClean="0"/>
              <a:t/>
            </a:r>
            <a:br>
              <a:rPr altLang="zh-TW" smtClean="0"/>
            </a:br>
            <a:r>
              <a:rPr altLang="zh-TW" smtClean="0">
                <a:solidFill>
                  <a:srgbClr val="FF0000"/>
                </a:solidFill>
              </a:rPr>
              <a:t>人員基本資料</a:t>
            </a:r>
            <a:endParaRPr/>
          </a:p>
        </p:txBody>
      </p:sp>
      <p:sp>
        <p:nvSpPr>
          <p:cNvPr id="3" name="內容版面配置區 2"/>
          <p:cNvSpPr>
            <a:spLocks noGrp="1"/>
          </p:cNvSpPr>
          <p:nvPr>
            <p:ph sz="half" idx="1"/>
          </p:nvPr>
        </p:nvSpPr>
        <p:spPr>
          <a:xfrm>
            <a:off x="477838" y="1700213"/>
            <a:ext cx="8424862" cy="4897437"/>
          </a:xfrm>
        </p:spPr>
        <p:txBody>
          <a:bodyPr/>
          <a:lstStyle/>
          <a:p>
            <a:pPr fontAlgn="auto">
              <a:spcAft>
                <a:spcPts val="0"/>
              </a:spcAft>
              <a:defRPr/>
            </a:pPr>
            <a:r>
              <a:rPr altLang="zh-TW"/>
              <a:t>主管：計資中心 呂瑞麟主任</a:t>
            </a:r>
          </a:p>
          <a:p>
            <a:pPr fontAlgn="auto">
              <a:spcAft>
                <a:spcPts val="0"/>
              </a:spcAft>
              <a:defRPr/>
            </a:pPr>
            <a:r>
              <a:rPr altLang="zh-TW"/>
              <a:t>組長：</a:t>
            </a:r>
            <a:r>
              <a:t>朱彥煒副教授 兼任</a:t>
            </a:r>
            <a:r>
              <a:rPr altLang="zh-TW"/>
              <a:t>組長</a:t>
            </a:r>
          </a:p>
          <a:p>
            <a:pPr fontAlgn="auto">
              <a:spcAft>
                <a:spcPts val="0"/>
              </a:spcAft>
              <a:defRPr/>
            </a:pPr>
            <a:r>
              <a:rPr altLang="zh-TW"/>
              <a:t>網管/資安人員：楊崇誠、呂仲聖</a:t>
            </a:r>
          </a:p>
          <a:p>
            <a:pPr fontAlgn="auto">
              <a:spcAft>
                <a:spcPts val="0"/>
              </a:spcAft>
              <a:defRPr/>
            </a:pPr>
            <a:r>
              <a:rPr altLang="zh-TW"/>
              <a:t>專任網管助理：</a:t>
            </a:r>
            <a:r>
              <a:t>鄒珮甄</a:t>
            </a:r>
            <a:endParaRPr altLang="zh-TW"/>
          </a:p>
          <a:p>
            <a:pPr fontAlgn="auto">
              <a:spcAft>
                <a:spcPts val="0"/>
              </a:spcAft>
              <a:defRPr/>
            </a:pPr>
            <a:r>
              <a:rPr altLang="zh-TW"/>
              <a:t>專任資安助理：鄭景仁</a:t>
            </a:r>
          </a:p>
          <a:p>
            <a:pPr fontAlgn="auto">
              <a:spcAft>
                <a:spcPts val="0"/>
              </a:spcAft>
              <a:defRPr/>
            </a:pPr>
            <a:r>
              <a:rPr altLang="zh-TW"/>
              <a:t>兼任助理：</a:t>
            </a:r>
            <a:r>
              <a:t>林亭秀、阮曼華、陳千螢、陳啟瑋</a:t>
            </a:r>
            <a:endParaRPr lang="en-US" altLang="zh-TW"/>
          </a:p>
          <a:p>
            <a:pPr fontAlgn="auto">
              <a:spcAft>
                <a:spcPts val="0"/>
              </a:spcAft>
              <a:defRPr/>
            </a:pPr>
            <a:r>
              <a:rPr/>
              <a:t>兼任行政</a:t>
            </a:r>
            <a:r>
              <a:t>人員：</a:t>
            </a:r>
            <a:r>
              <a:rPr altLang="zh-TW"/>
              <a:t>陳</a:t>
            </a:r>
            <a:r>
              <a:t>品澄</a:t>
            </a:r>
            <a:endParaRPr altLang="zh-TW"/>
          </a:p>
          <a:p>
            <a:pPr fontAlgn="auto">
              <a:spcAft>
                <a:spcPts val="0"/>
              </a:spcAft>
              <a:defRPr/>
            </a:pPr>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54000"/>
            <a:ext cx="6811962" cy="1066800"/>
          </a:xfrm>
        </p:spPr>
        <p:txBody>
          <a:bodyPr>
            <a:normAutofit fontScale="90000"/>
          </a:bodyPr>
          <a:lstStyle/>
          <a:p>
            <a:pPr fontAlgn="auto">
              <a:spcAft>
                <a:spcPts val="0"/>
              </a:spcAft>
              <a:defRPr/>
            </a:pPr>
            <a:r>
              <a:rPr altLang="zh-TW" sz="4000" dirty="0" smtClean="0"/>
              <a:t>網路應用創新服務</a:t>
            </a:r>
            <a:r>
              <a:rPr altLang="zh-TW" sz="3600" dirty="0" smtClean="0"/>
              <a:t/>
            </a:r>
            <a:br>
              <a:rPr altLang="zh-TW" sz="3600" dirty="0" smtClean="0"/>
            </a:br>
            <a:r>
              <a:rPr altLang="zh-TW" dirty="0" smtClean="0">
                <a:solidFill>
                  <a:srgbClr val="FF0000"/>
                </a:solidFill>
              </a:rPr>
              <a:t>提供各類網路應用創新服務</a:t>
            </a:r>
            <a:endParaRPr altLang="zh-TW" dirty="0">
              <a:solidFill>
                <a:srgbClr val="FF0000"/>
              </a:solidFill>
            </a:endParaRPr>
          </a:p>
        </p:txBody>
      </p:sp>
      <p:sp>
        <p:nvSpPr>
          <p:cNvPr id="5" name="內容版面配置區 4"/>
          <p:cNvSpPr>
            <a:spLocks noGrp="1"/>
          </p:cNvSpPr>
          <p:nvPr>
            <p:ph sz="half" idx="1"/>
          </p:nvPr>
        </p:nvSpPr>
        <p:spPr>
          <a:xfrm>
            <a:off x="395536" y="1340769"/>
            <a:ext cx="8424936" cy="4896520"/>
          </a:xfrm>
        </p:spPr>
        <p:txBody>
          <a:bodyPr>
            <a:noAutofit/>
          </a:bodyPr>
          <a:lstStyle/>
          <a:p>
            <a:pPr fontAlgn="auto">
              <a:spcAft>
                <a:spcPts val="0"/>
              </a:spcAft>
              <a:defRPr/>
            </a:pPr>
            <a:r>
              <a:rPr lang="en-US" altLang="zh-TW" sz="2200" b="1" dirty="0" smtClean="0">
                <a:solidFill>
                  <a:srgbClr val="072FA1"/>
                </a:solidFill>
              </a:rPr>
              <a:t>GGC</a:t>
            </a:r>
            <a:r>
              <a:rPr lang="zh-TW" altLang="en-US" sz="2200" b="1" dirty="0" smtClean="0">
                <a:solidFill>
                  <a:srgbClr val="072FA1"/>
                </a:solidFill>
              </a:rPr>
              <a:t>建置前後，區網往</a:t>
            </a:r>
            <a:r>
              <a:rPr lang="en-US" altLang="zh-TW" sz="2200" b="1" dirty="0" err="1" smtClean="0">
                <a:solidFill>
                  <a:srgbClr val="072FA1"/>
                </a:solidFill>
              </a:rPr>
              <a:t>TANet</a:t>
            </a:r>
            <a:r>
              <a:rPr lang="zh-TW" altLang="en-US" sz="2200" b="1" dirty="0" smtClean="0">
                <a:solidFill>
                  <a:srgbClr val="072FA1"/>
                </a:solidFill>
              </a:rPr>
              <a:t>骨幹流量比較圖</a:t>
            </a:r>
            <a:endParaRPr lang="en-US" altLang="zh-TW" sz="2200" dirty="0"/>
          </a:p>
          <a:p>
            <a:pPr fontAlgn="auto">
              <a:spcAft>
                <a:spcPts val="0"/>
              </a:spcAft>
              <a:defRPr/>
            </a:pPr>
            <a:endParaRPr dirty="0">
              <a:solidFill>
                <a:schemeClr val="bg1">
                  <a:lumMod val="65000"/>
                </a:schemeClr>
              </a:solidFill>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1700808"/>
            <a:ext cx="8352928" cy="5157192"/>
          </a:xfrm>
          <a:prstGeom prst="rect">
            <a:avLst/>
          </a:prstGeom>
        </p:spPr>
      </p:pic>
    </p:spTree>
    <p:extLst>
      <p:ext uri="{BB962C8B-B14F-4D97-AF65-F5344CB8AC3E}">
        <p14:creationId xmlns:p14="http://schemas.microsoft.com/office/powerpoint/2010/main" val="7755173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54000"/>
            <a:ext cx="6811962" cy="1066800"/>
          </a:xfrm>
        </p:spPr>
        <p:txBody>
          <a:bodyPr>
            <a:normAutofit fontScale="90000"/>
          </a:bodyPr>
          <a:lstStyle/>
          <a:p>
            <a:pPr fontAlgn="auto">
              <a:spcAft>
                <a:spcPts val="0"/>
              </a:spcAft>
              <a:defRPr/>
            </a:pPr>
            <a:r>
              <a:rPr altLang="zh-TW" sz="4000" dirty="0" smtClean="0"/>
              <a:t>網路應用創新服務</a:t>
            </a:r>
            <a:r>
              <a:rPr altLang="zh-TW" sz="3600" dirty="0" smtClean="0"/>
              <a:t/>
            </a:r>
            <a:br>
              <a:rPr altLang="zh-TW" sz="3600" dirty="0" smtClean="0"/>
            </a:br>
            <a:r>
              <a:rPr altLang="zh-TW" dirty="0" smtClean="0">
                <a:solidFill>
                  <a:srgbClr val="FF0000"/>
                </a:solidFill>
              </a:rPr>
              <a:t>提供各類網路應用創新服務</a:t>
            </a:r>
            <a:endParaRPr altLang="zh-TW" dirty="0">
              <a:solidFill>
                <a:srgbClr val="FF0000"/>
              </a:solidFill>
            </a:endParaRPr>
          </a:p>
        </p:txBody>
      </p:sp>
      <p:sp>
        <p:nvSpPr>
          <p:cNvPr id="5" name="內容版面配置區 4"/>
          <p:cNvSpPr>
            <a:spLocks noGrp="1"/>
          </p:cNvSpPr>
          <p:nvPr>
            <p:ph sz="half" idx="1"/>
          </p:nvPr>
        </p:nvSpPr>
        <p:spPr>
          <a:xfrm>
            <a:off x="395536" y="1340769"/>
            <a:ext cx="8424936" cy="4896520"/>
          </a:xfrm>
        </p:spPr>
        <p:txBody>
          <a:bodyPr>
            <a:noAutofit/>
          </a:bodyPr>
          <a:lstStyle/>
          <a:p>
            <a:pPr fontAlgn="auto">
              <a:spcAft>
                <a:spcPts val="0"/>
              </a:spcAft>
              <a:defRPr/>
            </a:pPr>
            <a:r>
              <a:rPr lang="en-US" altLang="zh-TW" sz="2200" b="1" dirty="0" smtClean="0">
                <a:solidFill>
                  <a:srgbClr val="072FA1"/>
                </a:solidFill>
              </a:rPr>
              <a:t>6/1</a:t>
            </a:r>
            <a:r>
              <a:rPr lang="zh-TW" altLang="en-US" sz="2200" b="1" dirty="0" smtClean="0">
                <a:solidFill>
                  <a:srgbClr val="072FA1"/>
                </a:solidFill>
              </a:rPr>
              <a:t>起</a:t>
            </a:r>
            <a:r>
              <a:rPr lang="en-US" altLang="zh-TW" sz="2200" b="1" dirty="0" smtClean="0">
                <a:solidFill>
                  <a:srgbClr val="072FA1"/>
                </a:solidFill>
              </a:rPr>
              <a:t>GGC</a:t>
            </a:r>
            <a:r>
              <a:rPr lang="zh-TW" altLang="en-US" sz="2200" b="1" dirty="0" smtClean="0">
                <a:solidFill>
                  <a:srgbClr val="072FA1"/>
                </a:solidFill>
              </a:rPr>
              <a:t>流量統計圖</a:t>
            </a:r>
            <a:endParaRPr sz="2200" dirty="0">
              <a:solidFill>
                <a:schemeClr val="bg1">
                  <a:lumMod val="65000"/>
                </a:schemeClr>
              </a:solidFill>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718760"/>
            <a:ext cx="8227224" cy="5139239"/>
          </a:xfrm>
          <a:prstGeom prst="rect">
            <a:avLst/>
          </a:prstGeom>
        </p:spPr>
      </p:pic>
    </p:spTree>
    <p:extLst>
      <p:ext uri="{BB962C8B-B14F-4D97-AF65-F5344CB8AC3E}">
        <p14:creationId xmlns:p14="http://schemas.microsoft.com/office/powerpoint/2010/main" val="11917463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42888"/>
            <a:ext cx="6811962" cy="1066800"/>
          </a:xfrm>
        </p:spPr>
        <p:txBody>
          <a:bodyPr>
            <a:normAutofit fontScale="90000"/>
          </a:bodyPr>
          <a:lstStyle/>
          <a:p>
            <a:pPr fontAlgn="auto">
              <a:spcAft>
                <a:spcPts val="0"/>
              </a:spcAft>
              <a:defRPr/>
            </a:pPr>
            <a:r>
              <a:rPr altLang="zh-TW" sz="4000" smtClean="0"/>
              <a:t>網路應用創新服務</a:t>
            </a:r>
            <a:r>
              <a:rPr altLang="zh-TW" sz="3600" smtClean="0"/>
              <a:t/>
            </a:r>
            <a:br>
              <a:rPr altLang="zh-TW" sz="3600" smtClean="0"/>
            </a:br>
            <a:r>
              <a:rPr altLang="zh-TW" smtClean="0">
                <a:solidFill>
                  <a:srgbClr val="FF0000"/>
                </a:solidFill>
              </a:rPr>
              <a:t>提供各類網路應用創新服務</a:t>
            </a:r>
            <a:endParaRPr altLang="zh-TW">
              <a:solidFill>
                <a:srgbClr val="FF0000"/>
              </a:solidFill>
            </a:endParaRPr>
          </a:p>
        </p:txBody>
      </p:sp>
      <p:sp>
        <p:nvSpPr>
          <p:cNvPr id="5" name="內容版面配置區 4"/>
          <p:cNvSpPr>
            <a:spLocks noGrp="1"/>
          </p:cNvSpPr>
          <p:nvPr>
            <p:ph sz="half" idx="1"/>
          </p:nvPr>
        </p:nvSpPr>
        <p:spPr>
          <a:xfrm>
            <a:off x="541338" y="1412777"/>
            <a:ext cx="8177360" cy="4824512"/>
          </a:xfrm>
        </p:spPr>
        <p:txBody>
          <a:bodyPr>
            <a:noAutofit/>
          </a:bodyPr>
          <a:lstStyle/>
          <a:p>
            <a:pPr fontAlgn="auto">
              <a:spcAft>
                <a:spcPts val="0"/>
              </a:spcAft>
              <a:defRPr/>
            </a:pPr>
            <a:r>
              <a:rPr lang="zh-TW" altLang="en-US" sz="2400" b="1" dirty="0"/>
              <a:t>區網中心提供</a:t>
            </a:r>
            <a:r>
              <a:rPr lang="zh-TW" altLang="en-US" sz="2400" b="1" dirty="0">
                <a:solidFill>
                  <a:srgbClr val="072FA1"/>
                </a:solidFill>
              </a:rPr>
              <a:t>短網址轉換服務</a:t>
            </a:r>
            <a:endParaRPr altLang="zh-TW" sz="2600" dirty="0"/>
          </a:p>
          <a:p>
            <a:pPr lvl="1" fontAlgn="auto">
              <a:spcAft>
                <a:spcPts val="0"/>
              </a:spcAft>
              <a:buFont typeface="Arial" pitchFamily="34" charset="0"/>
              <a:buChar char="–"/>
              <a:defRPr/>
            </a:pPr>
            <a:r>
              <a:rPr lang="zh-TW" altLang="en-US" sz="2000" dirty="0"/>
              <a:t>自</a:t>
            </a:r>
            <a:r>
              <a:rPr lang="en-US" altLang="zh-TW" sz="2000" b="1" dirty="0"/>
              <a:t>11/25</a:t>
            </a:r>
            <a:r>
              <a:rPr lang="zh-TW" altLang="en-US" sz="2000" dirty="0"/>
              <a:t>起，臺中區網連線單位均可免費使用短網址轉換服務</a:t>
            </a:r>
            <a:r>
              <a:rPr lang="zh-TW" altLang="en-US" sz="2000" dirty="0" smtClean="0"/>
              <a:t>。</a:t>
            </a:r>
            <a:endParaRPr lang="en-US" altLang="zh-TW" sz="2000" dirty="0" smtClean="0"/>
          </a:p>
          <a:p>
            <a:pPr lvl="1" fontAlgn="auto">
              <a:spcAft>
                <a:spcPts val="0"/>
              </a:spcAft>
              <a:buFont typeface="Arial" pitchFamily="34" charset="0"/>
              <a:buChar char="–"/>
              <a:defRPr/>
            </a:pPr>
            <a:r>
              <a:rPr lang="zh-TW" altLang="en-US" sz="2000" dirty="0"/>
              <a:t>短網址</a:t>
            </a:r>
            <a:r>
              <a:rPr lang="zh-TW" altLang="en-US" sz="2000" b="1" dirty="0">
                <a:solidFill>
                  <a:srgbClr val="FF0000"/>
                </a:solidFill>
              </a:rPr>
              <a:t>不夠</a:t>
            </a:r>
            <a:r>
              <a:rPr lang="zh-TW" altLang="en-US" sz="2000" b="1" dirty="0" smtClean="0">
                <a:solidFill>
                  <a:srgbClr val="FF0000"/>
                </a:solidFill>
              </a:rPr>
              <a:t>短</a:t>
            </a:r>
            <a:r>
              <a:rPr lang="en-US" altLang="zh-TW" sz="2000" b="1" dirty="0" smtClean="0">
                <a:solidFill>
                  <a:srgbClr val="FF0000"/>
                </a:solidFill>
              </a:rPr>
              <a:t>(tcrc.edu.tw)</a:t>
            </a:r>
            <a:r>
              <a:rPr lang="zh-TW" altLang="en-US" sz="2000" dirty="0" smtClean="0"/>
              <a:t>，希望教育部開放 </a:t>
            </a:r>
            <a:r>
              <a:rPr lang="en-US" altLang="zh-TW" sz="2000" b="1" dirty="0" smtClean="0">
                <a:solidFill>
                  <a:srgbClr val="0C279C"/>
                </a:solidFill>
              </a:rPr>
              <a:t>tcrc.tw</a:t>
            </a:r>
            <a:endParaRPr altLang="zh-TW" b="1" dirty="0">
              <a:solidFill>
                <a:srgbClr val="0C279C"/>
              </a:solidFill>
            </a:endParaRPr>
          </a:p>
          <a:p>
            <a:pPr lvl="1" fontAlgn="auto">
              <a:spcAft>
                <a:spcPts val="0"/>
              </a:spcAft>
              <a:buFont typeface="Arial" pitchFamily="34" charset="0"/>
              <a:buChar char="–"/>
              <a:defRPr/>
            </a:pPr>
            <a:endParaRPr altLang="zh-TW" dirty="0"/>
          </a:p>
          <a:p>
            <a:pPr fontAlgn="auto">
              <a:spcAft>
                <a:spcPts val="0"/>
              </a:spcAft>
              <a:defRPr/>
            </a:pPr>
            <a:endParaRPr dirty="0">
              <a:solidFill>
                <a:schemeClr val="bg1">
                  <a:lumMod val="65000"/>
                </a:schemeClr>
              </a:solidFill>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636912"/>
            <a:ext cx="8231824" cy="396044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813" y="242888"/>
            <a:ext cx="6811962" cy="1066800"/>
          </a:xfrm>
        </p:spPr>
        <p:txBody>
          <a:bodyPr>
            <a:normAutofit fontScale="90000"/>
          </a:bodyPr>
          <a:lstStyle/>
          <a:p>
            <a:pPr fontAlgn="auto">
              <a:spcAft>
                <a:spcPts val="0"/>
              </a:spcAft>
              <a:defRPr/>
            </a:pPr>
            <a:r>
              <a:rPr altLang="zh-TW" sz="4000" smtClean="0"/>
              <a:t>網路應用創新服務</a:t>
            </a:r>
            <a:r>
              <a:rPr altLang="zh-TW" sz="3600" smtClean="0"/>
              <a:t/>
            </a:r>
            <a:br>
              <a:rPr altLang="zh-TW" sz="3600" smtClean="0"/>
            </a:br>
            <a:r>
              <a:rPr altLang="zh-TW" smtClean="0">
                <a:solidFill>
                  <a:srgbClr val="FF0000"/>
                </a:solidFill>
              </a:rPr>
              <a:t>提供各類網路應用創新服務</a:t>
            </a:r>
            <a:endParaRPr altLang="zh-TW">
              <a:solidFill>
                <a:srgbClr val="FF0000"/>
              </a:solidFill>
            </a:endParaRPr>
          </a:p>
        </p:txBody>
      </p:sp>
      <p:sp>
        <p:nvSpPr>
          <p:cNvPr id="5" name="內容版面配置區 4"/>
          <p:cNvSpPr>
            <a:spLocks noGrp="1"/>
          </p:cNvSpPr>
          <p:nvPr>
            <p:ph sz="half" idx="1"/>
          </p:nvPr>
        </p:nvSpPr>
        <p:spPr>
          <a:xfrm>
            <a:off x="541338" y="1412777"/>
            <a:ext cx="8207126" cy="4824512"/>
          </a:xfrm>
        </p:spPr>
        <p:txBody>
          <a:bodyPr>
            <a:noAutofit/>
          </a:bodyPr>
          <a:lstStyle/>
          <a:p>
            <a:pPr fontAlgn="auto">
              <a:spcAft>
                <a:spcPts val="0"/>
              </a:spcAft>
              <a:defRPr/>
            </a:pPr>
            <a:r>
              <a:rPr sz="2600" b="1" dirty="0"/>
              <a:t>提供</a:t>
            </a:r>
            <a:r>
              <a:rPr altLang="zh-TW" sz="2600" b="1" dirty="0"/>
              <a:t>網路異常自動告警</a:t>
            </a:r>
            <a:r>
              <a:rPr sz="2600" b="1" dirty="0"/>
              <a:t>服務</a:t>
            </a:r>
            <a:r>
              <a:rPr altLang="zh-TW" sz="2600" dirty="0"/>
              <a:t> </a:t>
            </a:r>
          </a:p>
          <a:p>
            <a:pPr lvl="1" fontAlgn="auto">
              <a:spcAft>
                <a:spcPts val="0"/>
              </a:spcAft>
              <a:buFont typeface="Arial" pitchFamily="34" charset="0"/>
              <a:buChar char="–"/>
              <a:defRPr/>
            </a:pPr>
            <a:r>
              <a:rPr altLang="zh-TW" b="1" dirty="0"/>
              <a:t>緣起：</a:t>
            </a:r>
          </a:p>
          <a:p>
            <a:pPr lvl="2" fontAlgn="auto">
              <a:spcAft>
                <a:spcPts val="0"/>
              </a:spcAft>
              <a:buFont typeface="Arial" pitchFamily="34" charset="0"/>
              <a:buChar char="•"/>
              <a:defRPr/>
            </a:pPr>
            <a:r>
              <a:rPr altLang="zh-TW" dirty="0"/>
              <a:t>區網中心為中部學術網路管理單位，因下游連線單位眾多，經常無法快速掌握區網對內、對外整體的網路狀態，因此在</a:t>
            </a:r>
            <a:r>
              <a:rPr lang="en-US" altLang="zh-TW" dirty="0"/>
              <a:t>99</a:t>
            </a:r>
            <a:r>
              <a:rPr altLang="zh-TW" dirty="0"/>
              <a:t>年建置區網中心網路氣象台，</a:t>
            </a:r>
            <a:r>
              <a:rPr altLang="zh-TW" dirty="0">
                <a:solidFill>
                  <a:srgbClr val="FF0000"/>
                </a:solidFill>
              </a:rPr>
              <a:t>提供各區網連線單位能</a:t>
            </a:r>
            <a:r>
              <a:rPr altLang="zh-TW" dirty="0">
                <a:solidFill>
                  <a:srgbClr val="0C279C"/>
                </a:solidFill>
              </a:rPr>
              <a:t>快速了解整個區網中心網路連線狀況</a:t>
            </a:r>
            <a:r>
              <a:rPr altLang="zh-TW" dirty="0"/>
              <a:t>的介面</a:t>
            </a:r>
            <a:r>
              <a:rPr altLang="zh-TW" dirty="0" smtClean="0"/>
              <a:t>。</a:t>
            </a:r>
            <a:r>
              <a:rPr lang="en-US" altLang="zh-TW" dirty="0" smtClean="0"/>
              <a:t>100</a:t>
            </a:r>
            <a:r>
              <a:rPr altLang="zh-TW" dirty="0" smtClean="0"/>
              <a:t>年</a:t>
            </a:r>
            <a:r>
              <a:rPr lang="en-US" altLang="zh-TW" dirty="0"/>
              <a:t>11</a:t>
            </a:r>
            <a:r>
              <a:rPr altLang="zh-TW" dirty="0"/>
              <a:t>月初更據此建置</a:t>
            </a:r>
            <a:r>
              <a:rPr altLang="zh-TW" b="1" dirty="0">
                <a:solidFill>
                  <a:srgbClr val="FF0000"/>
                </a:solidFill>
              </a:rPr>
              <a:t>網路異常自動告警系統</a:t>
            </a:r>
            <a:r>
              <a:rPr altLang="zh-TW" b="1" dirty="0"/>
              <a:t>，</a:t>
            </a:r>
            <a:r>
              <a:rPr altLang="zh-TW" dirty="0"/>
              <a:t>主動發送簡訊給疑似發生異常的連線單位。</a:t>
            </a:r>
          </a:p>
          <a:p>
            <a:pPr lvl="1" fontAlgn="auto">
              <a:spcAft>
                <a:spcPts val="0"/>
              </a:spcAft>
              <a:buFont typeface="Arial" pitchFamily="34" charset="0"/>
              <a:buChar char="–"/>
              <a:defRPr/>
            </a:pPr>
            <a:r>
              <a:rPr altLang="zh-TW" sz="2000" b="1" dirty="0"/>
              <a:t>網址：</a:t>
            </a:r>
            <a:r>
              <a:rPr lang="en-US" altLang="zh-TW" sz="1800" dirty="0">
                <a:hlinkClick r:id="rId2"/>
              </a:rPr>
              <a:t>http://wmap.tcrc.edu.tw/flow/index.php</a:t>
            </a:r>
            <a:r>
              <a:rPr altLang="zh-TW" sz="2000" dirty="0"/>
              <a:t>。</a:t>
            </a:r>
            <a:endParaRPr lang="en-US" altLang="zh-TW" sz="2000" dirty="0"/>
          </a:p>
          <a:p>
            <a:pPr lvl="1" fontAlgn="auto">
              <a:spcAft>
                <a:spcPts val="0"/>
              </a:spcAft>
              <a:buFont typeface="Arial" pitchFamily="34" charset="0"/>
              <a:buChar char="–"/>
              <a:defRPr/>
            </a:pPr>
            <a:r>
              <a:rPr altLang="zh-TW" b="1" dirty="0"/>
              <a:t>系統運作情形：</a:t>
            </a:r>
            <a:endParaRPr lang="en-US" altLang="zh-TW" b="1" dirty="0"/>
          </a:p>
          <a:p>
            <a:pPr lvl="2" fontAlgn="auto">
              <a:spcAft>
                <a:spcPts val="0"/>
              </a:spcAft>
              <a:buFont typeface="Arial" pitchFamily="34" charset="0"/>
              <a:buChar char="•"/>
              <a:defRPr/>
            </a:pPr>
            <a:r>
              <a:rPr lang="en-US" altLang="zh-TW" dirty="0" smtClean="0"/>
              <a:t>102</a:t>
            </a:r>
            <a:r>
              <a:rPr dirty="0" smtClean="0"/>
              <a:t>年</a:t>
            </a:r>
            <a:r>
              <a:rPr altLang="zh-TW" dirty="0" smtClean="0"/>
              <a:t>至</a:t>
            </a:r>
            <a:r>
              <a:rPr lang="en-US" altLang="zh-TW" dirty="0" smtClean="0"/>
              <a:t>11/27</a:t>
            </a:r>
            <a:r>
              <a:rPr dirty="0" smtClean="0"/>
              <a:t>為</a:t>
            </a:r>
            <a:r>
              <a:rPr altLang="zh-TW" dirty="0" smtClean="0"/>
              <a:t>止</a:t>
            </a:r>
            <a:r>
              <a:rPr dirty="0"/>
              <a:t>，</a:t>
            </a:r>
            <a:r>
              <a:rPr altLang="zh-TW" dirty="0" smtClean="0"/>
              <a:t>系統共發出</a:t>
            </a:r>
            <a:r>
              <a:rPr lang="en-US" altLang="zh-TW" b="1" dirty="0" smtClean="0">
                <a:solidFill>
                  <a:srgbClr val="FF0000"/>
                </a:solidFill>
              </a:rPr>
              <a:t>213</a:t>
            </a:r>
            <a:r>
              <a:rPr altLang="zh-TW" dirty="0" smtClean="0"/>
              <a:t>次告警訊息</a:t>
            </a:r>
            <a:r>
              <a:rPr altLang="zh-TW" dirty="0"/>
              <a:t>，</a:t>
            </a:r>
            <a:r>
              <a:rPr altLang="zh-TW" dirty="0" smtClean="0"/>
              <a:t>其中斷線通知發出</a:t>
            </a:r>
            <a:r>
              <a:rPr lang="en-US" altLang="zh-TW" b="1" dirty="0" smtClean="0">
                <a:solidFill>
                  <a:srgbClr val="FF0000"/>
                </a:solidFill>
              </a:rPr>
              <a:t>45</a:t>
            </a:r>
            <a:r>
              <a:rPr altLang="zh-TW" dirty="0" smtClean="0"/>
              <a:t>次，</a:t>
            </a:r>
            <a:r>
              <a:rPr lang="zh-TW" altLang="en-US" dirty="0"/>
              <a:t>經查證皆為各單位的設備及</a:t>
            </a:r>
            <a:r>
              <a:rPr lang="en-US" altLang="zh-TW" dirty="0"/>
              <a:t>ISP</a:t>
            </a:r>
            <a:r>
              <a:rPr lang="zh-TW" altLang="en-US" dirty="0"/>
              <a:t>業者之問題造成斷線。流出或流入量大於警示上限</a:t>
            </a:r>
            <a:r>
              <a:rPr lang="en-US" altLang="zh-TW" dirty="0"/>
              <a:t>(</a:t>
            </a:r>
            <a:r>
              <a:rPr lang="zh-TW" altLang="en-US" dirty="0" smtClean="0">
                <a:solidFill>
                  <a:schemeClr val="tx1"/>
                </a:solidFill>
              </a:rPr>
              <a:t>預設值</a:t>
            </a:r>
            <a:r>
              <a:rPr lang="zh-TW" altLang="en-US" dirty="0">
                <a:solidFill>
                  <a:schemeClr val="tx1"/>
                </a:solidFill>
              </a:rPr>
              <a:t>：</a:t>
            </a:r>
            <a:r>
              <a:rPr lang="zh-TW" altLang="en-US" dirty="0" smtClean="0">
                <a:solidFill>
                  <a:schemeClr val="tx1"/>
                </a:solidFill>
              </a:rPr>
              <a:t>總</a:t>
            </a:r>
            <a:r>
              <a:rPr lang="zh-TW" altLang="en-US" dirty="0">
                <a:solidFill>
                  <a:schemeClr val="tx1"/>
                </a:solidFill>
              </a:rPr>
              <a:t>頻寬</a:t>
            </a:r>
            <a:r>
              <a:rPr lang="en-US" altLang="zh-TW" dirty="0">
                <a:solidFill>
                  <a:schemeClr val="tx1"/>
                </a:solidFill>
              </a:rPr>
              <a:t>80%</a:t>
            </a:r>
            <a:r>
              <a:rPr lang="en-US" altLang="zh-TW" dirty="0"/>
              <a:t>)</a:t>
            </a:r>
            <a:r>
              <a:rPr lang="zh-TW" altLang="en-US" dirty="0"/>
              <a:t>則發出</a:t>
            </a:r>
            <a:r>
              <a:rPr lang="en-US" altLang="zh-TW" b="1" dirty="0">
                <a:solidFill>
                  <a:srgbClr val="FF0000"/>
                </a:solidFill>
              </a:rPr>
              <a:t>168</a:t>
            </a:r>
            <a:r>
              <a:rPr lang="zh-TW" altLang="en-US" dirty="0"/>
              <a:t>次</a:t>
            </a:r>
            <a:r>
              <a:rPr lang="zh-TW" altLang="en-US" dirty="0" smtClean="0"/>
              <a:t>。</a:t>
            </a:r>
            <a:endParaRPr altLang="zh-TW" b="1" dirty="0"/>
          </a:p>
          <a:p>
            <a:pPr lvl="1" fontAlgn="auto">
              <a:spcAft>
                <a:spcPts val="0"/>
              </a:spcAft>
              <a:buFont typeface="Arial" pitchFamily="34" charset="0"/>
              <a:buChar char="–"/>
              <a:defRPr/>
            </a:pPr>
            <a:endParaRPr altLang="zh-TW" dirty="0"/>
          </a:p>
          <a:p>
            <a:pPr fontAlgn="auto">
              <a:spcAft>
                <a:spcPts val="0"/>
              </a:spcAft>
              <a:defRPr/>
            </a:pPr>
            <a:endParaRPr dirty="0">
              <a:solidFill>
                <a:schemeClr val="bg1">
                  <a:lumMod val="65000"/>
                </a:schemeClr>
              </a:solidFill>
            </a:endParaRPr>
          </a:p>
        </p:txBody>
      </p:sp>
    </p:spTree>
    <p:extLst>
      <p:ext uri="{BB962C8B-B14F-4D97-AF65-F5344CB8AC3E}">
        <p14:creationId xmlns:p14="http://schemas.microsoft.com/office/powerpoint/2010/main" val="32924412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60350"/>
            <a:ext cx="6810375" cy="1066800"/>
          </a:xfrm>
        </p:spPr>
        <p:txBody>
          <a:bodyPr>
            <a:normAutofit fontScale="90000"/>
          </a:bodyPr>
          <a:lstStyle/>
          <a:p>
            <a:pPr fontAlgn="auto">
              <a:spcAft>
                <a:spcPts val="0"/>
              </a:spcAft>
              <a:defRPr/>
            </a:pPr>
            <a:r>
              <a:rPr altLang="zh-TW" sz="4000" smtClean="0"/>
              <a:t>網路應用創新服務</a:t>
            </a:r>
            <a:r>
              <a:rPr altLang="zh-TW" sz="3600" smtClean="0"/>
              <a:t/>
            </a:r>
            <a:br>
              <a:rPr altLang="zh-TW" sz="3600" smtClean="0"/>
            </a:br>
            <a:r>
              <a:rPr altLang="zh-TW" smtClean="0">
                <a:solidFill>
                  <a:srgbClr val="FF0000"/>
                </a:solidFill>
              </a:rPr>
              <a:t>提供各類網路應用創新服務</a:t>
            </a:r>
            <a:endParaRPr altLang="zh-TW">
              <a:solidFill>
                <a:srgbClr val="FF0000"/>
              </a:solidFill>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altLang="zh-TW" sz="2600" b="1"/>
              <a:t>數位落差志工服務</a:t>
            </a:r>
            <a:r>
              <a:rPr lang="en-US" altLang="zh-TW" sz="2600" b="1"/>
              <a:t>(1/3)</a:t>
            </a:r>
            <a:endParaRPr altLang="zh-TW" sz="2600"/>
          </a:p>
          <a:p>
            <a:pPr lvl="1" fontAlgn="auto">
              <a:spcAft>
                <a:spcPts val="0"/>
              </a:spcAft>
              <a:buFont typeface="Arial" pitchFamily="34" charset="0"/>
              <a:buChar char="–"/>
              <a:defRPr/>
            </a:pPr>
            <a:r>
              <a:rPr altLang="zh-TW" sz="2000"/>
              <a:t>規劃志工團隊協助偏遠</a:t>
            </a:r>
            <a:r>
              <a:rPr sz="2000"/>
              <a:t>地區國中、 小</a:t>
            </a:r>
            <a:r>
              <a:rPr altLang="zh-TW" sz="2000"/>
              <a:t>學校</a:t>
            </a:r>
          </a:p>
          <a:p>
            <a:pPr lvl="2" fontAlgn="auto">
              <a:spcAft>
                <a:spcPts val="0"/>
              </a:spcAft>
              <a:buFont typeface="Arial" pitchFamily="34" charset="0"/>
              <a:buChar char="•"/>
              <a:defRPr/>
            </a:pPr>
            <a:r>
              <a:rPr altLang="zh-TW" sz="1800"/>
              <a:t>建置網頁收集相關文件提供 Q&amp;A</a:t>
            </a:r>
            <a:r>
              <a:rPr sz="1800"/>
              <a:t>。 </a:t>
            </a:r>
            <a:endParaRPr altLang="zh-TW" sz="1800"/>
          </a:p>
          <a:p>
            <a:pPr lvl="2" fontAlgn="auto">
              <a:spcAft>
                <a:spcPts val="0"/>
              </a:spcAft>
              <a:buFont typeface="Arial" pitchFamily="34" charset="0"/>
              <a:buChar char="•"/>
              <a:defRPr/>
            </a:pPr>
            <a:r>
              <a:rPr altLang="zh-TW" sz="1800"/>
              <a:t>透過台中市、彰化縣網中心提供的需求，招募志工安排假日實地協助</a:t>
            </a:r>
            <a:r>
              <a:rPr sz="1800"/>
              <a:t>。</a:t>
            </a:r>
            <a:endParaRPr altLang="zh-TW" sz="1800"/>
          </a:p>
          <a:p>
            <a:pPr lvl="2" fontAlgn="auto">
              <a:spcAft>
                <a:spcPts val="0"/>
              </a:spcAft>
              <a:buFont typeface="Arial" pitchFamily="34" charset="0"/>
              <a:buChar char="•"/>
              <a:defRPr/>
            </a:pPr>
            <a:r>
              <a:rPr altLang="zh-TW" sz="1800"/>
              <a:t>原始標的是網路基礎建設，目前擴展至網管與資安服務</a:t>
            </a:r>
            <a:r>
              <a:rPr sz="1800"/>
              <a:t>。</a:t>
            </a:r>
            <a:endParaRPr lang="en-US" altLang="zh-TW" sz="1800"/>
          </a:p>
          <a:p>
            <a:pPr fontAlgn="auto">
              <a:spcAft>
                <a:spcPts val="0"/>
              </a:spcAft>
              <a:defRPr/>
            </a:pPr>
            <a:endParaRPr>
              <a:solidFill>
                <a:schemeClr val="bg1">
                  <a:lumMod val="65000"/>
                </a:schemeClr>
              </a:solidFill>
            </a:endParaRPr>
          </a:p>
        </p:txBody>
      </p:sp>
      <p:pic>
        <p:nvPicPr>
          <p:cNvPr id="69636" name="圖片 3" descr="數位落差服務.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3643313"/>
            <a:ext cx="431958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42888"/>
            <a:ext cx="6810375" cy="1066800"/>
          </a:xfrm>
        </p:spPr>
        <p:txBody>
          <a:bodyPr>
            <a:normAutofit fontScale="90000"/>
          </a:bodyPr>
          <a:lstStyle/>
          <a:p>
            <a:pPr fontAlgn="auto">
              <a:spcAft>
                <a:spcPts val="0"/>
              </a:spcAft>
              <a:defRPr/>
            </a:pPr>
            <a:r>
              <a:rPr altLang="zh-TW" sz="4000" smtClean="0"/>
              <a:t>網路應用創新服務</a:t>
            </a:r>
            <a:r>
              <a:rPr altLang="zh-TW" sz="3600" smtClean="0"/>
              <a:t/>
            </a:r>
            <a:br>
              <a:rPr altLang="zh-TW" sz="3600" smtClean="0"/>
            </a:br>
            <a:r>
              <a:rPr altLang="zh-TW" smtClean="0">
                <a:solidFill>
                  <a:srgbClr val="FF0000"/>
                </a:solidFill>
              </a:rPr>
              <a:t>提供各類網路應用創新服務</a:t>
            </a:r>
            <a:endParaRPr altLang="zh-TW">
              <a:solidFill>
                <a:srgbClr val="FF0000"/>
              </a:solidFill>
            </a:endParaRPr>
          </a:p>
        </p:txBody>
      </p:sp>
      <p:sp>
        <p:nvSpPr>
          <p:cNvPr id="5" name="內容版面配置區 4"/>
          <p:cNvSpPr>
            <a:spLocks noGrp="1"/>
          </p:cNvSpPr>
          <p:nvPr>
            <p:ph sz="half" idx="1"/>
          </p:nvPr>
        </p:nvSpPr>
        <p:spPr>
          <a:xfrm>
            <a:off x="541338" y="1412777"/>
            <a:ext cx="7702550" cy="4824512"/>
          </a:xfrm>
        </p:spPr>
        <p:txBody>
          <a:bodyPr>
            <a:noAutofit/>
          </a:bodyPr>
          <a:lstStyle/>
          <a:p>
            <a:pPr fontAlgn="auto">
              <a:spcAft>
                <a:spcPts val="0"/>
              </a:spcAft>
              <a:defRPr/>
            </a:pPr>
            <a:r>
              <a:rPr altLang="zh-TW" sz="2600" b="1" dirty="0"/>
              <a:t>數位落差志工服務</a:t>
            </a:r>
            <a:r>
              <a:rPr lang="en-US" altLang="zh-TW" sz="2600" b="1" dirty="0"/>
              <a:t>(2/3)</a:t>
            </a:r>
            <a:endParaRPr altLang="zh-TW" sz="2600" dirty="0"/>
          </a:p>
          <a:p>
            <a:pPr lvl="1" fontAlgn="auto">
              <a:spcAft>
                <a:spcPts val="0"/>
              </a:spcAft>
              <a:buFont typeface="Arial" pitchFamily="34" charset="0"/>
              <a:buChar char="–"/>
              <a:defRPr/>
            </a:pPr>
            <a:r>
              <a:rPr lang="en-US" altLang="zh-TW" sz="1600" dirty="0" smtClean="0"/>
              <a:t>102.11.15</a:t>
            </a:r>
            <a:r>
              <a:rPr lang="zh-TW" altLang="en-US" sz="1600" dirty="0"/>
              <a:t>日到台中市和平區</a:t>
            </a:r>
            <a:r>
              <a:rPr lang="zh-TW" altLang="en-US" sz="1600" dirty="0">
                <a:solidFill>
                  <a:srgbClr val="FF0000"/>
                </a:solidFill>
              </a:rPr>
              <a:t>達觀國小</a:t>
            </a:r>
            <a:r>
              <a:rPr lang="zh-TW" altLang="en-US" sz="1600" dirty="0"/>
              <a:t>協助處理該校網站伺服器無法正常連線以及</a:t>
            </a:r>
            <a:r>
              <a:rPr lang="en-US" altLang="zh-TW" sz="1600" dirty="0"/>
              <a:t>DNS</a:t>
            </a:r>
            <a:r>
              <a:rPr lang="zh-TW" altLang="en-US" sz="1600" dirty="0"/>
              <a:t>查詢不正常的問題，並向該校校長建議未來網站及檔案分享平台移植到</a:t>
            </a:r>
            <a:r>
              <a:rPr lang="en-US" altLang="zh-TW" sz="1600" dirty="0"/>
              <a:t>Linux</a:t>
            </a:r>
            <a:r>
              <a:rPr lang="zh-TW" altLang="en-US" sz="1600" dirty="0"/>
              <a:t>作業系統的可行性</a:t>
            </a:r>
            <a:r>
              <a:rPr lang="zh-TW" altLang="en-US" sz="1600" dirty="0" smtClean="0"/>
              <a:t>。</a:t>
            </a:r>
            <a:endParaRPr sz="1600" dirty="0">
              <a:solidFill>
                <a:schemeClr val="bg1">
                  <a:lumMod val="65000"/>
                </a:schemeClr>
              </a:solidFill>
            </a:endParaRPr>
          </a:p>
        </p:txBody>
      </p:sp>
      <p:pic>
        <p:nvPicPr>
          <p:cNvPr id="70660"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1148" y="2647544"/>
            <a:ext cx="8973948" cy="395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5125" y="254000"/>
            <a:ext cx="6810375" cy="1066800"/>
          </a:xfrm>
        </p:spPr>
        <p:txBody>
          <a:bodyPr>
            <a:normAutofit fontScale="90000"/>
          </a:bodyPr>
          <a:lstStyle/>
          <a:p>
            <a:pPr fontAlgn="auto">
              <a:spcAft>
                <a:spcPts val="0"/>
              </a:spcAft>
              <a:defRPr/>
            </a:pPr>
            <a:r>
              <a:rPr altLang="zh-TW" sz="4000" smtClean="0"/>
              <a:t>網路應用創新服務</a:t>
            </a:r>
            <a:r>
              <a:rPr altLang="zh-TW" sz="3600" smtClean="0"/>
              <a:t/>
            </a:r>
            <a:br>
              <a:rPr altLang="zh-TW" sz="3600" smtClean="0"/>
            </a:br>
            <a:r>
              <a:rPr altLang="zh-TW" smtClean="0">
                <a:solidFill>
                  <a:srgbClr val="FF0000"/>
                </a:solidFill>
              </a:rPr>
              <a:t>提供各類網路應用創新服務</a:t>
            </a:r>
            <a:endParaRPr altLang="zh-TW">
              <a:solidFill>
                <a:srgbClr val="FF0000"/>
              </a:solidFill>
            </a:endParaRPr>
          </a:p>
        </p:txBody>
      </p:sp>
      <p:sp>
        <p:nvSpPr>
          <p:cNvPr id="5" name="內容版面配置區 4"/>
          <p:cNvSpPr>
            <a:spLocks noGrp="1"/>
          </p:cNvSpPr>
          <p:nvPr>
            <p:ph sz="half" idx="1"/>
          </p:nvPr>
        </p:nvSpPr>
        <p:spPr>
          <a:xfrm>
            <a:off x="541338" y="1340769"/>
            <a:ext cx="7702550" cy="4896520"/>
          </a:xfrm>
        </p:spPr>
        <p:txBody>
          <a:bodyPr>
            <a:noAutofit/>
          </a:bodyPr>
          <a:lstStyle/>
          <a:p>
            <a:pPr fontAlgn="auto">
              <a:spcAft>
                <a:spcPts val="0"/>
              </a:spcAft>
              <a:defRPr/>
            </a:pPr>
            <a:r>
              <a:rPr altLang="zh-TW" sz="2600" b="1" dirty="0"/>
              <a:t>數位落差志工服務</a:t>
            </a:r>
            <a:r>
              <a:rPr lang="en-US" altLang="zh-TW" sz="2600" b="1" dirty="0"/>
              <a:t>(3/3)</a:t>
            </a:r>
          </a:p>
          <a:p>
            <a:pPr lvl="1" fontAlgn="auto">
              <a:spcAft>
                <a:spcPts val="0"/>
              </a:spcAft>
              <a:buFont typeface="Arial" pitchFamily="34" charset="0"/>
              <a:buChar char="–"/>
              <a:defRPr/>
            </a:pPr>
            <a:r>
              <a:rPr sz="2200" dirty="0"/>
              <a:t>活動剪影</a:t>
            </a:r>
            <a:r>
              <a:rPr sz="2200" dirty="0" smtClean="0"/>
              <a:t>：</a:t>
            </a:r>
            <a:r>
              <a:rPr lang="en-US" sz="2200" dirty="0">
                <a:latin typeface="+mn-lt"/>
                <a:hlinkClick r:id="rId2"/>
              </a:rPr>
              <a:t>http://</a:t>
            </a:r>
            <a:r>
              <a:rPr lang="en-US" sz="2200" b="1" dirty="0">
                <a:latin typeface="+mn-lt"/>
                <a:hlinkClick r:id="rId2"/>
              </a:rPr>
              <a:t>tcrc.edu.tw/3KAHT</a:t>
            </a:r>
            <a:r>
              <a:rPr lang="en-US" sz="2200" dirty="0"/>
              <a:t/>
            </a:r>
            <a:br>
              <a:rPr lang="en-US" sz="2200" dirty="0"/>
            </a:br>
            <a:endParaRPr sz="1600" dirty="0">
              <a:solidFill>
                <a:schemeClr val="bg1">
                  <a:lumMod val="65000"/>
                </a:schemeClr>
              </a:solidFill>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572" y="4221088"/>
            <a:ext cx="4511128" cy="254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480985"/>
            <a:ext cx="3192702" cy="4256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800" y="2204864"/>
            <a:ext cx="4530070"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noAutofit/>
          </a:bodyPr>
          <a:lstStyle/>
          <a:p>
            <a:pPr fontAlgn="auto">
              <a:spcAft>
                <a:spcPts val="0"/>
              </a:spcAft>
              <a:defRPr/>
            </a:pPr>
            <a:r>
              <a:rPr sz="3600" smtClean="0">
                <a:latin typeface="微軟正黑體" pitchFamily="34" charset="-120"/>
                <a:ea typeface="微軟正黑體" pitchFamily="34" charset="-120"/>
              </a:rPr>
              <a:t>大綱</a:t>
            </a:r>
            <a:r>
              <a:rPr lang="en-US" altLang="zh-TW" sz="3600" smtClean="0">
                <a:solidFill>
                  <a:schemeClr val="bg1">
                    <a:lumMod val="65000"/>
                  </a:schemeClr>
                </a:solidFill>
                <a:latin typeface="+mn-lt"/>
                <a:ea typeface="標楷體" pitchFamily="65" charset="-120"/>
                <a:cs typeface="Tahoma" pitchFamily="34" charset="0"/>
              </a:rPr>
              <a:t>-6</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a:solidFill>
                  <a:schemeClr val="bg1">
                    <a:lumMod val="65000"/>
                  </a:schemeClr>
                </a:solidFill>
              </a:rPr>
              <a:t>臺</a:t>
            </a:r>
            <a:r>
              <a:rPr altLang="zh-TW">
                <a:solidFill>
                  <a:schemeClr val="bg1">
                    <a:lumMod val="65000"/>
                  </a:schemeClr>
                </a:solidFill>
              </a:rPr>
              <a:t>中區網中心基本資料及人力狀況</a:t>
            </a:r>
          </a:p>
          <a:p>
            <a:pPr fontAlgn="auto">
              <a:spcAft>
                <a:spcPts val="0"/>
              </a:spcAft>
              <a:defRPr/>
            </a:pPr>
            <a:r>
              <a:rPr altLang="zh-TW">
                <a:solidFill>
                  <a:schemeClr val="bg1">
                    <a:lumMod val="65000"/>
                  </a:schemeClr>
                </a:solidFill>
              </a:rPr>
              <a:t>資訊安全環境整備</a:t>
            </a:r>
          </a:p>
          <a:p>
            <a:pPr fontAlgn="auto">
              <a:spcAft>
                <a:spcPts val="0"/>
              </a:spcAft>
              <a:defRPr/>
            </a:pPr>
            <a:r>
              <a:rPr altLang="zh-TW">
                <a:solidFill>
                  <a:schemeClr val="bg1">
                    <a:lumMod val="65000"/>
                  </a:schemeClr>
                </a:solidFill>
              </a:rPr>
              <a:t>網路中心運作情形</a:t>
            </a:r>
          </a:p>
          <a:p>
            <a:pPr fontAlgn="auto">
              <a:spcAft>
                <a:spcPts val="0"/>
              </a:spcAft>
              <a:defRPr/>
            </a:pPr>
            <a:r>
              <a:rPr altLang="zh-TW">
                <a:solidFill>
                  <a:schemeClr val="bg1">
                    <a:lumMod val="65000"/>
                  </a:schemeClr>
                </a:solidFill>
              </a:rPr>
              <a:t>推動網路資訊應用環境之導入情形</a:t>
            </a:r>
          </a:p>
          <a:p>
            <a:pPr fontAlgn="auto">
              <a:spcAft>
                <a:spcPts val="0"/>
              </a:spcAft>
              <a:defRPr/>
            </a:pPr>
            <a:r>
              <a:rPr altLang="zh-TW">
                <a:solidFill>
                  <a:schemeClr val="bg1">
                    <a:lumMod val="65000"/>
                  </a:schemeClr>
                </a:solidFill>
              </a:rPr>
              <a:t>網路應用創新服務情形</a:t>
            </a:r>
          </a:p>
          <a:p>
            <a:pPr fontAlgn="auto">
              <a:spcAft>
                <a:spcPts val="0"/>
              </a:spcAft>
              <a:defRPr/>
            </a:pPr>
            <a:r>
              <a:rPr altLang="zh-TW" sz="3200">
                <a:solidFill>
                  <a:srgbClr val="FF0000"/>
                </a:solidFill>
              </a:rPr>
              <a:t>辦理教育訓練及研討會活動情形</a:t>
            </a:r>
            <a:endParaRPr lang="en-US" altLang="zh-TW" sz="3200">
              <a:solidFill>
                <a:srgbClr val="FF0000"/>
              </a:solidFill>
            </a:endParaRPr>
          </a:p>
          <a:p>
            <a:pPr fontAlgn="auto">
              <a:spcAft>
                <a:spcPts val="0"/>
              </a:spcAft>
              <a:defRPr/>
            </a:pPr>
            <a:r>
              <a:rPr>
                <a:solidFill>
                  <a:schemeClr val="bg1">
                    <a:lumMod val="65000"/>
                  </a:schemeClr>
                </a:solidFill>
              </a:rPr>
              <a:t>年度計畫所提績效指標辦理情形</a:t>
            </a:r>
            <a:endParaRPr altLang="zh-TW">
              <a:solidFill>
                <a:schemeClr val="bg1">
                  <a:lumMod val="65000"/>
                </a:schemeClr>
              </a:solidFill>
            </a:endParaRPr>
          </a:p>
          <a:p>
            <a:pPr fontAlgn="auto">
              <a:spcAft>
                <a:spcPts val="0"/>
              </a:spcAft>
              <a:defRPr/>
            </a:pPr>
            <a:r>
              <a:rPr altLang="zh-TW">
                <a:solidFill>
                  <a:schemeClr val="bg1">
                    <a:lumMod val="65000"/>
                  </a:schemeClr>
                </a:solidFill>
              </a:rPr>
              <a:t>學校對網路中心維運配合款及經費運用</a:t>
            </a:r>
          </a:p>
          <a:p>
            <a:pPr fontAlgn="auto">
              <a:spcAft>
                <a:spcPts val="0"/>
              </a:spcAft>
              <a:defRPr/>
            </a:pPr>
            <a:r>
              <a:rPr altLang="zh-TW">
                <a:solidFill>
                  <a:schemeClr val="bg1">
                    <a:lumMod val="65000"/>
                  </a:schemeClr>
                </a:solidFill>
              </a:rPr>
              <a:t>綜合建議</a:t>
            </a:r>
            <a:endParaRPr>
              <a:solidFill>
                <a:schemeClr val="bg1">
                  <a:lumMod val="65000"/>
                </a:schemeClr>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54000"/>
            <a:ext cx="6810375" cy="1066800"/>
          </a:xfrm>
        </p:spPr>
        <p:txBody>
          <a:bodyPr>
            <a:normAutofit fontScale="90000"/>
          </a:bodyPr>
          <a:lstStyle/>
          <a:p>
            <a:pPr fontAlgn="auto">
              <a:spcAft>
                <a:spcPts val="0"/>
              </a:spcAft>
              <a:defRPr/>
            </a:pPr>
            <a:r>
              <a:rPr altLang="zh-TW" sz="4000" smtClean="0"/>
              <a:t>辦理教育訓練及研討會活動情形</a:t>
            </a:r>
            <a:r>
              <a:rPr altLang="zh-TW" sz="3600" smtClean="0"/>
              <a:t/>
            </a:r>
            <a:br>
              <a:rPr altLang="zh-TW" sz="3600" smtClean="0"/>
            </a:br>
            <a:r>
              <a:rPr altLang="zh-TW" smtClean="0">
                <a:solidFill>
                  <a:srgbClr val="FF0000"/>
                </a:solidFill>
              </a:rPr>
              <a:t>辦理研討會及教育訓練活動</a:t>
            </a:r>
            <a:endParaRPr altLang="zh-TW">
              <a:solidFill>
                <a:srgbClr val="FF0000"/>
              </a:solidFill>
            </a:endParaRPr>
          </a:p>
        </p:txBody>
      </p:sp>
      <p:sp>
        <p:nvSpPr>
          <p:cNvPr id="5" name="內容版面配置區 4"/>
          <p:cNvSpPr>
            <a:spLocks noGrp="1"/>
          </p:cNvSpPr>
          <p:nvPr>
            <p:ph sz="half" idx="1"/>
          </p:nvPr>
        </p:nvSpPr>
        <p:spPr>
          <a:xfrm>
            <a:off x="468313" y="1412875"/>
            <a:ext cx="8424862" cy="4895850"/>
          </a:xfrm>
        </p:spPr>
        <p:txBody>
          <a:bodyPr>
            <a:noAutofit/>
          </a:bodyPr>
          <a:lstStyle/>
          <a:p>
            <a:pPr fontAlgn="auto">
              <a:spcAft>
                <a:spcPts val="0"/>
              </a:spcAft>
              <a:defRPr/>
            </a:pPr>
            <a:r>
              <a:rPr altLang="zh-TW" dirty="0"/>
              <a:t>辦理研討會及教育訓練活動次數 </a:t>
            </a:r>
            <a:r>
              <a:rPr lang="en-US" altLang="zh-TW" b="1" dirty="0" smtClean="0">
                <a:solidFill>
                  <a:srgbClr val="00B050"/>
                </a:solidFill>
              </a:rPr>
              <a:t>10</a:t>
            </a:r>
            <a:r>
              <a:rPr lang="en-US" altLang="zh-TW" dirty="0" smtClean="0"/>
              <a:t> </a:t>
            </a:r>
            <a:r>
              <a:rPr altLang="zh-TW" dirty="0"/>
              <a:t>場次。</a:t>
            </a:r>
            <a:r>
              <a:rPr lang="en-US" altLang="zh-TW" dirty="0"/>
              <a:t>(</a:t>
            </a:r>
            <a:r>
              <a:rPr altLang="zh-TW" dirty="0"/>
              <a:t>包括網路管理、</a:t>
            </a:r>
            <a:r>
              <a:rPr altLang="zh-TW" dirty="0" smtClean="0"/>
              <a:t>資安及</a:t>
            </a:r>
            <a:r>
              <a:rPr lang="zh-TW" altLang="en-US" dirty="0" smtClean="0"/>
              <a:t>節能</a:t>
            </a:r>
            <a:r>
              <a:rPr lang="en-US" altLang="zh-TW" dirty="0" smtClean="0"/>
              <a:t>)</a:t>
            </a:r>
            <a:endParaRPr lang="en-US" altLang="zh-TW" dirty="0"/>
          </a:p>
          <a:p>
            <a:pPr fontAlgn="auto">
              <a:spcAft>
                <a:spcPts val="0"/>
              </a:spcAft>
              <a:defRPr/>
            </a:pPr>
            <a:r>
              <a:rPr altLang="zh-TW" dirty="0"/>
              <a:t>網址</a:t>
            </a:r>
            <a:r>
              <a:rPr lang="en-US" altLang="zh-TW" dirty="0">
                <a:hlinkClick r:id="rId2"/>
              </a:rPr>
              <a:t>http://www.tcrc.edu.tw/seminar.php</a:t>
            </a:r>
            <a:endParaRPr lang="en-US" altLang="zh-TW" dirty="0"/>
          </a:p>
          <a:p>
            <a:pPr fontAlgn="auto">
              <a:spcAft>
                <a:spcPts val="0"/>
              </a:spcAft>
              <a:defRPr/>
            </a:pPr>
            <a:r>
              <a:rPr altLang="zh-TW" dirty="0"/>
              <a:t>講義下載或課程當日影音串流網址：</a:t>
            </a:r>
            <a:r>
              <a:rPr lang="en-US" altLang="zh-TW" dirty="0">
                <a:hlinkClick r:id="rId3"/>
              </a:rPr>
              <a:t>http://</a:t>
            </a:r>
            <a:r>
              <a:rPr lang="en-US" altLang="zh-TW" dirty="0" smtClean="0">
                <a:hlinkClick r:id="rId3"/>
              </a:rPr>
              <a:t>www.tcrc.edu.tw/data102.html</a:t>
            </a:r>
            <a:endParaRPr lang="en-US" altLang="zh-TW" b="1" dirty="0"/>
          </a:p>
          <a:p>
            <a:pPr fontAlgn="auto">
              <a:spcAft>
                <a:spcPts val="0"/>
              </a:spcAft>
              <a:defRPr/>
            </a:pPr>
            <a:r>
              <a:rPr altLang="zh-TW" dirty="0"/>
              <a:t>協助辦理研討會及教育訓練活動 </a:t>
            </a:r>
            <a:r>
              <a:rPr lang="en-US" altLang="zh-TW" b="1" dirty="0" smtClean="0">
                <a:solidFill>
                  <a:srgbClr val="00B050"/>
                </a:solidFill>
              </a:rPr>
              <a:t>6</a:t>
            </a:r>
            <a:r>
              <a:rPr lang="en-US" altLang="zh-TW" dirty="0" smtClean="0">
                <a:solidFill>
                  <a:srgbClr val="00B050"/>
                </a:solidFill>
              </a:rPr>
              <a:t> </a:t>
            </a:r>
            <a:r>
              <a:rPr altLang="zh-TW" dirty="0"/>
              <a:t>場次。</a:t>
            </a:r>
          </a:p>
          <a:p>
            <a:pPr lvl="1" fontAlgn="auto">
              <a:spcAft>
                <a:spcPts val="0"/>
              </a:spcAft>
              <a:buFont typeface="Arial" pitchFamily="34" charset="0"/>
              <a:buChar char="–"/>
              <a:defRPr/>
            </a:pPr>
            <a:endParaRPr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4175" y="307975"/>
            <a:ext cx="7140575" cy="996950"/>
          </a:xfrm>
        </p:spPr>
        <p:txBody>
          <a:bodyPr>
            <a:normAutofit fontScale="90000"/>
          </a:bodyPr>
          <a:lstStyle/>
          <a:p>
            <a:pPr fontAlgn="auto">
              <a:spcAft>
                <a:spcPts val="0"/>
              </a:spcAft>
              <a:defRPr/>
            </a:pPr>
            <a:r>
              <a:rPr altLang="zh-TW" sz="4000" smtClean="0"/>
              <a:t>辦理教育訓練及研討會活動情形</a:t>
            </a:r>
            <a:r>
              <a:rPr altLang="zh-TW" sz="3600" smtClean="0"/>
              <a:t/>
            </a:r>
            <a:br>
              <a:rPr altLang="zh-TW" sz="3600" smtClean="0"/>
            </a:br>
            <a:r>
              <a:rPr altLang="zh-TW" sz="3600" smtClean="0">
                <a:solidFill>
                  <a:srgbClr val="FF0000"/>
                </a:solidFill>
              </a:rPr>
              <a:t>辦</a:t>
            </a:r>
            <a:r>
              <a:rPr altLang="zh-TW" smtClean="0">
                <a:solidFill>
                  <a:srgbClr val="FF0000"/>
                </a:solidFill>
              </a:rPr>
              <a:t>理研討會及教育訓練活動</a:t>
            </a:r>
            <a:endParaRPr>
              <a:solidFill>
                <a:srgbClr val="00B050"/>
              </a:solidFill>
            </a:endParaRPr>
          </a:p>
        </p:txBody>
      </p:sp>
      <p:graphicFrame>
        <p:nvGraphicFramePr>
          <p:cNvPr id="5" name="內容版面配置區 4"/>
          <p:cNvGraphicFramePr>
            <a:graphicFrameLocks noGrp="1"/>
          </p:cNvGraphicFramePr>
          <p:nvPr>
            <p:ph sz="half" idx="1"/>
            <p:extLst>
              <p:ext uri="{D42A27DB-BD31-4B8C-83A1-F6EECF244321}">
                <p14:modId xmlns:p14="http://schemas.microsoft.com/office/powerpoint/2010/main" val="3663327222"/>
              </p:ext>
            </p:extLst>
          </p:nvPr>
        </p:nvGraphicFramePr>
        <p:xfrm>
          <a:off x="403890" y="1598132"/>
          <a:ext cx="8474296" cy="4313130"/>
        </p:xfrm>
        <a:graphic>
          <a:graphicData uri="http://schemas.openxmlformats.org/drawingml/2006/table">
            <a:tbl>
              <a:tblPr firstRow="1" bandRow="1">
                <a:tableStyleId>{5C22544A-7EE6-4342-B048-85BDC9FD1C3A}</a:tableStyleId>
              </a:tblPr>
              <a:tblGrid>
                <a:gridCol w="562469"/>
                <a:gridCol w="3836277"/>
                <a:gridCol w="1156138"/>
                <a:gridCol w="2292091"/>
                <a:gridCol w="627321"/>
              </a:tblGrid>
              <a:tr h="542235">
                <a:tc gridSpan="5">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zh-TW" sz="2800" b="0" kern="1200" dirty="0" smtClean="0">
                          <a:solidFill>
                            <a:schemeClr val="tx1">
                              <a:lumMod val="75000"/>
                              <a:lumOff val="25000"/>
                            </a:schemeClr>
                          </a:solidFill>
                          <a:latin typeface="+mj-ea"/>
                          <a:ea typeface="+mj-ea"/>
                          <a:cs typeface="+mn-cs"/>
                        </a:rPr>
                        <a:t>研討會相關網址：</a:t>
                      </a:r>
                      <a:r>
                        <a:rPr lang="en-US" altLang="zh-TW" sz="2000" kern="1200" dirty="0" smtClean="0">
                          <a:solidFill>
                            <a:schemeClr val="tx1">
                              <a:lumMod val="75000"/>
                              <a:lumOff val="25000"/>
                            </a:schemeClr>
                          </a:solidFill>
                          <a:latin typeface="+mj-ea"/>
                          <a:ea typeface="+mj-ea"/>
                          <a:cs typeface="+mn-cs"/>
                          <a:hlinkClick r:id="rId2"/>
                        </a:rPr>
                        <a:t>http://www.tcrc.edu.tw/seminar.php</a:t>
                      </a:r>
                      <a:endParaRPr lang="zh-TW" altLang="zh-TW" sz="2000" kern="1200" dirty="0" smtClean="0">
                        <a:solidFill>
                          <a:schemeClr val="tx1">
                            <a:lumMod val="75000"/>
                            <a:lumOff val="25000"/>
                          </a:schemeClr>
                        </a:solidFill>
                        <a:latin typeface="+mj-ea"/>
                        <a:ea typeface="+mj-ea"/>
                        <a:cs typeface="+mn-cs"/>
                      </a:endParaRPr>
                    </a:p>
                  </a:txBody>
                  <a:tcPr marT="45717" marB="45717">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42235">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800" b="1" kern="1200" dirty="0" smtClean="0">
                          <a:solidFill>
                            <a:schemeClr val="tx1">
                              <a:lumMod val="75000"/>
                              <a:lumOff val="25000"/>
                            </a:schemeClr>
                          </a:solidFill>
                          <a:latin typeface="+mj-ea"/>
                          <a:ea typeface="+mj-ea"/>
                          <a:cs typeface="+mn-cs"/>
                        </a:rPr>
                        <a:t>「</a:t>
                      </a:r>
                      <a:r>
                        <a:rPr lang="en-US" altLang="zh-TW" sz="2800" b="1" kern="1200" dirty="0" smtClean="0">
                          <a:solidFill>
                            <a:schemeClr val="tx1">
                              <a:lumMod val="75000"/>
                              <a:lumOff val="25000"/>
                            </a:schemeClr>
                          </a:solidFill>
                          <a:latin typeface="+mj-ea"/>
                          <a:ea typeface="+mj-ea"/>
                          <a:cs typeface="+mn-cs"/>
                        </a:rPr>
                        <a:t>102</a:t>
                      </a:r>
                      <a:r>
                        <a:rPr lang="zh-TW" altLang="zh-TW" sz="2800" b="1" kern="1200" dirty="0" smtClean="0">
                          <a:solidFill>
                            <a:schemeClr val="tx1">
                              <a:lumMod val="75000"/>
                              <a:lumOff val="25000"/>
                            </a:schemeClr>
                          </a:solidFill>
                          <a:latin typeface="+mj-ea"/>
                          <a:ea typeface="+mj-ea"/>
                          <a:cs typeface="+mn-cs"/>
                        </a:rPr>
                        <a:t>年度</a:t>
                      </a:r>
                      <a:r>
                        <a:rPr lang="zh-TW" altLang="en-US" sz="2800" b="1" kern="1200" dirty="0" smtClean="0">
                          <a:solidFill>
                            <a:schemeClr val="tx1">
                              <a:lumMod val="75000"/>
                              <a:lumOff val="25000"/>
                            </a:schemeClr>
                          </a:solidFill>
                          <a:latin typeface="+mj-ea"/>
                          <a:ea typeface="+mj-ea"/>
                          <a:cs typeface="+mn-cs"/>
                        </a:rPr>
                        <a:t>臺</a:t>
                      </a:r>
                      <a:r>
                        <a:rPr lang="zh-TW" altLang="zh-TW" sz="2800" b="1" kern="1200" dirty="0" smtClean="0">
                          <a:solidFill>
                            <a:schemeClr val="tx1">
                              <a:lumMod val="75000"/>
                              <a:lumOff val="25000"/>
                            </a:schemeClr>
                          </a:solidFill>
                          <a:latin typeface="+mj-ea"/>
                          <a:ea typeface="+mj-ea"/>
                          <a:cs typeface="+mn-cs"/>
                        </a:rPr>
                        <a:t>中區網</a:t>
                      </a:r>
                      <a:r>
                        <a:rPr lang="zh-TW" altLang="zh-TW" sz="2800" b="1" kern="1200" dirty="0" smtClean="0">
                          <a:solidFill>
                            <a:srgbClr val="00B050"/>
                          </a:solidFill>
                          <a:latin typeface="+mj-ea"/>
                          <a:ea typeface="+mj-ea"/>
                          <a:cs typeface="+mn-cs"/>
                        </a:rPr>
                        <a:t>資訊安全</a:t>
                      </a:r>
                      <a:r>
                        <a:rPr lang="zh-TW" altLang="zh-TW" sz="2800" b="1" kern="1200" dirty="0" smtClean="0">
                          <a:solidFill>
                            <a:schemeClr val="tx1">
                              <a:lumMod val="75000"/>
                              <a:lumOff val="25000"/>
                            </a:schemeClr>
                          </a:solidFill>
                          <a:latin typeface="+mj-ea"/>
                          <a:ea typeface="+mj-ea"/>
                          <a:cs typeface="+mn-cs"/>
                        </a:rPr>
                        <a:t>研討會」</a:t>
                      </a:r>
                      <a:endParaRPr lang="zh-TW" altLang="zh-TW" sz="2800" dirty="0" smtClean="0">
                        <a:solidFill>
                          <a:schemeClr val="tx1">
                            <a:lumMod val="75000"/>
                            <a:lumOff val="25000"/>
                          </a:schemeClr>
                        </a:solidFill>
                        <a:latin typeface="+mj-ea"/>
                        <a:ea typeface="+mj-ea"/>
                      </a:endParaRPr>
                    </a:p>
                  </a:txBody>
                  <a:tcPr marT="45717" marB="45717">
                    <a:solidFill>
                      <a:srgbClr val="FFFFFF"/>
                    </a:solidFill>
                  </a:tcPr>
                </a:tc>
                <a:tc hMerge="1">
                  <a:txBody>
                    <a:bodyPr/>
                    <a:lstStyle/>
                    <a:p>
                      <a:endParaRPr lang="zh-TW" altLang="en-US" dirty="0"/>
                    </a:p>
                  </a:txBody>
                  <a:tcPr>
                    <a:solidFill>
                      <a:srgbClr val="FFFFFF"/>
                    </a:solidFill>
                  </a:tcPr>
                </a:tc>
                <a:tc hMerge="1">
                  <a:txBody>
                    <a:bodyPr/>
                    <a:lstStyle/>
                    <a:p>
                      <a:endParaRPr lang="zh-TW" altLang="en-US" dirty="0"/>
                    </a:p>
                  </a:txBody>
                  <a:tcPr>
                    <a:solidFill>
                      <a:srgbClr val="FFFFFF"/>
                    </a:solidFill>
                  </a:tcPr>
                </a:tc>
                <a:tc hMerge="1">
                  <a:txBody>
                    <a:bodyPr/>
                    <a:lstStyle/>
                    <a:p>
                      <a:endParaRPr lang="zh-TW" altLang="en-US" dirty="0"/>
                    </a:p>
                  </a:txBody>
                  <a:tcPr>
                    <a:solidFill>
                      <a:srgbClr val="FFFFFF"/>
                    </a:solidFill>
                  </a:tcPr>
                </a:tc>
                <a:tc hMerge="1">
                  <a:txBody>
                    <a:bodyPr/>
                    <a:lstStyle/>
                    <a:p>
                      <a:endParaRPr lang="zh-TW" altLang="en-US" dirty="0"/>
                    </a:p>
                  </a:txBody>
                  <a:tcPr>
                    <a:solidFill>
                      <a:srgbClr val="FFFFFF"/>
                    </a:solidFill>
                  </a:tcPr>
                </a:tc>
              </a:tr>
              <a:tr h="548601">
                <a:tc>
                  <a:txBody>
                    <a:bodyPr/>
                    <a:lstStyle/>
                    <a:p>
                      <a:pPr algn="ctr" rtl="0" fontAlgn="t"/>
                      <a:r>
                        <a:rPr lang="zh-TW" sz="1800" b="1" dirty="0">
                          <a:latin typeface="+mj-ea"/>
                          <a:ea typeface="+mj-ea"/>
                        </a:rPr>
                        <a:t>場次</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2000" b="1" dirty="0">
                          <a:latin typeface="+mj-ea"/>
                          <a:ea typeface="+mj-ea"/>
                        </a:rPr>
                        <a:t>研習課程主題</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2000" b="1" dirty="0">
                          <a:latin typeface="+mj-ea"/>
                          <a:ea typeface="+mj-ea"/>
                        </a:rPr>
                        <a:t>講師</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2000" b="1" dirty="0">
                          <a:latin typeface="+mj-ea"/>
                          <a:ea typeface="+mj-ea"/>
                        </a:rPr>
                        <a:t>職稱</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1800" b="1" dirty="0">
                          <a:latin typeface="+mj-ea"/>
                          <a:ea typeface="+mj-ea"/>
                        </a:rPr>
                        <a:t>參加人數</a:t>
                      </a:r>
                      <a:r>
                        <a:rPr lang="zh-TW" sz="1800" dirty="0">
                          <a:latin typeface="+mj-ea"/>
                          <a:ea typeface="+mj-ea"/>
                        </a:rPr>
                        <a:t> </a:t>
                      </a:r>
                    </a:p>
                  </a:txBody>
                  <a:tcPr marL="0" marR="0" marT="0" marB="0" anchor="ctr">
                    <a:solidFill>
                      <a:schemeClr val="accent1">
                        <a:alpha val="82000"/>
                      </a:schemeClr>
                    </a:solidFill>
                  </a:tcPr>
                </a:tc>
              </a:tr>
              <a:tr h="388069">
                <a:tc>
                  <a:txBody>
                    <a:bodyPr/>
                    <a:lstStyle/>
                    <a:p>
                      <a:pPr algn="ctr"/>
                      <a:r>
                        <a:rPr lang="en-US" altLang="zh-TW" sz="1800" b="1" dirty="0" smtClean="0">
                          <a:latin typeface="+mj-ea"/>
                          <a:ea typeface="+mj-ea"/>
                          <a:cs typeface="Arial" pitchFamily="34" charset="0"/>
                        </a:rPr>
                        <a:t>1</a:t>
                      </a:r>
                      <a:endParaRPr lang="zh-TW" altLang="en-US" sz="1800" b="1" dirty="0">
                        <a:latin typeface="+mj-ea"/>
                        <a:ea typeface="+mj-ea"/>
                        <a:cs typeface="Arial" pitchFamily="34" charset="0"/>
                      </a:endParaRPr>
                    </a:p>
                  </a:txBody>
                  <a:tcPr marL="91426" marR="91426" marT="45731" marB="45731" anchor="ctr"/>
                </a:tc>
                <a:tc>
                  <a:txBody>
                    <a:bodyPr/>
                    <a:lstStyle/>
                    <a:p>
                      <a:pPr algn="just">
                        <a:spcAft>
                          <a:spcPts val="0"/>
                        </a:spcAft>
                      </a:pPr>
                      <a:r>
                        <a:rPr lang="zh-TW" altLang="en-US" sz="1700" u="none" strike="noStrike" kern="100" dirty="0" smtClean="0">
                          <a:solidFill>
                            <a:schemeClr val="tx1"/>
                          </a:solidFill>
                          <a:latin typeface="+mj-ea"/>
                          <a:ea typeface="+mj-ea"/>
                          <a:cs typeface="Arial"/>
                        </a:rPr>
                        <a:t>電子郵件暨駭客社交工程攻擊與防禦</a:t>
                      </a:r>
                      <a:r>
                        <a:rPr lang="en-US" altLang="zh-TW" sz="1700" u="none" strike="noStrike" kern="100" dirty="0" smtClean="0">
                          <a:solidFill>
                            <a:schemeClr val="tx1"/>
                          </a:solidFill>
                          <a:latin typeface="+mj-ea"/>
                          <a:ea typeface="+mj-ea"/>
                          <a:cs typeface="Arial"/>
                        </a:rPr>
                        <a:t>(I)</a:t>
                      </a:r>
                      <a:endParaRPr lang="zh-TW" sz="1700" u="none" strike="noStrike" kern="100" dirty="0" smtClean="0">
                        <a:solidFill>
                          <a:schemeClr val="tx1"/>
                        </a:solidFill>
                        <a:latin typeface="+mj-ea"/>
                        <a:ea typeface="+mj-ea"/>
                        <a:cs typeface="Arial"/>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王吉祥</a:t>
                      </a:r>
                      <a:endParaRPr lang="zh-TW" altLang="en-US" sz="1800" dirty="0">
                        <a:latin typeface="+mj-ea"/>
                        <a:ea typeface="+mj-ea"/>
                      </a:endParaRPr>
                    </a:p>
                  </a:txBody>
                  <a:tcPr marL="91426" marR="91426" marT="45731" marB="4573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mj-ea"/>
                          <a:ea typeface="+mj-ea"/>
                        </a:rPr>
                        <a:t>NII</a:t>
                      </a:r>
                      <a:r>
                        <a:rPr lang="zh-TW" altLang="en-US" sz="1800" dirty="0" smtClean="0">
                          <a:latin typeface="+mj-ea"/>
                          <a:ea typeface="+mj-ea"/>
                        </a:rPr>
                        <a:t> 經理</a:t>
                      </a:r>
                      <a:endParaRPr lang="zh-TW" altLang="en-US" sz="18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84</a:t>
                      </a:r>
                      <a:endParaRPr lang="zh-TW" altLang="en-US" sz="1800" b="1" dirty="0">
                        <a:latin typeface="+mj-ea"/>
                        <a:ea typeface="+mj-ea"/>
                        <a:cs typeface="Arial" pitchFamily="34" charset="0"/>
                      </a:endParaRPr>
                    </a:p>
                  </a:txBody>
                  <a:tcPr marL="91426" marR="91426" marT="45731" marB="45731" anchor="ctr"/>
                </a:tc>
              </a:tr>
              <a:tr h="388069">
                <a:tc>
                  <a:txBody>
                    <a:bodyPr/>
                    <a:lstStyle/>
                    <a:p>
                      <a:pPr algn="ctr"/>
                      <a:r>
                        <a:rPr lang="en-US" altLang="zh-TW" sz="1800" b="1" dirty="0" smtClean="0">
                          <a:latin typeface="+mj-ea"/>
                          <a:ea typeface="+mj-ea"/>
                          <a:cs typeface="Arial" pitchFamily="34" charset="0"/>
                        </a:rPr>
                        <a:t>2</a:t>
                      </a:r>
                      <a:endParaRPr lang="zh-TW" altLang="en-US" sz="1800" b="1" dirty="0">
                        <a:latin typeface="+mj-ea"/>
                        <a:ea typeface="+mj-ea"/>
                        <a:cs typeface="Arial" pitchFamily="34" charset="0"/>
                      </a:endParaRPr>
                    </a:p>
                  </a:txBody>
                  <a:tcPr marL="91426" marR="91426" marT="45731" marB="45731"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700" u="none" strike="noStrike" kern="100" dirty="0" smtClean="0">
                          <a:solidFill>
                            <a:schemeClr val="tx1"/>
                          </a:solidFill>
                          <a:latin typeface="+mj-ea"/>
                          <a:ea typeface="+mj-ea"/>
                          <a:cs typeface="Arial"/>
                        </a:rPr>
                        <a:t>電子郵件暨駭客社交工程攻擊與防禦</a:t>
                      </a:r>
                      <a:r>
                        <a:rPr lang="en-US" altLang="zh-TW" sz="1700" u="none" strike="noStrike" kern="100" dirty="0" smtClean="0">
                          <a:solidFill>
                            <a:schemeClr val="tx1"/>
                          </a:solidFill>
                          <a:latin typeface="+mj-ea"/>
                          <a:ea typeface="+mj-ea"/>
                          <a:cs typeface="Arial"/>
                        </a:rPr>
                        <a:t>(II)</a:t>
                      </a:r>
                      <a:endParaRPr lang="zh-TW" sz="1700" u="none" strike="noStrike" kern="100" dirty="0" smtClean="0">
                        <a:solidFill>
                          <a:schemeClr val="tx1"/>
                        </a:solidFill>
                        <a:latin typeface="+mj-ea"/>
                        <a:ea typeface="+mj-ea"/>
                        <a:cs typeface="Arial"/>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王吉祥</a:t>
                      </a:r>
                      <a:endParaRPr lang="zh-TW" altLang="en-US" sz="1600" dirty="0">
                        <a:latin typeface="+mj-ea"/>
                        <a:ea typeface="+mj-ea"/>
                      </a:endParaRPr>
                    </a:p>
                  </a:txBody>
                  <a:tcPr marL="91426" marR="91426" marT="45731" marB="4573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mj-ea"/>
                          <a:ea typeface="+mj-ea"/>
                        </a:rPr>
                        <a:t>NII</a:t>
                      </a:r>
                      <a:r>
                        <a:rPr lang="zh-TW" altLang="en-US" sz="1800" dirty="0" smtClean="0">
                          <a:latin typeface="+mj-ea"/>
                          <a:ea typeface="+mj-ea"/>
                        </a:rPr>
                        <a:t> 經理</a:t>
                      </a:r>
                      <a:endParaRPr lang="zh-TW" altLang="en-US" sz="18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85</a:t>
                      </a:r>
                      <a:endParaRPr lang="zh-TW" altLang="en-US" sz="1800" b="1" dirty="0">
                        <a:latin typeface="+mj-ea"/>
                        <a:ea typeface="+mj-ea"/>
                        <a:cs typeface="Arial" pitchFamily="34" charset="0"/>
                      </a:endParaRPr>
                    </a:p>
                  </a:txBody>
                  <a:tcPr marL="91426" marR="91426" marT="45731" marB="45731" anchor="ctr"/>
                </a:tc>
              </a:tr>
              <a:tr h="388069">
                <a:tc>
                  <a:txBody>
                    <a:bodyPr/>
                    <a:lstStyle/>
                    <a:p>
                      <a:pPr algn="ctr"/>
                      <a:r>
                        <a:rPr lang="en-US" altLang="zh-TW" sz="1800" b="1" dirty="0" smtClean="0">
                          <a:latin typeface="+mj-ea"/>
                          <a:ea typeface="+mj-ea"/>
                          <a:cs typeface="Arial" pitchFamily="34" charset="0"/>
                        </a:rPr>
                        <a:t>3</a:t>
                      </a:r>
                      <a:endParaRPr lang="zh-TW" altLang="en-US" sz="1800" b="1" dirty="0">
                        <a:latin typeface="+mj-ea"/>
                        <a:ea typeface="+mj-ea"/>
                        <a:cs typeface="Arial" pitchFamily="34" charset="0"/>
                      </a:endParaRPr>
                    </a:p>
                  </a:txBody>
                  <a:tcPr marL="91426" marR="91426" marT="45731" marB="45731" anchor="ctr"/>
                </a:tc>
                <a:tc>
                  <a:txBody>
                    <a:bodyPr/>
                    <a:lstStyle/>
                    <a:p>
                      <a:pPr algn="just">
                        <a:spcAft>
                          <a:spcPts val="0"/>
                        </a:spcAft>
                      </a:pPr>
                      <a:r>
                        <a:rPr lang="zh-TW" altLang="en-US" sz="1700" kern="100" dirty="0" smtClean="0">
                          <a:solidFill>
                            <a:schemeClr val="tx1"/>
                          </a:solidFill>
                          <a:latin typeface="+mj-ea"/>
                          <a:ea typeface="+mj-ea"/>
                          <a:cs typeface="Times New Roman"/>
                        </a:rPr>
                        <a:t>綠能機房建置規劃與節能實務</a:t>
                      </a:r>
                      <a:endParaRPr lang="zh-TW" sz="1700" kern="100" dirty="0">
                        <a:solidFill>
                          <a:schemeClr val="tx1"/>
                        </a:solidFill>
                        <a:latin typeface="+mj-ea"/>
                        <a:ea typeface="+mj-ea"/>
                        <a:cs typeface="Times New Roman"/>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陳仲倉</a:t>
                      </a:r>
                      <a:endParaRPr lang="zh-TW" altLang="en-US" sz="1800" dirty="0">
                        <a:latin typeface="+mj-ea"/>
                        <a:ea typeface="+mj-ea"/>
                      </a:endParaRPr>
                    </a:p>
                  </a:txBody>
                  <a:tcPr marL="91426" marR="91426" marT="45731" marB="45731" anchor="ctr"/>
                </a:tc>
                <a:tc>
                  <a:txBody>
                    <a:bodyPr/>
                    <a:lstStyle/>
                    <a:p>
                      <a:r>
                        <a:rPr lang="zh-TW" altLang="en-US" sz="1600" dirty="0" smtClean="0">
                          <a:latin typeface="+mj-ea"/>
                          <a:ea typeface="+mj-ea"/>
                        </a:rPr>
                        <a:t>台灣艾默生網路能源公司經理</a:t>
                      </a:r>
                      <a:endParaRPr lang="zh-TW" altLang="en-US" sz="16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46</a:t>
                      </a:r>
                      <a:endParaRPr lang="zh-TW" altLang="en-US" sz="1800" b="1" dirty="0">
                        <a:latin typeface="+mj-ea"/>
                        <a:ea typeface="+mj-ea"/>
                        <a:cs typeface="Arial" pitchFamily="34" charset="0"/>
                      </a:endParaRPr>
                    </a:p>
                  </a:txBody>
                  <a:tcPr marL="91426" marR="91426" marT="45731" marB="45731" anchor="ctr"/>
                </a:tc>
              </a:tr>
              <a:tr h="441580">
                <a:tc>
                  <a:txBody>
                    <a:bodyPr/>
                    <a:lstStyle/>
                    <a:p>
                      <a:pPr algn="ctr"/>
                      <a:r>
                        <a:rPr lang="en-US" altLang="zh-TW" sz="1800" b="1" dirty="0" smtClean="0">
                          <a:latin typeface="+mj-ea"/>
                          <a:ea typeface="+mj-ea"/>
                          <a:cs typeface="Arial" pitchFamily="34" charset="0"/>
                        </a:rPr>
                        <a:t>4</a:t>
                      </a:r>
                      <a:endParaRPr lang="zh-TW" altLang="en-US" sz="1800" b="1" dirty="0">
                        <a:latin typeface="+mj-ea"/>
                        <a:ea typeface="+mj-ea"/>
                        <a:cs typeface="Arial" pitchFamily="34" charset="0"/>
                      </a:endParaRPr>
                    </a:p>
                  </a:txBody>
                  <a:tcPr marL="91426" marR="91426" marT="45731" marB="45731" anchor="ctr"/>
                </a:tc>
                <a:tc>
                  <a:txBody>
                    <a:bodyPr/>
                    <a:lstStyle/>
                    <a:p>
                      <a:pPr algn="just">
                        <a:spcAft>
                          <a:spcPts val="0"/>
                        </a:spcAft>
                      </a:pPr>
                      <a:r>
                        <a:rPr lang="en-US" altLang="zh-TW" sz="1700" kern="100" dirty="0" smtClean="0">
                          <a:solidFill>
                            <a:schemeClr val="tx1"/>
                          </a:solidFill>
                          <a:latin typeface="+mn-lt"/>
                          <a:ea typeface="+mj-ea"/>
                          <a:cs typeface="Times New Roman"/>
                        </a:rPr>
                        <a:t>APT(Advanced Persistent Threat)</a:t>
                      </a:r>
                      <a:r>
                        <a:rPr lang="zh-TW" altLang="en-US" sz="1700" kern="100" dirty="0" smtClean="0">
                          <a:solidFill>
                            <a:schemeClr val="tx1"/>
                          </a:solidFill>
                          <a:latin typeface="+mj-ea"/>
                          <a:ea typeface="+mj-ea"/>
                          <a:cs typeface="Times New Roman"/>
                        </a:rPr>
                        <a:t>攻擊探討</a:t>
                      </a:r>
                      <a:endParaRPr lang="zh-TW" sz="1700" kern="100" dirty="0">
                        <a:solidFill>
                          <a:schemeClr val="tx1"/>
                        </a:solidFill>
                        <a:latin typeface="+mj-ea"/>
                        <a:ea typeface="+mj-ea"/>
                        <a:cs typeface="Times New Roman"/>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張晃崚</a:t>
                      </a:r>
                      <a:endParaRPr lang="zh-TW" altLang="en-US" sz="1800" dirty="0">
                        <a:latin typeface="+mj-ea"/>
                        <a:ea typeface="+mj-ea"/>
                      </a:endParaRPr>
                    </a:p>
                  </a:txBody>
                  <a:tcPr marL="91426" marR="91426" marT="45731" marB="45731" anchor="ctr"/>
                </a:tc>
                <a:tc>
                  <a:txBody>
                    <a:bodyPr/>
                    <a:lstStyle/>
                    <a:p>
                      <a:r>
                        <a:rPr lang="zh-TW" altLang="en-US" sz="1800" dirty="0" smtClean="0">
                          <a:latin typeface="+mj-ea"/>
                          <a:ea typeface="+mj-ea"/>
                        </a:rPr>
                        <a:t>麟瑞科技</a:t>
                      </a:r>
                      <a:endParaRPr lang="zh-TW" altLang="en-US" sz="18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56</a:t>
                      </a:r>
                      <a:endParaRPr lang="zh-TW" altLang="en-US" sz="1800" b="1" dirty="0">
                        <a:latin typeface="+mj-ea"/>
                        <a:ea typeface="+mj-ea"/>
                        <a:cs typeface="Arial" pitchFamily="34" charset="0"/>
                      </a:endParaRPr>
                    </a:p>
                  </a:txBody>
                  <a:tcPr marL="91426" marR="91426" marT="45731" marB="45731" anchor="ctr"/>
                </a:tc>
              </a:tr>
              <a:tr h="441580">
                <a:tc>
                  <a:txBody>
                    <a:bodyPr/>
                    <a:lstStyle/>
                    <a:p>
                      <a:pPr algn="ctr"/>
                      <a:r>
                        <a:rPr lang="en-US" altLang="zh-TW" sz="1800" b="1" dirty="0" smtClean="0">
                          <a:latin typeface="+mj-ea"/>
                          <a:ea typeface="+mj-ea"/>
                          <a:cs typeface="Arial" pitchFamily="34" charset="0"/>
                        </a:rPr>
                        <a:t>5</a:t>
                      </a:r>
                      <a:endParaRPr lang="zh-TW" altLang="en-US" sz="1800" b="1" dirty="0">
                        <a:latin typeface="+mj-ea"/>
                        <a:ea typeface="+mj-ea"/>
                        <a:cs typeface="Arial" pitchFamily="34" charset="0"/>
                      </a:endParaRPr>
                    </a:p>
                  </a:txBody>
                  <a:tcPr marL="91426" marR="91426" marT="45731" marB="45731" anchor="ctr"/>
                </a:tc>
                <a:tc>
                  <a:txBody>
                    <a:bodyPr/>
                    <a:lstStyle/>
                    <a:p>
                      <a:pPr marL="0" algn="just" defTabSz="914400" rtl="0" eaLnBrk="1" latinLnBrk="0" hangingPunct="1">
                        <a:spcAft>
                          <a:spcPts val="0"/>
                        </a:spcAft>
                      </a:pPr>
                      <a:r>
                        <a:rPr lang="zh-TW" altLang="en-US" sz="1800" kern="100" dirty="0" smtClean="0">
                          <a:solidFill>
                            <a:schemeClr val="tx1"/>
                          </a:solidFill>
                          <a:latin typeface="+mj-ea"/>
                          <a:ea typeface="+mj-ea"/>
                          <a:cs typeface="Times New Roman"/>
                        </a:rPr>
                        <a:t>主機稽核記錄分析</a:t>
                      </a:r>
                      <a:endParaRPr lang="zh-TW" sz="1800" kern="100" dirty="0" smtClean="0">
                        <a:solidFill>
                          <a:schemeClr val="tx1"/>
                        </a:solidFill>
                        <a:latin typeface="+mj-ea"/>
                        <a:ea typeface="+mj-ea"/>
                        <a:cs typeface="Times New Roman"/>
                      </a:endParaRPr>
                    </a:p>
                  </a:txBody>
                  <a:tcPr marL="17777" marR="17777" marT="0" marB="0" anchor="ctr"/>
                </a:tc>
                <a:tc>
                  <a:txBody>
                    <a:bodyPr/>
                    <a:lstStyle/>
                    <a:p>
                      <a:pPr algn="ctr"/>
                      <a:r>
                        <a:rPr lang="zh-TW" altLang="zh-TW" sz="1800" kern="1200" dirty="0" smtClean="0">
                          <a:solidFill>
                            <a:schemeClr val="dk1"/>
                          </a:solidFill>
                          <a:latin typeface="+mj-ea"/>
                          <a:ea typeface="+mj-ea"/>
                          <a:cs typeface="+mn-cs"/>
                        </a:rPr>
                        <a:t>劉楨民</a:t>
                      </a:r>
                      <a:endParaRPr lang="zh-TW" altLang="en-US" sz="1800" dirty="0">
                        <a:latin typeface="+mj-ea"/>
                        <a:ea typeface="+mj-ea"/>
                      </a:endParaRPr>
                    </a:p>
                  </a:txBody>
                  <a:tcPr marL="91426" marR="91426" marT="45731" marB="45731" anchor="ctr"/>
                </a:tc>
                <a:tc>
                  <a:txBody>
                    <a:bodyPr/>
                    <a:lstStyle/>
                    <a:p>
                      <a:r>
                        <a:rPr lang="zh-TW" altLang="en-US" sz="1800" dirty="0" smtClean="0">
                          <a:latin typeface="+mj-ea"/>
                          <a:ea typeface="+mj-ea"/>
                        </a:rPr>
                        <a:t>中華龍網總經理</a:t>
                      </a:r>
                      <a:endParaRPr lang="zh-TW" altLang="en-US" sz="18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NA</a:t>
                      </a:r>
                      <a:endParaRPr lang="zh-TW" altLang="en-US" sz="1800" b="1" dirty="0">
                        <a:latin typeface="+mj-ea"/>
                        <a:ea typeface="+mj-ea"/>
                        <a:cs typeface="Arial" pitchFamily="34" charset="0"/>
                      </a:endParaRPr>
                    </a:p>
                  </a:txBody>
                  <a:tcPr marL="91426" marR="91426" marT="45731" marB="45731" anchor="ctr"/>
                </a:tc>
              </a:tr>
              <a:tr h="441580">
                <a:tc>
                  <a:txBody>
                    <a:bodyPr/>
                    <a:lstStyle/>
                    <a:p>
                      <a:pPr algn="ctr"/>
                      <a:r>
                        <a:rPr lang="en-US" altLang="zh-TW" sz="1800" b="1" dirty="0" smtClean="0">
                          <a:latin typeface="+mj-ea"/>
                          <a:ea typeface="+mj-ea"/>
                          <a:cs typeface="Arial" pitchFamily="34" charset="0"/>
                        </a:rPr>
                        <a:t>6</a:t>
                      </a:r>
                      <a:endParaRPr lang="zh-TW" altLang="en-US" sz="1800" b="1" dirty="0">
                        <a:latin typeface="+mj-ea"/>
                        <a:ea typeface="+mj-ea"/>
                        <a:cs typeface="Arial" pitchFamily="34" charset="0"/>
                      </a:endParaRPr>
                    </a:p>
                  </a:txBody>
                  <a:tcPr marL="91426" marR="91426" marT="45731" marB="45731" anchor="ctr"/>
                </a:tc>
                <a:tc>
                  <a:txBody>
                    <a:bodyPr/>
                    <a:lstStyle/>
                    <a:p>
                      <a:pPr algn="just">
                        <a:spcAft>
                          <a:spcPts val="0"/>
                        </a:spcAft>
                      </a:pPr>
                      <a:r>
                        <a:rPr lang="en-US" altLang="zh-TW" sz="1800" kern="1200" dirty="0" smtClean="0">
                          <a:solidFill>
                            <a:schemeClr val="dk1"/>
                          </a:solidFill>
                          <a:latin typeface="+mn-lt"/>
                          <a:ea typeface="+mj-ea"/>
                          <a:cs typeface="+mn-cs"/>
                        </a:rPr>
                        <a:t>102</a:t>
                      </a:r>
                      <a:r>
                        <a:rPr lang="zh-TW" altLang="zh-TW" sz="1800" kern="1200" dirty="0" smtClean="0">
                          <a:solidFill>
                            <a:schemeClr val="dk1"/>
                          </a:solidFill>
                          <a:latin typeface="+mj-ea"/>
                          <a:ea typeface="+mj-ea"/>
                          <a:cs typeface="+mn-cs"/>
                        </a:rPr>
                        <a:t>年度個人資訊安全管理實務研討會</a:t>
                      </a:r>
                      <a:endParaRPr lang="zh-TW" sz="1800" kern="100" dirty="0">
                        <a:solidFill>
                          <a:schemeClr val="tx1"/>
                        </a:solidFill>
                        <a:latin typeface="+mj-ea"/>
                        <a:ea typeface="+mj-ea"/>
                        <a:cs typeface="Times New Roman"/>
                      </a:endParaRPr>
                    </a:p>
                  </a:txBody>
                  <a:tcPr marL="17777" marR="17777" marT="0" marB="0" anchor="ctr"/>
                </a:tc>
                <a:tc>
                  <a:txBody>
                    <a:bodyPr/>
                    <a:lstStyle/>
                    <a:p>
                      <a:pPr algn="ctr"/>
                      <a:r>
                        <a:rPr lang="zh-TW" altLang="en-US" sz="1800" kern="1200" dirty="0" smtClean="0">
                          <a:solidFill>
                            <a:schemeClr val="dk1"/>
                          </a:solidFill>
                          <a:latin typeface="+mj-ea"/>
                          <a:ea typeface="+mj-ea"/>
                          <a:cs typeface="+mn-cs"/>
                        </a:rPr>
                        <a:t>蔡惠芳等</a:t>
                      </a:r>
                      <a:endParaRPr lang="zh-TW" altLang="en-US" sz="1800" dirty="0">
                        <a:latin typeface="+mj-ea"/>
                        <a:ea typeface="+mj-ea"/>
                      </a:endParaRPr>
                    </a:p>
                  </a:txBody>
                  <a:tcPr marL="91426" marR="91426" marT="45731" marB="45731" anchor="ctr"/>
                </a:tc>
                <a:tc>
                  <a:txBody>
                    <a:bodyPr/>
                    <a:lstStyle/>
                    <a:p>
                      <a:r>
                        <a:rPr lang="zh-TW" altLang="en-US" sz="1600" dirty="0" smtClean="0">
                          <a:latin typeface="+mj-ea"/>
                          <a:ea typeface="+mj-ea"/>
                        </a:rPr>
                        <a:t>本校法律、資管系教授</a:t>
                      </a:r>
                      <a:endParaRPr lang="zh-TW" altLang="en-US" sz="1600" dirty="0">
                        <a:latin typeface="+mj-ea"/>
                        <a:ea typeface="+mj-ea"/>
                      </a:endParaRPr>
                    </a:p>
                  </a:txBody>
                  <a:tcPr marL="91426" marR="91426" marT="45731" marB="45731" anchor="ctr"/>
                </a:tc>
                <a:tc>
                  <a:txBody>
                    <a:bodyPr/>
                    <a:lstStyle/>
                    <a:p>
                      <a:pPr algn="ctr"/>
                      <a:r>
                        <a:rPr lang="en-US" altLang="zh-TW" sz="1800" b="1" dirty="0" smtClean="0">
                          <a:latin typeface="+mj-ea"/>
                          <a:ea typeface="+mj-ea"/>
                          <a:cs typeface="Arial" pitchFamily="34" charset="0"/>
                        </a:rPr>
                        <a:t>60</a:t>
                      </a:r>
                      <a:endParaRPr lang="zh-TW" altLang="en-US" sz="1800" b="1" dirty="0">
                        <a:latin typeface="+mj-ea"/>
                        <a:ea typeface="+mj-ea"/>
                        <a:cs typeface="Arial" pitchFamily="34" charset="0"/>
                      </a:endParaRPr>
                    </a:p>
                  </a:txBody>
                  <a:tcPr marL="91426" marR="91426" marT="45731" marB="45731" anchor="ct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333375"/>
            <a:ext cx="6913562" cy="1008063"/>
          </a:xfrm>
        </p:spPr>
        <p:txBody>
          <a:bodyPr>
            <a:normAutofit fontScale="90000"/>
          </a:bodyPr>
          <a:lstStyle/>
          <a:p>
            <a:pPr fontAlgn="auto">
              <a:spcAft>
                <a:spcPts val="0"/>
              </a:spcAft>
              <a:defRPr/>
            </a:pPr>
            <a:r>
              <a:rPr altLang="zh-TW" sz="3300" smtClean="0"/>
              <a:t>台中區域網路中心基本資料及人力狀況</a:t>
            </a:r>
            <a:r>
              <a:rPr altLang="zh-TW" smtClean="0"/>
              <a:t/>
            </a:r>
            <a:br>
              <a:rPr altLang="zh-TW" smtClean="0"/>
            </a:br>
            <a:r>
              <a:rPr altLang="zh-TW" smtClean="0">
                <a:solidFill>
                  <a:srgbClr val="FF0000"/>
                </a:solidFill>
              </a:rPr>
              <a:t>網路架構與線路狀況</a:t>
            </a:r>
            <a:endParaRPr>
              <a:solidFill>
                <a:srgbClr val="FF0000"/>
              </a:solidFill>
            </a:endParaRPr>
          </a:p>
        </p:txBody>
      </p:sp>
      <p:pic>
        <p:nvPicPr>
          <p:cNvPr id="13315" name="內容版面配置區 6" descr="台中區網連線架構圖1011201.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58888" y="1268413"/>
            <a:ext cx="6842125" cy="5246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3700" y="317500"/>
            <a:ext cx="7142163" cy="998538"/>
          </a:xfrm>
        </p:spPr>
        <p:txBody>
          <a:bodyPr>
            <a:normAutofit fontScale="90000"/>
          </a:bodyPr>
          <a:lstStyle/>
          <a:p>
            <a:pPr fontAlgn="auto">
              <a:spcAft>
                <a:spcPts val="0"/>
              </a:spcAft>
              <a:defRPr/>
            </a:pPr>
            <a:r>
              <a:rPr altLang="zh-TW" sz="4000" smtClean="0"/>
              <a:t>辦理教育訓練及研討會活動情形</a:t>
            </a:r>
            <a:r>
              <a:rPr altLang="zh-TW" sz="3600" smtClean="0"/>
              <a:t/>
            </a:r>
            <a:br>
              <a:rPr altLang="zh-TW" sz="3600" smtClean="0"/>
            </a:br>
            <a:r>
              <a:rPr altLang="zh-TW" sz="3600" smtClean="0">
                <a:solidFill>
                  <a:srgbClr val="FF0000"/>
                </a:solidFill>
              </a:rPr>
              <a:t>辦</a:t>
            </a:r>
            <a:r>
              <a:rPr altLang="zh-TW" smtClean="0">
                <a:solidFill>
                  <a:srgbClr val="FF0000"/>
                </a:solidFill>
              </a:rPr>
              <a:t>理研討會及教育訓練活動</a:t>
            </a:r>
            <a:endParaRPr>
              <a:solidFill>
                <a:srgbClr val="00B050"/>
              </a:solidFill>
            </a:endParaRPr>
          </a:p>
        </p:txBody>
      </p:sp>
      <p:graphicFrame>
        <p:nvGraphicFramePr>
          <p:cNvPr id="5" name="內容版面配置區 4"/>
          <p:cNvGraphicFramePr>
            <a:graphicFrameLocks noGrp="1"/>
          </p:cNvGraphicFramePr>
          <p:nvPr>
            <p:ph sz="half" idx="1"/>
            <p:extLst>
              <p:ext uri="{D42A27DB-BD31-4B8C-83A1-F6EECF244321}">
                <p14:modId xmlns:p14="http://schemas.microsoft.com/office/powerpoint/2010/main" val="2791489027"/>
              </p:ext>
            </p:extLst>
          </p:nvPr>
        </p:nvGraphicFramePr>
        <p:xfrm>
          <a:off x="488950" y="1587500"/>
          <a:ext cx="8424863" cy="3987247"/>
        </p:xfrm>
        <a:graphic>
          <a:graphicData uri="http://schemas.openxmlformats.org/drawingml/2006/table">
            <a:tbl>
              <a:tblPr firstRow="1" bandRow="1">
                <a:tableStyleId>{5C22544A-7EE6-4342-B048-85BDC9FD1C3A}</a:tableStyleId>
              </a:tblPr>
              <a:tblGrid>
                <a:gridCol w="562469"/>
                <a:gridCol w="3913871"/>
                <a:gridCol w="1234016"/>
                <a:gridCol w="2051703"/>
                <a:gridCol w="662804"/>
              </a:tblGrid>
              <a:tr h="542443">
                <a:tc gridSpan="5">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zh-TW" sz="2800" b="0" kern="1200" dirty="0" smtClean="0">
                          <a:solidFill>
                            <a:schemeClr val="tx1">
                              <a:lumMod val="75000"/>
                              <a:lumOff val="25000"/>
                            </a:schemeClr>
                          </a:solidFill>
                          <a:latin typeface="+mj-ea"/>
                          <a:ea typeface="+mj-ea"/>
                          <a:cs typeface="+mn-cs"/>
                        </a:rPr>
                        <a:t>研討會相關網址：</a:t>
                      </a:r>
                      <a:r>
                        <a:rPr lang="en-US" altLang="zh-TW" sz="2000" kern="1200" dirty="0" smtClean="0">
                          <a:solidFill>
                            <a:schemeClr val="tx1">
                              <a:lumMod val="75000"/>
                              <a:lumOff val="25000"/>
                            </a:schemeClr>
                          </a:solidFill>
                          <a:latin typeface="+mj-ea"/>
                          <a:ea typeface="+mj-ea"/>
                          <a:cs typeface="+mn-cs"/>
                          <a:hlinkClick r:id="rId2"/>
                        </a:rPr>
                        <a:t>http://www.tcrc.edu.tw/seminar.php</a:t>
                      </a:r>
                      <a:endParaRPr lang="zh-TW" altLang="zh-TW" sz="2000" kern="1200" dirty="0" smtClean="0">
                        <a:solidFill>
                          <a:schemeClr val="tx1">
                            <a:lumMod val="75000"/>
                            <a:lumOff val="25000"/>
                          </a:schemeClr>
                        </a:solidFill>
                        <a:latin typeface="+mj-ea"/>
                        <a:ea typeface="+mj-ea"/>
                        <a:cs typeface="+mn-cs"/>
                      </a:endParaRPr>
                    </a:p>
                  </a:txBody>
                  <a:tcPr marT="45734" marB="45734">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42443">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800" b="1" kern="1200" dirty="0" smtClean="0">
                          <a:solidFill>
                            <a:schemeClr val="tx1">
                              <a:lumMod val="75000"/>
                              <a:lumOff val="25000"/>
                            </a:schemeClr>
                          </a:solidFill>
                          <a:latin typeface="+mj-ea"/>
                          <a:ea typeface="+mj-ea"/>
                          <a:cs typeface="+mn-cs"/>
                        </a:rPr>
                        <a:t>「</a:t>
                      </a:r>
                      <a:r>
                        <a:rPr lang="en-US" altLang="zh-TW" sz="2800" b="1" kern="1200" dirty="0" smtClean="0">
                          <a:solidFill>
                            <a:schemeClr val="tx1">
                              <a:lumMod val="75000"/>
                              <a:lumOff val="25000"/>
                            </a:schemeClr>
                          </a:solidFill>
                          <a:latin typeface="+mj-ea"/>
                          <a:ea typeface="+mj-ea"/>
                          <a:cs typeface="+mn-cs"/>
                        </a:rPr>
                        <a:t>102</a:t>
                      </a:r>
                      <a:r>
                        <a:rPr lang="zh-TW" altLang="zh-TW" sz="2800" b="1" kern="1200" dirty="0" smtClean="0">
                          <a:solidFill>
                            <a:schemeClr val="tx1">
                              <a:lumMod val="75000"/>
                              <a:lumOff val="25000"/>
                            </a:schemeClr>
                          </a:solidFill>
                          <a:latin typeface="+mj-ea"/>
                          <a:ea typeface="+mj-ea"/>
                          <a:cs typeface="+mn-cs"/>
                        </a:rPr>
                        <a:t>年度</a:t>
                      </a:r>
                      <a:r>
                        <a:rPr lang="zh-TW" altLang="en-US" sz="2800" b="1" kern="1200" dirty="0" smtClean="0">
                          <a:solidFill>
                            <a:schemeClr val="tx1">
                              <a:lumMod val="75000"/>
                              <a:lumOff val="25000"/>
                            </a:schemeClr>
                          </a:solidFill>
                          <a:latin typeface="+mj-ea"/>
                          <a:ea typeface="+mj-ea"/>
                          <a:cs typeface="+mn-cs"/>
                        </a:rPr>
                        <a:t>臺</a:t>
                      </a:r>
                      <a:r>
                        <a:rPr lang="zh-TW" altLang="zh-TW" sz="2800" b="1" kern="1200" dirty="0" smtClean="0">
                          <a:solidFill>
                            <a:schemeClr val="tx1">
                              <a:lumMod val="75000"/>
                              <a:lumOff val="25000"/>
                            </a:schemeClr>
                          </a:solidFill>
                          <a:latin typeface="+mj-ea"/>
                          <a:ea typeface="+mj-ea"/>
                          <a:cs typeface="+mn-cs"/>
                        </a:rPr>
                        <a:t>中區網</a:t>
                      </a:r>
                      <a:r>
                        <a:rPr lang="zh-TW" altLang="en-US" sz="2800" b="1" kern="1200" dirty="0" smtClean="0">
                          <a:solidFill>
                            <a:srgbClr val="00B050"/>
                          </a:solidFill>
                          <a:latin typeface="+mj-ea"/>
                          <a:ea typeface="+mj-ea"/>
                          <a:cs typeface="+mn-cs"/>
                        </a:rPr>
                        <a:t>網管與應用</a:t>
                      </a:r>
                      <a:r>
                        <a:rPr lang="zh-TW" altLang="zh-TW" sz="2800" b="1" kern="1200" dirty="0" smtClean="0">
                          <a:solidFill>
                            <a:schemeClr val="tx1">
                              <a:lumMod val="75000"/>
                              <a:lumOff val="25000"/>
                            </a:schemeClr>
                          </a:solidFill>
                          <a:latin typeface="+mj-ea"/>
                          <a:ea typeface="+mj-ea"/>
                          <a:cs typeface="+mn-cs"/>
                        </a:rPr>
                        <a:t>研討會」 </a:t>
                      </a:r>
                      <a:endParaRPr lang="zh-TW" altLang="zh-TW" sz="2800" dirty="0" smtClean="0">
                        <a:solidFill>
                          <a:schemeClr val="tx1">
                            <a:lumMod val="75000"/>
                            <a:lumOff val="25000"/>
                          </a:schemeClr>
                        </a:solidFill>
                        <a:latin typeface="+mj-ea"/>
                        <a:ea typeface="+mj-ea"/>
                      </a:endParaRPr>
                    </a:p>
                  </a:txBody>
                  <a:tcPr marT="45734" marB="45734">
                    <a:solidFill>
                      <a:srgbClr val="FFFFFF"/>
                    </a:solidFill>
                  </a:tcPr>
                </a:tc>
                <a:tc hMerge="1">
                  <a:txBody>
                    <a:bodyPr/>
                    <a:lstStyle/>
                    <a:p>
                      <a:endParaRPr lang="zh-TW" altLang="en-US" dirty="0"/>
                    </a:p>
                  </a:txBody>
                  <a:tcPr>
                    <a:solidFill>
                      <a:srgbClr val="FFFFFF"/>
                    </a:solidFill>
                  </a:tcPr>
                </a:tc>
                <a:tc hMerge="1">
                  <a:txBody>
                    <a:bodyPr/>
                    <a:lstStyle/>
                    <a:p>
                      <a:endParaRPr lang="zh-TW" altLang="en-US" dirty="0"/>
                    </a:p>
                  </a:txBody>
                  <a:tcPr>
                    <a:solidFill>
                      <a:srgbClr val="FFFFFF"/>
                    </a:solidFill>
                  </a:tcPr>
                </a:tc>
                <a:tc hMerge="1">
                  <a:txBody>
                    <a:bodyPr/>
                    <a:lstStyle/>
                    <a:p>
                      <a:endParaRPr lang="zh-TW" altLang="en-US" dirty="0"/>
                    </a:p>
                  </a:txBody>
                  <a:tcPr>
                    <a:solidFill>
                      <a:srgbClr val="FFFFFF"/>
                    </a:solidFill>
                  </a:tcPr>
                </a:tc>
                <a:tc hMerge="1">
                  <a:txBody>
                    <a:bodyPr/>
                    <a:lstStyle/>
                    <a:p>
                      <a:endParaRPr lang="zh-TW" altLang="en-US" dirty="0"/>
                    </a:p>
                  </a:txBody>
                  <a:tcPr>
                    <a:solidFill>
                      <a:srgbClr val="FFFFFF"/>
                    </a:solidFill>
                  </a:tcPr>
                </a:tc>
              </a:tr>
              <a:tr h="548812">
                <a:tc>
                  <a:txBody>
                    <a:bodyPr/>
                    <a:lstStyle/>
                    <a:p>
                      <a:pPr algn="ctr" rtl="0" fontAlgn="t"/>
                      <a:r>
                        <a:rPr lang="zh-TW" sz="1800" b="1" dirty="0">
                          <a:latin typeface="+mj-ea"/>
                          <a:ea typeface="+mj-ea"/>
                        </a:rPr>
                        <a:t>場次</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2000" b="1" dirty="0">
                          <a:latin typeface="+mj-ea"/>
                          <a:ea typeface="+mj-ea"/>
                        </a:rPr>
                        <a:t>研習課程主題</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2000" b="1" dirty="0">
                          <a:latin typeface="+mj-ea"/>
                          <a:ea typeface="+mj-ea"/>
                        </a:rPr>
                        <a:t>講師</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2000" b="1" dirty="0">
                          <a:latin typeface="+mj-ea"/>
                          <a:ea typeface="+mj-ea"/>
                        </a:rPr>
                        <a:t>職稱</a:t>
                      </a:r>
                      <a:r>
                        <a:rPr lang="zh-TW" sz="2000" dirty="0">
                          <a:latin typeface="+mj-ea"/>
                          <a:ea typeface="+mj-ea"/>
                        </a:rPr>
                        <a:t> </a:t>
                      </a:r>
                    </a:p>
                  </a:txBody>
                  <a:tcPr marL="0" marR="0" marT="0" marB="0" anchor="ctr">
                    <a:solidFill>
                      <a:schemeClr val="accent1">
                        <a:alpha val="82000"/>
                      </a:schemeClr>
                    </a:solidFill>
                  </a:tcPr>
                </a:tc>
                <a:tc>
                  <a:txBody>
                    <a:bodyPr/>
                    <a:lstStyle/>
                    <a:p>
                      <a:pPr algn="ctr" rtl="0" fontAlgn="t"/>
                      <a:r>
                        <a:rPr lang="zh-TW" sz="1800" b="1" dirty="0">
                          <a:latin typeface="+mj-ea"/>
                          <a:ea typeface="+mj-ea"/>
                        </a:rPr>
                        <a:t>參加人數</a:t>
                      </a:r>
                      <a:r>
                        <a:rPr lang="zh-TW" sz="1800" dirty="0">
                          <a:latin typeface="+mj-ea"/>
                          <a:ea typeface="+mj-ea"/>
                        </a:rPr>
                        <a:t> </a:t>
                      </a:r>
                    </a:p>
                  </a:txBody>
                  <a:tcPr marL="0" marR="0" marT="0" marB="0" anchor="ctr">
                    <a:solidFill>
                      <a:schemeClr val="accent1">
                        <a:alpha val="82000"/>
                      </a:schemeClr>
                    </a:solidFill>
                  </a:tcPr>
                </a:tc>
              </a:tr>
              <a:tr h="548812">
                <a:tc>
                  <a:txBody>
                    <a:bodyPr/>
                    <a:lstStyle/>
                    <a:p>
                      <a:pPr algn="ctr"/>
                      <a:r>
                        <a:rPr lang="en-US" altLang="zh-TW" dirty="0" smtClean="0">
                          <a:latin typeface="+mj-ea"/>
                          <a:ea typeface="+mj-ea"/>
                          <a:cs typeface="Arial" panose="020B0604020202020204" pitchFamily="34" charset="0"/>
                        </a:rPr>
                        <a:t>7</a:t>
                      </a:r>
                      <a:endParaRPr lang="zh-TW" altLang="en-US" dirty="0">
                        <a:latin typeface="+mj-ea"/>
                        <a:ea typeface="+mj-ea"/>
                        <a:cs typeface="Arial" panose="020B0604020202020204" pitchFamily="34" charset="0"/>
                      </a:endParaRPr>
                    </a:p>
                  </a:txBody>
                  <a:tcPr anchor="ctr"/>
                </a:tc>
                <a:tc>
                  <a:txBody>
                    <a:bodyPr/>
                    <a:lstStyle/>
                    <a:p>
                      <a:pPr algn="just">
                        <a:spcAft>
                          <a:spcPts val="0"/>
                        </a:spcAft>
                      </a:pPr>
                      <a:r>
                        <a:rPr lang="zh-TW" altLang="en-US" dirty="0" smtClean="0">
                          <a:latin typeface="+mj-ea"/>
                          <a:ea typeface="+mj-ea"/>
                        </a:rPr>
                        <a:t>教育部數位學習推動四年計畫</a:t>
                      </a:r>
                      <a:endParaRPr lang="zh-TW" sz="1800" kern="100" dirty="0">
                        <a:solidFill>
                          <a:schemeClr val="tx1"/>
                        </a:solidFill>
                        <a:latin typeface="+mj-ea"/>
                        <a:ea typeface="+mj-ea"/>
                        <a:cs typeface="Times New Roman"/>
                      </a:endParaRPr>
                    </a:p>
                  </a:txBody>
                  <a:tcPr marL="17780" marR="17780" marT="0" marB="0" anchor="ctr"/>
                </a:tc>
                <a:tc>
                  <a:txBody>
                    <a:bodyPr/>
                    <a:lstStyle/>
                    <a:p>
                      <a:pPr algn="ctr"/>
                      <a:r>
                        <a:rPr lang="zh-TW" altLang="en-US" dirty="0" smtClean="0">
                          <a:latin typeface="+mj-ea"/>
                          <a:ea typeface="+mj-ea"/>
                        </a:rPr>
                        <a:t>楊鎮華</a:t>
                      </a:r>
                      <a:endParaRPr lang="zh-TW" altLang="en-US" dirty="0">
                        <a:latin typeface="+mj-ea"/>
                        <a:ea typeface="+mj-ea"/>
                      </a:endParaRPr>
                    </a:p>
                  </a:txBody>
                  <a:tcPr anchor="ctr"/>
                </a:tc>
                <a:tc>
                  <a:txBody>
                    <a:bodyPr/>
                    <a:lstStyle/>
                    <a:p>
                      <a:r>
                        <a:rPr lang="zh-TW" altLang="en-US" dirty="0" smtClean="0">
                          <a:latin typeface="+mj-ea"/>
                          <a:ea typeface="+mj-ea"/>
                        </a:rPr>
                        <a:t>教育部資科司長</a:t>
                      </a:r>
                      <a:endParaRPr lang="zh-TW" altLang="en-US" dirty="0">
                        <a:latin typeface="+mj-ea"/>
                        <a:ea typeface="+mj-ea"/>
                      </a:endParaRPr>
                    </a:p>
                  </a:txBody>
                  <a:tcPr/>
                </a:tc>
                <a:tc>
                  <a:txBody>
                    <a:bodyPr/>
                    <a:lstStyle/>
                    <a:p>
                      <a:pPr algn="ctr"/>
                      <a:r>
                        <a:rPr lang="en-US" altLang="zh-TW" dirty="0" smtClean="0">
                          <a:latin typeface="+mj-ea"/>
                          <a:ea typeface="+mj-ea"/>
                          <a:cs typeface="Arial" pitchFamily="34" charset="0"/>
                        </a:rPr>
                        <a:t>130</a:t>
                      </a:r>
                      <a:endParaRPr lang="zh-TW" altLang="en-US" dirty="0">
                        <a:latin typeface="+mj-ea"/>
                        <a:ea typeface="+mj-ea"/>
                        <a:cs typeface="Arial" pitchFamily="34" charset="0"/>
                      </a:endParaRPr>
                    </a:p>
                  </a:txBody>
                  <a:tcPr/>
                </a:tc>
              </a:tr>
              <a:tr h="388219">
                <a:tc>
                  <a:txBody>
                    <a:bodyPr/>
                    <a:lstStyle/>
                    <a:p>
                      <a:pPr algn="ctr"/>
                      <a:r>
                        <a:rPr lang="en-US" altLang="zh-TW" dirty="0" smtClean="0">
                          <a:latin typeface="+mj-ea"/>
                          <a:ea typeface="+mj-ea"/>
                          <a:cs typeface="Arial" panose="020B0604020202020204" pitchFamily="34" charset="0"/>
                        </a:rPr>
                        <a:t>8</a:t>
                      </a:r>
                      <a:endParaRPr lang="zh-TW" altLang="en-US" dirty="0">
                        <a:latin typeface="+mj-ea"/>
                        <a:ea typeface="+mj-ea"/>
                        <a:cs typeface="Arial" panose="020B0604020202020204" pitchFamily="34" charset="0"/>
                      </a:endParaRPr>
                    </a:p>
                  </a:txBody>
                  <a:tcPr anchor="ctr"/>
                </a:tc>
                <a:tc>
                  <a:txBody>
                    <a:bodyPr/>
                    <a:lstStyle/>
                    <a:p>
                      <a:pPr algn="just">
                        <a:spcAft>
                          <a:spcPts val="0"/>
                        </a:spcAft>
                      </a:pPr>
                      <a:r>
                        <a:rPr lang="zh-TW" altLang="en-US" dirty="0" smtClean="0">
                          <a:latin typeface="+mj-ea"/>
                          <a:ea typeface="+mj-ea"/>
                        </a:rPr>
                        <a:t>綠能機房建置規劃與節能實務</a:t>
                      </a:r>
                      <a:endParaRPr lang="zh-TW" sz="1800" kern="100" dirty="0">
                        <a:solidFill>
                          <a:schemeClr val="tx1"/>
                        </a:solidFill>
                        <a:latin typeface="+mj-ea"/>
                        <a:ea typeface="+mj-ea"/>
                        <a:cs typeface="Times New Roman"/>
                      </a:endParaRPr>
                    </a:p>
                  </a:txBody>
                  <a:tcPr marL="17780" marR="17780" marT="0" marB="0" anchor="ctr"/>
                </a:tc>
                <a:tc>
                  <a:txBody>
                    <a:bodyPr/>
                    <a:lstStyle/>
                    <a:p>
                      <a:pPr algn="ctr"/>
                      <a:r>
                        <a:rPr lang="zh-TW" altLang="en-US" dirty="0" smtClean="0">
                          <a:latin typeface="+mj-ea"/>
                          <a:ea typeface="+mj-ea"/>
                        </a:rPr>
                        <a:t>陳仲倉 等</a:t>
                      </a:r>
                      <a:endParaRPr lang="zh-TW" altLang="en-US" dirty="0">
                        <a:latin typeface="+mj-ea"/>
                        <a:ea typeface="+mj-ea"/>
                      </a:endParaRPr>
                    </a:p>
                  </a:txBody>
                  <a:tcPr anchor="ctr"/>
                </a:tc>
                <a:tc>
                  <a:txBody>
                    <a:bodyPr/>
                    <a:lstStyle/>
                    <a:p>
                      <a:r>
                        <a:rPr lang="zh-TW" altLang="en-US" dirty="0" smtClean="0">
                          <a:latin typeface="+mj-ea"/>
                          <a:ea typeface="+mj-ea"/>
                        </a:rPr>
                        <a:t>台灣艾默生網路能源公司</a:t>
                      </a:r>
                      <a:endParaRPr lang="zh-TW" altLang="en-US" dirty="0">
                        <a:latin typeface="+mj-ea"/>
                        <a:ea typeface="+mj-ea"/>
                      </a:endParaRPr>
                    </a:p>
                  </a:txBody>
                  <a:tcPr/>
                </a:tc>
                <a:tc>
                  <a:txBody>
                    <a:bodyPr/>
                    <a:lstStyle/>
                    <a:p>
                      <a:pPr algn="ctr"/>
                      <a:r>
                        <a:rPr lang="en-US" altLang="zh-TW" dirty="0" smtClean="0">
                          <a:latin typeface="+mj-ea"/>
                          <a:ea typeface="+mj-ea"/>
                          <a:cs typeface="Arial" pitchFamily="34" charset="0"/>
                        </a:rPr>
                        <a:t>46</a:t>
                      </a:r>
                      <a:endParaRPr lang="zh-TW" altLang="en-US" dirty="0">
                        <a:latin typeface="+mj-ea"/>
                        <a:ea typeface="+mj-ea"/>
                        <a:cs typeface="Arial" pitchFamily="34" charset="0"/>
                      </a:endParaRPr>
                    </a:p>
                  </a:txBody>
                  <a:tcPr/>
                </a:tc>
              </a:tr>
              <a:tr h="388219">
                <a:tc>
                  <a:txBody>
                    <a:bodyPr/>
                    <a:lstStyle/>
                    <a:p>
                      <a:pPr algn="ctr"/>
                      <a:r>
                        <a:rPr lang="en-US" altLang="zh-TW" dirty="0" smtClean="0">
                          <a:latin typeface="+mj-ea"/>
                          <a:ea typeface="+mj-ea"/>
                          <a:cs typeface="Arial" panose="020B0604020202020204" pitchFamily="34" charset="0"/>
                        </a:rPr>
                        <a:t>9-1</a:t>
                      </a:r>
                      <a:endParaRPr lang="zh-TW" altLang="en-US" dirty="0">
                        <a:latin typeface="+mj-ea"/>
                        <a:ea typeface="+mj-ea"/>
                        <a:cs typeface="Arial" panose="020B060402020202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dirty="0" smtClean="0">
                          <a:latin typeface="+mj-ea"/>
                          <a:ea typeface="+mj-ea"/>
                        </a:rPr>
                        <a:t>IPv6</a:t>
                      </a:r>
                      <a:r>
                        <a:rPr lang="zh-TW" altLang="en-US" dirty="0" smtClean="0">
                          <a:latin typeface="+mj-ea"/>
                          <a:ea typeface="+mj-ea"/>
                        </a:rPr>
                        <a:t>網路技術及伺服器建置應用</a:t>
                      </a:r>
                      <a:endParaRPr lang="zh-TW" sz="1800" kern="100" dirty="0">
                        <a:solidFill>
                          <a:schemeClr val="tx1"/>
                        </a:solidFill>
                        <a:latin typeface="+mj-ea"/>
                        <a:ea typeface="+mj-ea"/>
                        <a:cs typeface="Times New Roman"/>
                      </a:endParaRPr>
                    </a:p>
                  </a:txBody>
                  <a:tcPr marL="17780" marR="17780" marT="0" marB="0" anchor="ctr"/>
                </a:tc>
                <a:tc>
                  <a:txBody>
                    <a:bodyPr/>
                    <a:lstStyle/>
                    <a:p>
                      <a:pPr algn="ctr"/>
                      <a:r>
                        <a:rPr lang="zh-TW" altLang="en-US" dirty="0" smtClean="0">
                          <a:latin typeface="+mj-ea"/>
                          <a:ea typeface="+mj-ea"/>
                        </a:rPr>
                        <a:t>蔡更達</a:t>
                      </a:r>
                      <a:endParaRPr lang="zh-TW" altLang="en-US" dirty="0">
                        <a:latin typeface="+mj-ea"/>
                        <a:ea typeface="+mj-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smtClean="0">
                          <a:solidFill>
                            <a:schemeClr val="dk1"/>
                          </a:solidFill>
                          <a:effectLst/>
                          <a:latin typeface="+mj-ea"/>
                          <a:ea typeface="+mj-ea"/>
                          <a:cs typeface="+mn-cs"/>
                        </a:rPr>
                        <a:t>TWNIC</a:t>
                      </a:r>
                      <a:r>
                        <a:rPr lang="zh-TW" altLang="en-US" sz="1800" kern="1200" dirty="0" smtClean="0">
                          <a:solidFill>
                            <a:schemeClr val="dk1"/>
                          </a:solidFill>
                          <a:effectLst/>
                          <a:latin typeface="+mj-ea"/>
                          <a:ea typeface="+mj-ea"/>
                          <a:cs typeface="+mn-cs"/>
                        </a:rPr>
                        <a:t>講師</a:t>
                      </a:r>
                      <a:endParaRPr lang="zh-TW" altLang="en-US" dirty="0">
                        <a:latin typeface="+mj-ea"/>
                        <a:ea typeface="+mj-ea"/>
                      </a:endParaRPr>
                    </a:p>
                  </a:txBody>
                  <a:tcPr/>
                </a:tc>
                <a:tc>
                  <a:txBody>
                    <a:bodyPr/>
                    <a:lstStyle/>
                    <a:p>
                      <a:pPr algn="ctr"/>
                      <a:r>
                        <a:rPr lang="en-US" altLang="zh-TW" dirty="0" smtClean="0">
                          <a:latin typeface="+mj-ea"/>
                          <a:ea typeface="+mj-ea"/>
                          <a:cs typeface="Arial" pitchFamily="34" charset="0"/>
                        </a:rPr>
                        <a:t>21</a:t>
                      </a:r>
                      <a:endParaRPr lang="zh-TW" altLang="en-US" dirty="0">
                        <a:latin typeface="+mj-ea"/>
                        <a:ea typeface="+mj-ea"/>
                        <a:cs typeface="Arial" pitchFamily="34" charset="0"/>
                      </a:endParaRPr>
                    </a:p>
                  </a:txBody>
                  <a:tcPr/>
                </a:tc>
              </a:tr>
              <a:tr h="388219">
                <a:tc>
                  <a:txBody>
                    <a:bodyPr/>
                    <a:lstStyle/>
                    <a:p>
                      <a:pPr algn="ctr"/>
                      <a:r>
                        <a:rPr lang="en-US" altLang="zh-TW" dirty="0" smtClean="0">
                          <a:latin typeface="+mj-ea"/>
                          <a:ea typeface="+mj-ea"/>
                          <a:cs typeface="Arial" panose="020B0604020202020204" pitchFamily="34" charset="0"/>
                        </a:rPr>
                        <a:t>9-2</a:t>
                      </a:r>
                      <a:endParaRPr lang="zh-TW" altLang="en-US" dirty="0">
                        <a:latin typeface="+mj-ea"/>
                        <a:ea typeface="+mj-ea"/>
                        <a:cs typeface="Arial" panose="020B0604020202020204" pitchFamily="34" charset="0"/>
                      </a:endParaRPr>
                    </a:p>
                  </a:txBody>
                  <a:tcPr anchor="ctr"/>
                </a:tc>
                <a:tc>
                  <a:txBody>
                    <a:bodyPr/>
                    <a:lstStyle/>
                    <a:p>
                      <a:pPr marL="0" algn="just" defTabSz="914400" rtl="0" eaLnBrk="1" latinLnBrk="0" hangingPunct="1">
                        <a:spcAft>
                          <a:spcPts val="0"/>
                        </a:spcAft>
                      </a:pPr>
                      <a:r>
                        <a:rPr lang="en-US" altLang="zh-TW" dirty="0" smtClean="0">
                          <a:latin typeface="+mj-ea"/>
                          <a:ea typeface="+mj-ea"/>
                        </a:rPr>
                        <a:t>IPv6</a:t>
                      </a:r>
                      <a:r>
                        <a:rPr lang="zh-TW" altLang="en-US" dirty="0" smtClean="0">
                          <a:latin typeface="+mj-ea"/>
                          <a:ea typeface="+mj-ea"/>
                        </a:rPr>
                        <a:t>網路技術及伺服器建置應用</a:t>
                      </a:r>
                      <a:endParaRPr lang="zh-TW" sz="1800" kern="100" dirty="0" smtClean="0">
                        <a:solidFill>
                          <a:schemeClr val="tx1"/>
                        </a:solidFill>
                        <a:latin typeface="+mj-ea"/>
                        <a:ea typeface="+mj-ea"/>
                        <a:cs typeface="Times New Roman"/>
                      </a:endParaRPr>
                    </a:p>
                  </a:txBody>
                  <a:tcPr marL="17780" marR="17780" marT="0" marB="0" anchor="ctr"/>
                </a:tc>
                <a:tc>
                  <a:txBody>
                    <a:bodyPr/>
                    <a:lstStyle/>
                    <a:p>
                      <a:pPr algn="ctr"/>
                      <a:r>
                        <a:rPr lang="zh-TW" altLang="en-US" dirty="0" smtClean="0">
                          <a:latin typeface="+mj-ea"/>
                          <a:ea typeface="+mj-ea"/>
                        </a:rPr>
                        <a:t>蔡更達</a:t>
                      </a:r>
                      <a:endParaRPr lang="zh-TW" altLang="en-US" dirty="0">
                        <a:latin typeface="+mj-ea"/>
                        <a:ea typeface="+mj-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smtClean="0">
                          <a:solidFill>
                            <a:schemeClr val="dk1"/>
                          </a:solidFill>
                          <a:effectLst/>
                          <a:latin typeface="+mj-ea"/>
                          <a:ea typeface="+mj-ea"/>
                          <a:cs typeface="+mn-cs"/>
                        </a:rPr>
                        <a:t>TWNIC</a:t>
                      </a:r>
                      <a:r>
                        <a:rPr lang="zh-TW" altLang="en-US" sz="1800" kern="1200" dirty="0" smtClean="0">
                          <a:solidFill>
                            <a:schemeClr val="dk1"/>
                          </a:solidFill>
                          <a:effectLst/>
                          <a:latin typeface="+mj-ea"/>
                          <a:ea typeface="+mj-ea"/>
                          <a:cs typeface="+mn-cs"/>
                        </a:rPr>
                        <a:t>講師</a:t>
                      </a:r>
                      <a:endParaRPr lang="zh-TW" altLang="en-US" dirty="0">
                        <a:latin typeface="+mj-ea"/>
                        <a:ea typeface="+mj-ea"/>
                      </a:endParaRPr>
                    </a:p>
                  </a:txBody>
                  <a:tcPr/>
                </a:tc>
                <a:tc>
                  <a:txBody>
                    <a:bodyPr/>
                    <a:lstStyle/>
                    <a:p>
                      <a:pPr algn="ctr"/>
                      <a:r>
                        <a:rPr lang="en-US" altLang="zh-TW" dirty="0" smtClean="0">
                          <a:latin typeface="+mj-ea"/>
                          <a:ea typeface="+mj-ea"/>
                          <a:cs typeface="Arial" pitchFamily="34" charset="0"/>
                        </a:rPr>
                        <a:t>20</a:t>
                      </a:r>
                      <a:endParaRPr lang="zh-TW" altLang="en-US" dirty="0">
                        <a:latin typeface="+mj-ea"/>
                        <a:ea typeface="+mj-ea"/>
                        <a:cs typeface="Arial" pitchFamily="34" charset="0"/>
                      </a:endParaRPr>
                    </a:p>
                  </a:txBody>
                  <a:tcPr/>
                </a:tc>
              </a:tr>
              <a:tr h="388219">
                <a:tc>
                  <a:txBody>
                    <a:bodyPr/>
                    <a:lstStyle/>
                    <a:p>
                      <a:pPr algn="ctr"/>
                      <a:r>
                        <a:rPr lang="en-US" altLang="zh-TW" dirty="0" smtClean="0">
                          <a:latin typeface="+mj-ea"/>
                          <a:ea typeface="+mj-ea"/>
                          <a:cs typeface="Arial" panose="020B0604020202020204" pitchFamily="34" charset="0"/>
                        </a:rPr>
                        <a:t>10</a:t>
                      </a:r>
                      <a:endParaRPr lang="zh-TW" altLang="en-US" dirty="0">
                        <a:latin typeface="+mj-ea"/>
                        <a:ea typeface="+mj-ea"/>
                        <a:cs typeface="Arial" panose="020B0604020202020204" pitchFamily="34" charset="0"/>
                      </a:endParaRPr>
                    </a:p>
                  </a:txBody>
                  <a:tcPr anchor="ctr"/>
                </a:tc>
                <a:tc>
                  <a:txBody>
                    <a:bodyPr/>
                    <a:lstStyle/>
                    <a:p>
                      <a:pPr algn="just">
                        <a:spcAft>
                          <a:spcPts val="0"/>
                        </a:spcAft>
                      </a:pPr>
                      <a:r>
                        <a:rPr lang="zh-TW" altLang="en-US" dirty="0" smtClean="0">
                          <a:latin typeface="+mj-ea"/>
                          <a:ea typeface="+mj-ea"/>
                        </a:rPr>
                        <a:t>校園雲端資訊服務</a:t>
                      </a:r>
                      <a:endParaRPr lang="zh-TW" sz="1800" kern="100" dirty="0">
                        <a:solidFill>
                          <a:schemeClr val="tx1"/>
                        </a:solidFill>
                        <a:latin typeface="+mj-ea"/>
                        <a:ea typeface="+mj-ea"/>
                        <a:cs typeface="Times New Roman"/>
                      </a:endParaRPr>
                    </a:p>
                  </a:txBody>
                  <a:tcPr marL="17780" marR="17780" marT="0" marB="0" anchor="ctr"/>
                </a:tc>
                <a:tc>
                  <a:txBody>
                    <a:bodyPr/>
                    <a:lstStyle/>
                    <a:p>
                      <a:pPr algn="ctr"/>
                      <a:r>
                        <a:rPr lang="zh-TW" altLang="en-US" dirty="0" smtClean="0">
                          <a:latin typeface="+mj-ea"/>
                          <a:ea typeface="+mj-ea"/>
                        </a:rPr>
                        <a:t>楊朝棟</a:t>
                      </a:r>
                      <a:endParaRPr lang="zh-TW" altLang="en-US" dirty="0">
                        <a:latin typeface="+mj-ea"/>
                        <a:ea typeface="+mj-ea"/>
                      </a:endParaRPr>
                    </a:p>
                  </a:txBody>
                  <a:tcPr anchor="ctr"/>
                </a:tc>
                <a:tc>
                  <a:txBody>
                    <a:bodyPr/>
                    <a:lstStyle/>
                    <a:p>
                      <a:r>
                        <a:rPr lang="zh-TW" altLang="en-US" dirty="0" smtClean="0">
                          <a:latin typeface="+mj-ea"/>
                          <a:ea typeface="+mj-ea"/>
                        </a:rPr>
                        <a:t>東海大學計中主任</a:t>
                      </a:r>
                      <a:endParaRPr lang="zh-TW" altLang="en-US" dirty="0">
                        <a:latin typeface="+mj-ea"/>
                        <a:ea typeface="+mj-ea"/>
                      </a:endParaRPr>
                    </a:p>
                  </a:txBody>
                  <a:tcPr/>
                </a:tc>
                <a:tc>
                  <a:txBody>
                    <a:bodyPr/>
                    <a:lstStyle/>
                    <a:p>
                      <a:pPr algn="ctr"/>
                      <a:r>
                        <a:rPr lang="en-US" altLang="zh-TW" dirty="0" smtClean="0">
                          <a:latin typeface="+mj-ea"/>
                          <a:ea typeface="+mj-ea"/>
                          <a:cs typeface="Arial" pitchFamily="34" charset="0"/>
                        </a:rPr>
                        <a:t>95</a:t>
                      </a:r>
                      <a:endParaRPr lang="zh-TW" altLang="en-US" dirty="0">
                        <a:latin typeface="+mj-ea"/>
                        <a:ea typeface="+mj-ea"/>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4175" y="307975"/>
            <a:ext cx="7140575" cy="996950"/>
          </a:xfrm>
        </p:spPr>
        <p:txBody>
          <a:bodyPr>
            <a:normAutofit fontScale="90000"/>
          </a:bodyPr>
          <a:lstStyle/>
          <a:p>
            <a:pPr fontAlgn="auto">
              <a:spcAft>
                <a:spcPts val="0"/>
              </a:spcAft>
              <a:defRPr/>
            </a:pPr>
            <a:r>
              <a:rPr altLang="zh-TW" sz="4000" smtClean="0"/>
              <a:t>辦理教育訓練及研討會活動情形</a:t>
            </a:r>
            <a:r>
              <a:rPr altLang="zh-TW" sz="3600" smtClean="0"/>
              <a:t/>
            </a:r>
            <a:br>
              <a:rPr altLang="zh-TW" sz="3600" smtClean="0"/>
            </a:br>
            <a:r>
              <a:rPr altLang="zh-TW" sz="3600" smtClean="0">
                <a:solidFill>
                  <a:srgbClr val="FF0000"/>
                </a:solidFill>
              </a:rPr>
              <a:t>辦</a:t>
            </a:r>
            <a:r>
              <a:rPr altLang="zh-TW" smtClean="0">
                <a:solidFill>
                  <a:srgbClr val="FF0000"/>
                </a:solidFill>
              </a:rPr>
              <a:t>理研討會及教育訓練活動</a:t>
            </a:r>
            <a:r>
              <a:rPr smtClean="0">
                <a:solidFill>
                  <a:schemeClr val="bg2">
                    <a:lumMod val="25000"/>
                  </a:schemeClr>
                </a:solidFill>
              </a:rPr>
              <a:t>照片</a:t>
            </a:r>
            <a:endParaRPr>
              <a:solidFill>
                <a:schemeClr val="bg2">
                  <a:lumMod val="25000"/>
                </a:schemeClr>
              </a:solidFill>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559" y="3475513"/>
            <a:ext cx="4986441" cy="3319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412127"/>
            <a:ext cx="5164775" cy="3445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122" y="1412776"/>
            <a:ext cx="4212468"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內容版面配置區 3"/>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rot="21353382">
            <a:off x="4716016" y="1469197"/>
            <a:ext cx="4248472" cy="2832314"/>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538" y="317500"/>
            <a:ext cx="7142162" cy="998538"/>
          </a:xfrm>
        </p:spPr>
        <p:txBody>
          <a:bodyPr>
            <a:normAutofit fontScale="90000"/>
          </a:bodyPr>
          <a:lstStyle/>
          <a:p>
            <a:pPr fontAlgn="auto">
              <a:spcAft>
                <a:spcPts val="0"/>
              </a:spcAft>
              <a:defRPr/>
            </a:pPr>
            <a:r>
              <a:rPr altLang="zh-TW" sz="4000" smtClean="0"/>
              <a:t>辦理教育訓練及研討會活動情形</a:t>
            </a:r>
            <a:r>
              <a:rPr altLang="zh-TW" sz="3600" smtClean="0"/>
              <a:t/>
            </a:r>
            <a:br>
              <a:rPr altLang="zh-TW" sz="3600" smtClean="0"/>
            </a:br>
            <a:r>
              <a:rPr altLang="zh-TW" sz="3600">
                <a:solidFill>
                  <a:srgbClr val="FF0000"/>
                </a:solidFill>
              </a:rPr>
              <a:t>維運人力專業能力訓練</a:t>
            </a:r>
            <a:endParaRPr altLang="zh-TW" sz="3600">
              <a:solidFill>
                <a:srgbClr val="FF0000"/>
              </a:solidFill>
              <a:effectLst/>
            </a:endParaRPr>
          </a:p>
        </p:txBody>
      </p:sp>
      <p:sp>
        <p:nvSpPr>
          <p:cNvPr id="3" name="內容版面配置區 2"/>
          <p:cNvSpPr>
            <a:spLocks noGrp="1"/>
          </p:cNvSpPr>
          <p:nvPr>
            <p:ph sz="half" idx="1"/>
          </p:nvPr>
        </p:nvSpPr>
        <p:spPr>
          <a:xfrm>
            <a:off x="468313" y="1700213"/>
            <a:ext cx="8424862" cy="4897437"/>
          </a:xfrm>
        </p:spPr>
        <p:txBody>
          <a:bodyPr/>
          <a:lstStyle/>
          <a:p>
            <a:r>
              <a:rPr lang="zh-TW" altLang="zh-TW" b="1" dirty="0"/>
              <a:t>專屬及兼任</a:t>
            </a:r>
            <a:r>
              <a:rPr lang="zh-TW" altLang="zh-TW" b="1" dirty="0">
                <a:solidFill>
                  <a:schemeClr val="accent6">
                    <a:lumMod val="75000"/>
                  </a:schemeClr>
                </a:solidFill>
              </a:rPr>
              <a:t>維運人員</a:t>
            </a:r>
            <a:r>
              <a:rPr lang="zh-TW" altLang="zh-TW" b="1" dirty="0"/>
              <a:t>參加專業能力教育訓練課程達 </a:t>
            </a:r>
            <a:r>
              <a:rPr lang="en-US" altLang="zh-TW" b="1" dirty="0">
                <a:solidFill>
                  <a:srgbClr val="00B050"/>
                </a:solidFill>
              </a:rPr>
              <a:t>50</a:t>
            </a:r>
            <a:r>
              <a:rPr lang="en-US" altLang="zh-TW" b="1" dirty="0"/>
              <a:t> </a:t>
            </a:r>
            <a:r>
              <a:rPr lang="zh-TW" altLang="zh-TW" b="1" dirty="0"/>
              <a:t>小時</a:t>
            </a:r>
            <a:r>
              <a:rPr lang="zh-TW" altLang="en-US" b="1" dirty="0"/>
              <a:t>以上</a:t>
            </a:r>
            <a:r>
              <a:rPr lang="zh-TW" altLang="zh-TW" b="1" dirty="0"/>
              <a:t>。</a:t>
            </a:r>
          </a:p>
          <a:p>
            <a:r>
              <a:rPr lang="zh-TW" altLang="zh-TW" b="1" dirty="0"/>
              <a:t>專屬及兼任</a:t>
            </a:r>
            <a:r>
              <a:rPr lang="zh-TW" altLang="zh-TW" b="1" dirty="0">
                <a:solidFill>
                  <a:schemeClr val="accent6">
                    <a:lumMod val="75000"/>
                  </a:schemeClr>
                </a:solidFill>
              </a:rPr>
              <a:t>資安人員</a:t>
            </a:r>
            <a:r>
              <a:rPr lang="zh-TW" altLang="zh-TW" b="1" dirty="0"/>
              <a:t>參加資訊安全相關教育訓練時數合計</a:t>
            </a:r>
            <a:r>
              <a:rPr lang="zh-TW" altLang="en-US" b="1" dirty="0"/>
              <a:t> </a:t>
            </a:r>
            <a:r>
              <a:rPr lang="zh-TW" altLang="en-US" b="1" dirty="0">
                <a:solidFill>
                  <a:srgbClr val="00B050"/>
                </a:solidFill>
              </a:rPr>
              <a:t>超過</a:t>
            </a:r>
            <a:r>
              <a:rPr lang="en-US" altLang="zh-TW" b="1" dirty="0">
                <a:solidFill>
                  <a:srgbClr val="00B050"/>
                </a:solidFill>
              </a:rPr>
              <a:t>100 </a:t>
            </a:r>
            <a:r>
              <a:rPr lang="zh-TW" altLang="zh-TW" b="1" dirty="0"/>
              <a:t>小時。</a:t>
            </a:r>
            <a:endParaRPr lang="en-US" altLang="zh-TW" b="1" dirty="0"/>
          </a:p>
          <a:p>
            <a:pPr lvl="1"/>
            <a:r>
              <a:rPr lang="zh-TW" altLang="en-US" b="1" dirty="0"/>
              <a:t>因本年度導入並通過全校</a:t>
            </a:r>
            <a:r>
              <a:rPr lang="en-US" altLang="zh-TW" b="1" dirty="0"/>
              <a:t>PIMS</a:t>
            </a:r>
            <a:r>
              <a:rPr lang="zh-TW" altLang="en-US" b="1" dirty="0"/>
              <a:t>驗證，計資中心主任、研發組組長及專任資安人員取得 </a:t>
            </a:r>
            <a:r>
              <a:rPr lang="en-US" altLang="zh-TW" b="1" dirty="0">
                <a:solidFill>
                  <a:srgbClr val="FF0000"/>
                </a:solidFill>
              </a:rPr>
              <a:t>4</a:t>
            </a:r>
            <a:r>
              <a:rPr lang="zh-TW" altLang="en-US" b="1" dirty="0"/>
              <a:t> 張</a:t>
            </a:r>
            <a:r>
              <a:rPr lang="en-US" altLang="zh-TW" b="1" dirty="0"/>
              <a:t>PIMS</a:t>
            </a:r>
            <a:r>
              <a:rPr lang="zh-TW" altLang="en-US" b="1" dirty="0"/>
              <a:t> </a:t>
            </a:r>
            <a:r>
              <a:rPr lang="en-US" altLang="zh-TW" b="1" dirty="0"/>
              <a:t>LA</a:t>
            </a:r>
            <a:r>
              <a:rPr lang="zh-TW" altLang="en-US" b="1" dirty="0"/>
              <a:t>證照，並參加一連串的資安與個資保護相關教育訓練。</a:t>
            </a:r>
            <a:endParaRPr lang="en-US" altLang="zh-TW" b="1" dirty="0"/>
          </a:p>
          <a:p>
            <a:pPr marL="457200" lvl="1" indent="0">
              <a:buNone/>
            </a:pPr>
            <a:r>
              <a:rPr lang="zh-TW" altLang="en-US" b="1" dirty="0"/>
              <a:t>    </a:t>
            </a:r>
            <a:r>
              <a:rPr lang="en-US" altLang="zh-TW" b="1" dirty="0"/>
              <a:t>(</a:t>
            </a:r>
            <a:r>
              <a:rPr lang="zh-TW" altLang="en-US" b="1" dirty="0"/>
              <a:t>註：全校超過</a:t>
            </a:r>
            <a:r>
              <a:rPr lang="en-US" altLang="zh-TW" b="1" dirty="0">
                <a:solidFill>
                  <a:srgbClr val="FF0000"/>
                </a:solidFill>
              </a:rPr>
              <a:t>30</a:t>
            </a:r>
            <a:r>
              <a:rPr lang="zh-TW" altLang="en-US" b="1" dirty="0"/>
              <a:t>張 </a:t>
            </a:r>
            <a:r>
              <a:rPr lang="en-US" altLang="zh-TW" b="1" dirty="0"/>
              <a:t>BS</a:t>
            </a:r>
            <a:r>
              <a:rPr lang="zh-TW" altLang="en-US" b="1" dirty="0"/>
              <a:t> </a:t>
            </a:r>
            <a:r>
              <a:rPr lang="en-US" altLang="zh-TW" b="1" dirty="0"/>
              <a:t>1</a:t>
            </a:r>
            <a:r>
              <a:rPr lang="en-US" altLang="zh-TW" b="1" dirty="0" smtClean="0"/>
              <a:t>0012:2009</a:t>
            </a:r>
            <a:r>
              <a:rPr lang="zh-TW" altLang="en-US" b="1" dirty="0" smtClean="0"/>
              <a:t>  </a:t>
            </a:r>
            <a:r>
              <a:rPr lang="en-US" altLang="zh-TW" b="1" dirty="0"/>
              <a:t>LA</a:t>
            </a:r>
            <a:r>
              <a:rPr lang="zh-TW" altLang="en-US" b="1" dirty="0"/>
              <a:t> 證照</a:t>
            </a:r>
            <a:r>
              <a:rPr lang="en-US" altLang="zh-TW" b="1" dirty="0"/>
              <a:t>)</a:t>
            </a:r>
            <a:endParaRPr lang="zh-TW" altLang="zh-TW" dirty="0"/>
          </a:p>
          <a:p>
            <a:pPr fontAlgn="auto">
              <a:spcAft>
                <a:spcPts val="0"/>
              </a:spcAft>
              <a:defRPr/>
            </a:pPr>
            <a:endParaRP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noAutofit/>
          </a:bodyPr>
          <a:lstStyle/>
          <a:p>
            <a:pPr fontAlgn="auto">
              <a:spcAft>
                <a:spcPts val="0"/>
              </a:spcAft>
              <a:defRPr/>
            </a:pPr>
            <a:r>
              <a:rPr sz="3600" smtClean="0">
                <a:latin typeface="微軟正黑體" pitchFamily="34" charset="-120"/>
                <a:ea typeface="微軟正黑體" pitchFamily="34" charset="-120"/>
              </a:rPr>
              <a:t>大綱</a:t>
            </a:r>
            <a:r>
              <a:rPr lang="en-US" altLang="zh-TW" sz="3600" smtClean="0">
                <a:solidFill>
                  <a:schemeClr val="bg1">
                    <a:lumMod val="65000"/>
                  </a:schemeClr>
                </a:solidFill>
                <a:latin typeface="+mn-lt"/>
                <a:ea typeface="標楷體" pitchFamily="65" charset="-120"/>
                <a:cs typeface="Tahoma" pitchFamily="34" charset="0"/>
              </a:rPr>
              <a:t>-7</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a:solidFill>
                  <a:schemeClr val="bg1">
                    <a:lumMod val="65000"/>
                  </a:schemeClr>
                </a:solidFill>
              </a:rPr>
              <a:t>臺</a:t>
            </a:r>
            <a:r>
              <a:rPr altLang="zh-TW">
                <a:solidFill>
                  <a:schemeClr val="bg1">
                    <a:lumMod val="65000"/>
                  </a:schemeClr>
                </a:solidFill>
              </a:rPr>
              <a:t>中區網中心基本資料及人力狀況</a:t>
            </a:r>
          </a:p>
          <a:p>
            <a:pPr fontAlgn="auto">
              <a:spcAft>
                <a:spcPts val="0"/>
              </a:spcAft>
              <a:defRPr/>
            </a:pPr>
            <a:r>
              <a:rPr altLang="zh-TW">
                <a:solidFill>
                  <a:schemeClr val="bg1">
                    <a:lumMod val="65000"/>
                  </a:schemeClr>
                </a:solidFill>
              </a:rPr>
              <a:t>資訊安全環境整備</a:t>
            </a:r>
          </a:p>
          <a:p>
            <a:pPr fontAlgn="auto">
              <a:spcAft>
                <a:spcPts val="0"/>
              </a:spcAft>
              <a:defRPr/>
            </a:pPr>
            <a:r>
              <a:rPr altLang="zh-TW">
                <a:solidFill>
                  <a:schemeClr val="bg1">
                    <a:lumMod val="65000"/>
                  </a:schemeClr>
                </a:solidFill>
              </a:rPr>
              <a:t>網路中心運作情形</a:t>
            </a:r>
          </a:p>
          <a:p>
            <a:pPr fontAlgn="auto">
              <a:spcAft>
                <a:spcPts val="0"/>
              </a:spcAft>
              <a:defRPr/>
            </a:pPr>
            <a:r>
              <a:rPr altLang="zh-TW">
                <a:solidFill>
                  <a:schemeClr val="bg1">
                    <a:lumMod val="65000"/>
                  </a:schemeClr>
                </a:solidFill>
              </a:rPr>
              <a:t>推動網路資訊應用環境之導入情形</a:t>
            </a:r>
          </a:p>
          <a:p>
            <a:pPr fontAlgn="auto">
              <a:spcAft>
                <a:spcPts val="0"/>
              </a:spcAft>
              <a:defRPr/>
            </a:pPr>
            <a:r>
              <a:rPr altLang="zh-TW">
                <a:solidFill>
                  <a:schemeClr val="bg1">
                    <a:lumMod val="65000"/>
                  </a:schemeClr>
                </a:solidFill>
              </a:rPr>
              <a:t>網路應用創新服務情形</a:t>
            </a:r>
          </a:p>
          <a:p>
            <a:pPr fontAlgn="auto">
              <a:spcAft>
                <a:spcPts val="0"/>
              </a:spcAft>
              <a:defRPr/>
            </a:pPr>
            <a:r>
              <a:rPr altLang="zh-TW">
                <a:solidFill>
                  <a:schemeClr val="bg1">
                    <a:lumMod val="65000"/>
                  </a:schemeClr>
                </a:solidFill>
              </a:rPr>
              <a:t>辦理教育訓練及研討會活動情形</a:t>
            </a:r>
            <a:endParaRPr lang="en-US" altLang="zh-TW">
              <a:solidFill>
                <a:schemeClr val="bg1">
                  <a:lumMod val="65000"/>
                </a:schemeClr>
              </a:solidFill>
            </a:endParaRPr>
          </a:p>
          <a:p>
            <a:pPr fontAlgn="auto">
              <a:spcAft>
                <a:spcPts val="0"/>
              </a:spcAft>
              <a:defRPr/>
            </a:pPr>
            <a:r>
              <a:rPr sz="3200">
                <a:solidFill>
                  <a:srgbClr val="FF0000"/>
                </a:solidFill>
              </a:rPr>
              <a:t>年度計畫所提績效指標辦理情形</a:t>
            </a:r>
            <a:endParaRPr altLang="zh-TW" sz="3200">
              <a:solidFill>
                <a:srgbClr val="FF0000"/>
              </a:solidFill>
            </a:endParaRPr>
          </a:p>
          <a:p>
            <a:pPr fontAlgn="auto">
              <a:spcAft>
                <a:spcPts val="0"/>
              </a:spcAft>
              <a:defRPr/>
            </a:pPr>
            <a:r>
              <a:rPr altLang="zh-TW">
                <a:solidFill>
                  <a:schemeClr val="bg1">
                    <a:lumMod val="65000"/>
                  </a:schemeClr>
                </a:solidFill>
              </a:rPr>
              <a:t>學校對網路中心維運配合款及經費運用</a:t>
            </a:r>
          </a:p>
          <a:p>
            <a:pPr fontAlgn="auto">
              <a:spcAft>
                <a:spcPts val="0"/>
              </a:spcAft>
              <a:defRPr/>
            </a:pPr>
            <a:r>
              <a:rPr altLang="zh-TW">
                <a:solidFill>
                  <a:schemeClr val="bg1">
                    <a:lumMod val="65000"/>
                  </a:schemeClr>
                </a:solidFill>
              </a:rPr>
              <a:t>綜合建議</a:t>
            </a:r>
            <a:endParaRPr>
              <a:solidFill>
                <a:schemeClr val="bg1">
                  <a:lumMod val="65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90513"/>
            <a:ext cx="6707187" cy="1009650"/>
          </a:xfrm>
        </p:spPr>
        <p:txBody>
          <a:bodyPr>
            <a:normAutofit fontScale="90000"/>
          </a:bodyPr>
          <a:lstStyle/>
          <a:p>
            <a:pPr fontAlgn="auto">
              <a:spcAft>
                <a:spcPts val="0"/>
              </a:spcAft>
              <a:defRPr/>
            </a:pPr>
            <a:r>
              <a:rPr sz="4000" smtClean="0"/>
              <a:t>年度計畫所提績效指標辦理</a:t>
            </a:r>
            <a:r>
              <a:rPr altLang="zh-TW" sz="4000" smtClean="0"/>
              <a:t>情形</a:t>
            </a:r>
            <a:r>
              <a:rPr lang="en-US" altLang="zh-TW" sz="3600" smtClean="0"/>
              <a:t/>
            </a:r>
            <a:br>
              <a:rPr lang="en-US" altLang="zh-TW" sz="3600" smtClean="0"/>
            </a:br>
            <a:r>
              <a:rPr altLang="zh-TW" smtClean="0">
                <a:solidFill>
                  <a:srgbClr val="FF0000"/>
                </a:solidFill>
              </a:rPr>
              <a:t>年度</a:t>
            </a:r>
            <a:r>
              <a:rPr smtClean="0">
                <a:solidFill>
                  <a:srgbClr val="FF0000"/>
                </a:solidFill>
              </a:rPr>
              <a:t>計畫績效</a:t>
            </a:r>
            <a:r>
              <a:rPr altLang="zh-TW" smtClean="0">
                <a:solidFill>
                  <a:srgbClr val="FF0000"/>
                </a:solidFill>
              </a:rPr>
              <a:t>達成率</a:t>
            </a:r>
            <a:r>
              <a:rPr lang="en-US" altLang="zh-TW" smtClean="0">
                <a:solidFill>
                  <a:srgbClr val="FF0000"/>
                </a:solidFill>
              </a:rPr>
              <a:t>(</a:t>
            </a:r>
            <a:r>
              <a:rPr smtClean="0">
                <a:solidFill>
                  <a:srgbClr val="FF0000"/>
                </a:solidFill>
              </a:rPr>
              <a:t>一</a:t>
            </a:r>
            <a:r>
              <a:rPr lang="en-US" altLang="zh-TW" smtClean="0">
                <a:solidFill>
                  <a:srgbClr val="FF0000"/>
                </a:solidFill>
              </a:rPr>
              <a:t>)</a:t>
            </a:r>
            <a:endParaRPr altLang="zh-TW">
              <a:solidFill>
                <a:srgbClr val="FF0000"/>
              </a:solidFill>
            </a:endParaRPr>
          </a:p>
        </p:txBody>
      </p:sp>
      <p:sp>
        <p:nvSpPr>
          <p:cNvPr id="7" name="內容版面配置區 6"/>
          <p:cNvSpPr>
            <a:spLocks noGrp="1"/>
          </p:cNvSpPr>
          <p:nvPr>
            <p:ph sz="half" idx="1"/>
          </p:nvPr>
        </p:nvSpPr>
        <p:spPr>
          <a:xfrm>
            <a:off x="468313" y="1412875"/>
            <a:ext cx="8424862" cy="4752975"/>
          </a:xfrm>
        </p:spPr>
        <p:txBody>
          <a:bodyPr>
            <a:normAutofit/>
          </a:bodyPr>
          <a:lstStyle/>
          <a:p>
            <a:pPr lvl="1" fontAlgn="auto">
              <a:spcAft>
                <a:spcPts val="0"/>
              </a:spcAft>
              <a:buFont typeface="Arial" pitchFamily="34" charset="0"/>
              <a:buChar char="–"/>
              <a:defRPr/>
            </a:pPr>
            <a:r>
              <a:rPr altLang="zh-TW" sz="2200"/>
              <a:t>持續維護良好的資通安全防範及通報機制。預計各連線單位對於被檢舉的不當資訊案件之回報率達</a:t>
            </a:r>
            <a:r>
              <a:rPr lang="en-US" altLang="zh-TW" sz="2200"/>
              <a:t>99%</a:t>
            </a:r>
            <a:r>
              <a:rPr altLang="zh-TW" sz="2200"/>
              <a:t>以上。</a:t>
            </a:r>
            <a:endParaRPr lang="en-US" altLang="zh-TW" sz="2200"/>
          </a:p>
          <a:p>
            <a:pPr lvl="2" fontAlgn="auto">
              <a:spcAft>
                <a:spcPts val="0"/>
              </a:spcAft>
              <a:buFont typeface="Arial" pitchFamily="34" charset="0"/>
              <a:buNone/>
              <a:defRPr/>
            </a:pPr>
            <a:r>
              <a:rPr altLang="zh-TW" sz="2200">
                <a:sym typeface="Wingdings"/>
              </a:rPr>
              <a:t></a:t>
            </a:r>
            <a:r>
              <a:rPr altLang="zh-TW" sz="2200"/>
              <a:t> 各連線單位對於不當資訊案件回報率達</a:t>
            </a:r>
            <a:r>
              <a:rPr lang="en-US" altLang="zh-TW" sz="2200" b="1">
                <a:solidFill>
                  <a:srgbClr val="00B050"/>
                </a:solidFill>
              </a:rPr>
              <a:t>100</a:t>
            </a:r>
            <a:r>
              <a:rPr lang="en-US" altLang="zh-TW" sz="2200"/>
              <a:t>%</a:t>
            </a:r>
            <a:r>
              <a:rPr sz="2200"/>
              <a:t>。</a:t>
            </a:r>
            <a:endParaRPr lang="en-US" altLang="zh-TW" sz="2200"/>
          </a:p>
          <a:p>
            <a:pPr lvl="1" fontAlgn="auto">
              <a:spcAft>
                <a:spcPts val="0"/>
              </a:spcAft>
              <a:buFont typeface="Arial" pitchFamily="34" charset="0"/>
              <a:buChar char="–"/>
              <a:defRPr/>
            </a:pPr>
            <a:r>
              <a:rPr altLang="zh-TW" sz="2200"/>
              <a:t>建立網路使用倫理及尊重智慧財產權的觀念。預計辦理</a:t>
            </a:r>
            <a:r>
              <a:rPr lang="en-US" altLang="zh-TW" sz="2200"/>
              <a:t>3~4</a:t>
            </a:r>
            <a:r>
              <a:rPr altLang="zh-TW" sz="2200"/>
              <a:t>場主題式研討會，如網路倫理規範、智慧財產權宣導、個人資料保護、資通安全講習</a:t>
            </a:r>
            <a:r>
              <a:rPr lang="en-US" altLang="zh-TW" sz="2200"/>
              <a:t>…</a:t>
            </a:r>
            <a:r>
              <a:rPr altLang="zh-TW" sz="2200"/>
              <a:t>等。預計有</a:t>
            </a:r>
            <a:r>
              <a:rPr lang="en-US" altLang="zh-TW" sz="2200"/>
              <a:t>200</a:t>
            </a:r>
            <a:r>
              <a:rPr altLang="zh-TW" sz="2200"/>
              <a:t>人次參加</a:t>
            </a:r>
            <a:r>
              <a:rPr sz="2200"/>
              <a:t>。</a:t>
            </a:r>
            <a:endParaRPr lang="en-US" altLang="zh-TW" sz="2200"/>
          </a:p>
          <a:p>
            <a:pPr lvl="2" fontAlgn="auto">
              <a:spcAft>
                <a:spcPts val="0"/>
              </a:spcAft>
              <a:buFont typeface="Arial" pitchFamily="34" charset="0"/>
              <a:buNone/>
              <a:defRPr/>
            </a:pPr>
            <a:r>
              <a:rPr altLang="zh-TW" sz="2200">
                <a:sym typeface="Wingdings"/>
              </a:rPr>
              <a:t></a:t>
            </a:r>
            <a:r>
              <a:rPr altLang="zh-TW" sz="2200"/>
              <a:t> 已</a:t>
            </a:r>
            <a:r>
              <a:rPr sz="2200"/>
              <a:t>辦理相關主題之研討會計</a:t>
            </a:r>
            <a:r>
              <a:rPr lang="en-US" altLang="zh-TW" sz="2200" b="1">
                <a:solidFill>
                  <a:srgbClr val="00B050"/>
                </a:solidFill>
              </a:rPr>
              <a:t>6</a:t>
            </a:r>
            <a:r>
              <a:rPr sz="2200"/>
              <a:t>場， 參加人數</a:t>
            </a:r>
            <a:r>
              <a:rPr lang="en-US" altLang="zh-TW" sz="2200" b="1">
                <a:solidFill>
                  <a:srgbClr val="00B050"/>
                </a:solidFill>
              </a:rPr>
              <a:t>331</a:t>
            </a:r>
            <a:r>
              <a:rPr sz="2200"/>
              <a:t>人次。 </a:t>
            </a:r>
            <a:endParaRPr lang="en-US" altLang="zh-TW" sz="2200"/>
          </a:p>
          <a:p>
            <a:pPr lvl="1" fontAlgn="auto">
              <a:spcAft>
                <a:spcPts val="0"/>
              </a:spcAft>
              <a:buFont typeface="Arial" pitchFamily="34" charset="0"/>
              <a:buChar char="–"/>
              <a:defRPr/>
            </a:pPr>
            <a:r>
              <a:rPr altLang="zh-TW" sz="2200"/>
              <a:t>提升區、縣市網中心及連線單位網管人員專業素養以及資安防護能力，預計辦理</a:t>
            </a:r>
            <a:r>
              <a:rPr lang="en-US" altLang="zh-TW" sz="2200"/>
              <a:t>4~6</a:t>
            </a:r>
            <a:r>
              <a:rPr altLang="zh-TW" sz="2200"/>
              <a:t>場研討會，如不當資訊防制、</a:t>
            </a:r>
            <a:r>
              <a:rPr lang="en-US" altLang="zh-TW" sz="2200"/>
              <a:t>DNSSEC</a:t>
            </a:r>
            <a:r>
              <a:rPr altLang="zh-TW" sz="2200"/>
              <a:t>建置、拒絕存取資訊防制機制、</a:t>
            </a:r>
            <a:r>
              <a:rPr lang="en-US" altLang="zh-TW" sz="2200"/>
              <a:t>IPv6</a:t>
            </a:r>
            <a:r>
              <a:rPr altLang="zh-TW" sz="2200"/>
              <a:t>技術</a:t>
            </a:r>
            <a:r>
              <a:rPr lang="en-US" altLang="zh-TW" sz="2200"/>
              <a:t>…</a:t>
            </a:r>
            <a:r>
              <a:rPr altLang="zh-TW" sz="2200"/>
              <a:t>等，預估有</a:t>
            </a:r>
            <a:r>
              <a:rPr lang="en-US" altLang="zh-TW" sz="2200"/>
              <a:t>400</a:t>
            </a:r>
            <a:r>
              <a:rPr altLang="zh-TW" sz="2200"/>
              <a:t>人次參加。</a:t>
            </a:r>
            <a:endParaRPr lang="en-US" altLang="zh-TW" sz="2200"/>
          </a:p>
          <a:p>
            <a:pPr lvl="2" fontAlgn="auto">
              <a:spcAft>
                <a:spcPts val="0"/>
              </a:spcAft>
              <a:buFont typeface="Arial" pitchFamily="34" charset="0"/>
              <a:buNone/>
              <a:defRPr/>
            </a:pPr>
            <a:r>
              <a:rPr altLang="zh-TW" sz="2200">
                <a:sym typeface="Wingdings"/>
              </a:rPr>
              <a:t></a:t>
            </a:r>
            <a:r>
              <a:rPr altLang="zh-TW" sz="2200"/>
              <a:t>已</a:t>
            </a:r>
            <a:r>
              <a:rPr sz="2200"/>
              <a:t>辦理相關主題之研討會計</a:t>
            </a:r>
            <a:r>
              <a:rPr lang="en-US" altLang="zh-TW" sz="2200" b="1">
                <a:solidFill>
                  <a:srgbClr val="00B050"/>
                </a:solidFill>
              </a:rPr>
              <a:t>4</a:t>
            </a:r>
            <a:r>
              <a:rPr sz="2200"/>
              <a:t>場， 參加人數</a:t>
            </a:r>
            <a:r>
              <a:rPr lang="en-US" altLang="zh-TW" sz="2200" b="1">
                <a:solidFill>
                  <a:srgbClr val="00B050"/>
                </a:solidFill>
              </a:rPr>
              <a:t>266</a:t>
            </a:r>
            <a:r>
              <a:rPr sz="2200"/>
              <a:t>人次。 </a:t>
            </a:r>
            <a:endParaRPr altLang="zh-TW" sz="2200" b="1">
              <a:solidFill>
                <a:srgbClr val="00B050"/>
              </a:solidFill>
            </a:endParaRP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90513"/>
            <a:ext cx="6707187" cy="1009650"/>
          </a:xfrm>
        </p:spPr>
        <p:txBody>
          <a:bodyPr>
            <a:normAutofit fontScale="90000"/>
          </a:bodyPr>
          <a:lstStyle/>
          <a:p>
            <a:pPr fontAlgn="auto">
              <a:spcAft>
                <a:spcPts val="0"/>
              </a:spcAft>
              <a:defRPr/>
            </a:pPr>
            <a:r>
              <a:rPr sz="4000" smtClean="0"/>
              <a:t>年度計畫所提績效指標辦理</a:t>
            </a:r>
            <a:r>
              <a:rPr altLang="zh-TW" sz="4000" smtClean="0"/>
              <a:t>情形</a:t>
            </a:r>
            <a:r>
              <a:rPr lang="en-US" altLang="zh-TW" sz="3600" smtClean="0"/>
              <a:t/>
            </a:r>
            <a:br>
              <a:rPr lang="en-US" altLang="zh-TW" sz="3600" smtClean="0"/>
            </a:br>
            <a:r>
              <a:rPr altLang="zh-TW" smtClean="0">
                <a:solidFill>
                  <a:srgbClr val="FF0000"/>
                </a:solidFill>
              </a:rPr>
              <a:t>年度</a:t>
            </a:r>
            <a:r>
              <a:rPr smtClean="0">
                <a:solidFill>
                  <a:srgbClr val="FF0000"/>
                </a:solidFill>
              </a:rPr>
              <a:t>計畫績效</a:t>
            </a:r>
            <a:r>
              <a:rPr altLang="zh-TW" smtClean="0">
                <a:solidFill>
                  <a:srgbClr val="FF0000"/>
                </a:solidFill>
              </a:rPr>
              <a:t>達成率</a:t>
            </a:r>
            <a:r>
              <a:rPr lang="en-US" altLang="zh-TW" smtClean="0">
                <a:solidFill>
                  <a:srgbClr val="FF0000"/>
                </a:solidFill>
              </a:rPr>
              <a:t>(</a:t>
            </a:r>
            <a:r>
              <a:rPr smtClean="0">
                <a:solidFill>
                  <a:srgbClr val="FF0000"/>
                </a:solidFill>
              </a:rPr>
              <a:t>二</a:t>
            </a:r>
            <a:r>
              <a:rPr lang="en-US" altLang="zh-TW" smtClean="0">
                <a:solidFill>
                  <a:srgbClr val="FF0000"/>
                </a:solidFill>
              </a:rPr>
              <a:t>)</a:t>
            </a:r>
            <a:endParaRPr altLang="zh-TW">
              <a:solidFill>
                <a:srgbClr val="FF0000"/>
              </a:solidFill>
            </a:endParaRPr>
          </a:p>
        </p:txBody>
      </p:sp>
      <p:sp>
        <p:nvSpPr>
          <p:cNvPr id="7" name="內容版面配置區 6"/>
          <p:cNvSpPr>
            <a:spLocks noGrp="1"/>
          </p:cNvSpPr>
          <p:nvPr>
            <p:ph sz="half" idx="1"/>
          </p:nvPr>
        </p:nvSpPr>
        <p:spPr>
          <a:xfrm>
            <a:off x="468313" y="1412875"/>
            <a:ext cx="8424862" cy="4752975"/>
          </a:xfrm>
        </p:spPr>
        <p:txBody>
          <a:bodyPr>
            <a:noAutofit/>
          </a:bodyPr>
          <a:lstStyle/>
          <a:p>
            <a:pPr lvl="1" fontAlgn="auto">
              <a:spcAft>
                <a:spcPts val="0"/>
              </a:spcAft>
              <a:buFont typeface="Arial" pitchFamily="34" charset="0"/>
              <a:buChar char="–"/>
              <a:defRPr/>
            </a:pPr>
            <a:r>
              <a:rPr altLang="zh-TW" sz="2200" dirty="0"/>
              <a:t>持續進行中部地區城鄉中、小學數位落差問題改善計畫，並考慮進行跨區網合作。本年度預計進行</a:t>
            </a:r>
            <a:r>
              <a:rPr lang="en-US" altLang="zh-TW" sz="2200" dirty="0"/>
              <a:t>2</a:t>
            </a:r>
            <a:r>
              <a:rPr altLang="zh-TW" sz="2200" dirty="0"/>
              <a:t>次服務。 </a:t>
            </a:r>
            <a:endParaRPr lang="en-US" altLang="zh-TW" sz="2200" dirty="0"/>
          </a:p>
          <a:p>
            <a:pPr lvl="2" fontAlgn="auto">
              <a:spcAft>
                <a:spcPts val="0"/>
              </a:spcAft>
              <a:buFont typeface="Arial" pitchFamily="34" charset="0"/>
              <a:buNone/>
              <a:defRPr/>
            </a:pPr>
            <a:r>
              <a:rPr altLang="zh-TW" sz="2200" dirty="0">
                <a:sym typeface="Wingdings"/>
              </a:rPr>
              <a:t></a:t>
            </a:r>
            <a:r>
              <a:rPr altLang="zh-TW" sz="2200" dirty="0"/>
              <a:t> </a:t>
            </a:r>
            <a:r>
              <a:rPr sz="2200" dirty="0" smtClean="0"/>
              <a:t>本年度進行</a:t>
            </a:r>
            <a:r>
              <a:rPr lang="en-US" altLang="zh-TW" sz="2200" b="1" dirty="0">
                <a:solidFill>
                  <a:srgbClr val="00B050"/>
                </a:solidFill>
              </a:rPr>
              <a:t>1</a:t>
            </a:r>
            <a:r>
              <a:rPr sz="2200" dirty="0" smtClean="0"/>
              <a:t>次服務。</a:t>
            </a:r>
            <a:endParaRPr lang="en-US" altLang="zh-TW" sz="2200" dirty="0"/>
          </a:p>
          <a:p>
            <a:pPr lvl="1" fontAlgn="auto">
              <a:spcAft>
                <a:spcPts val="0"/>
              </a:spcAft>
              <a:buFont typeface="Arial" pitchFamily="34" charset="0"/>
              <a:buChar char="–"/>
              <a:defRPr/>
            </a:pPr>
            <a:r>
              <a:rPr altLang="zh-TW" sz="2200" dirty="0"/>
              <a:t>持續推廣已建置的</a:t>
            </a:r>
            <a:r>
              <a:rPr lang="en-US" altLang="zh-TW" sz="2200" dirty="0"/>
              <a:t>SIP Proxy Server</a:t>
            </a:r>
            <a:r>
              <a:rPr altLang="zh-TW" sz="2200" dirty="0"/>
              <a:t>服務，提高連線單位網路電話的使用，以加強彼此間之公務與學術交流，達到縮短反應時間、節約電話費用的目標。預估一年可以有</a:t>
            </a:r>
            <a:r>
              <a:rPr lang="en-US" altLang="zh-TW" sz="2200" dirty="0"/>
              <a:t>33,000</a:t>
            </a:r>
            <a:r>
              <a:rPr altLang="zh-TW" sz="2200" dirty="0"/>
              <a:t>筆通話量，節省</a:t>
            </a:r>
            <a:r>
              <a:rPr lang="en-US" altLang="zh-TW" sz="2200" dirty="0"/>
              <a:t>60,000</a:t>
            </a:r>
            <a:r>
              <a:rPr altLang="zh-TW" sz="2200" dirty="0"/>
              <a:t>分鐘的通話費用。 </a:t>
            </a:r>
            <a:endParaRPr lang="en-US" altLang="zh-TW" sz="2200" dirty="0"/>
          </a:p>
          <a:p>
            <a:pPr lvl="2" fontAlgn="auto">
              <a:spcAft>
                <a:spcPts val="0"/>
              </a:spcAft>
              <a:buFont typeface="Arial" pitchFamily="34" charset="0"/>
              <a:buNone/>
              <a:defRPr/>
            </a:pPr>
            <a:r>
              <a:rPr altLang="zh-TW" sz="2200" dirty="0">
                <a:sym typeface="Wingdings"/>
              </a:rPr>
              <a:t></a:t>
            </a:r>
            <a:r>
              <a:rPr altLang="zh-TW" sz="2200" dirty="0"/>
              <a:t> </a:t>
            </a:r>
            <a:r>
              <a:rPr sz="2200" dirty="0"/>
              <a:t>至</a:t>
            </a:r>
            <a:r>
              <a:rPr lang="en-US" altLang="zh-TW" sz="2200" dirty="0"/>
              <a:t>11</a:t>
            </a:r>
            <a:r>
              <a:rPr sz="2200" dirty="0"/>
              <a:t>月</a:t>
            </a:r>
            <a:r>
              <a:rPr lang="en-US" altLang="zh-TW" sz="2200" dirty="0"/>
              <a:t>26</a:t>
            </a:r>
            <a:r>
              <a:rPr sz="2200" dirty="0"/>
              <a:t>日為止，僅有</a:t>
            </a:r>
            <a:r>
              <a:rPr lang="en-US" altLang="zh-TW" sz="2200" b="1" dirty="0" smtClean="0">
                <a:solidFill>
                  <a:srgbClr val="00B050"/>
                </a:solidFill>
              </a:rPr>
              <a:t>15,743</a:t>
            </a:r>
            <a:r>
              <a:rPr lang="zh-TW" altLang="en-US" sz="2200" dirty="0" smtClean="0"/>
              <a:t>次</a:t>
            </a:r>
            <a:r>
              <a:rPr sz="2200" dirty="0" smtClean="0"/>
              <a:t>的通話量</a:t>
            </a:r>
            <a:r>
              <a:rPr sz="2200" dirty="0"/>
              <a:t>，節省</a:t>
            </a:r>
            <a:r>
              <a:rPr lang="en-US" altLang="zh-TW" sz="2200" b="1" dirty="0" smtClean="0">
                <a:solidFill>
                  <a:srgbClr val="00B050"/>
                </a:solidFill>
              </a:rPr>
              <a:t>29,536</a:t>
            </a:r>
            <a:r>
              <a:rPr sz="2200" dirty="0"/>
              <a:t>分鐘的通話費用。 </a:t>
            </a:r>
            <a:endParaRPr lang="en-US" altLang="zh-TW" sz="2200" dirty="0"/>
          </a:p>
          <a:p>
            <a:pPr lvl="1" fontAlgn="auto">
              <a:spcAft>
                <a:spcPts val="0"/>
              </a:spcAft>
              <a:buFont typeface="Arial" pitchFamily="34" charset="0"/>
              <a:buChar char="–"/>
              <a:defRPr/>
            </a:pPr>
            <a:r>
              <a:rPr altLang="zh-TW" sz="2200" dirty="0"/>
              <a:t>配合</a:t>
            </a:r>
            <a:r>
              <a:rPr lang="en-US" altLang="zh-TW" sz="2200" dirty="0" err="1"/>
              <a:t>TANet</a:t>
            </a:r>
            <a:r>
              <a:rPr altLang="zh-TW" sz="2200" dirty="0"/>
              <a:t>管理委員會決議，依教育部資科司規劃，與</a:t>
            </a:r>
            <a:r>
              <a:rPr lang="en-US" altLang="zh-TW" sz="2200" dirty="0"/>
              <a:t>Google</a:t>
            </a:r>
            <a:r>
              <a:rPr altLang="zh-TW" sz="2200" dirty="0"/>
              <a:t>公司合作，建置</a:t>
            </a:r>
            <a:r>
              <a:rPr lang="en-US" altLang="zh-TW" sz="2200" dirty="0"/>
              <a:t>Google Global Cache</a:t>
            </a:r>
            <a:r>
              <a:rPr altLang="zh-TW" sz="2200" dirty="0"/>
              <a:t>中部測試點，預估可以減少本區網骨幹出口流量</a:t>
            </a:r>
            <a:r>
              <a:rPr lang="en-US" altLang="zh-TW" sz="2200" dirty="0"/>
              <a:t>10~15%</a:t>
            </a:r>
            <a:r>
              <a:rPr altLang="zh-TW" sz="2200" dirty="0"/>
              <a:t>。 </a:t>
            </a:r>
            <a:endParaRPr lang="en-US" altLang="zh-TW" sz="2200" dirty="0"/>
          </a:p>
          <a:p>
            <a:pPr lvl="2" fontAlgn="auto">
              <a:spcAft>
                <a:spcPts val="0"/>
              </a:spcAft>
              <a:buFont typeface="Arial" pitchFamily="34" charset="0"/>
              <a:buNone/>
              <a:defRPr/>
            </a:pPr>
            <a:r>
              <a:rPr altLang="zh-TW" sz="2200" dirty="0">
                <a:sym typeface="Wingdings"/>
              </a:rPr>
              <a:t></a:t>
            </a:r>
            <a:r>
              <a:rPr lang="en-US" altLang="zh-TW" sz="2200" dirty="0"/>
              <a:t>GGC</a:t>
            </a:r>
            <a:r>
              <a:rPr sz="2200" dirty="0"/>
              <a:t>服務效果顯著，減少區網骨幹入口流量達</a:t>
            </a:r>
            <a:r>
              <a:rPr lang="en-US" altLang="zh-TW" sz="2200" b="1" dirty="0">
                <a:solidFill>
                  <a:srgbClr val="00B050"/>
                </a:solidFill>
              </a:rPr>
              <a:t>30~45</a:t>
            </a:r>
            <a:r>
              <a:rPr lang="en-US" altLang="zh-TW" sz="2200" dirty="0"/>
              <a:t>%</a:t>
            </a:r>
            <a:r>
              <a:rPr sz="2200" dirty="0"/>
              <a:t>。 </a:t>
            </a:r>
            <a:endParaRPr altLang="zh-TW" sz="2200" b="1" dirty="0">
              <a:solidFill>
                <a:srgbClr val="00B050"/>
              </a:solidFill>
            </a:endParaRP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noAutofit/>
          </a:bodyPr>
          <a:lstStyle/>
          <a:p>
            <a:pPr fontAlgn="auto">
              <a:spcAft>
                <a:spcPts val="0"/>
              </a:spcAft>
              <a:defRPr/>
            </a:pPr>
            <a:r>
              <a:rPr sz="3600" smtClean="0">
                <a:latin typeface="微軟正黑體" pitchFamily="34" charset="-120"/>
                <a:ea typeface="微軟正黑體" pitchFamily="34" charset="-120"/>
              </a:rPr>
              <a:t>大綱</a:t>
            </a:r>
            <a:r>
              <a:rPr lang="en-US" altLang="zh-TW" sz="3600" smtClean="0">
                <a:solidFill>
                  <a:schemeClr val="bg1">
                    <a:lumMod val="65000"/>
                  </a:schemeClr>
                </a:solidFill>
                <a:latin typeface="+mn-lt"/>
                <a:ea typeface="標楷體" pitchFamily="65" charset="-120"/>
                <a:cs typeface="Tahoma" pitchFamily="34" charset="0"/>
              </a:rPr>
              <a:t>-8</a:t>
            </a:r>
            <a:endParaRPr sz="360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a:solidFill>
                  <a:schemeClr val="bg1">
                    <a:lumMod val="65000"/>
                  </a:schemeClr>
                </a:solidFill>
              </a:rPr>
              <a:t>臺</a:t>
            </a:r>
            <a:r>
              <a:rPr altLang="zh-TW">
                <a:solidFill>
                  <a:schemeClr val="bg1">
                    <a:lumMod val="65000"/>
                  </a:schemeClr>
                </a:solidFill>
              </a:rPr>
              <a:t>中區網中心基本資料及人力狀況</a:t>
            </a:r>
          </a:p>
          <a:p>
            <a:pPr fontAlgn="auto">
              <a:spcAft>
                <a:spcPts val="0"/>
              </a:spcAft>
              <a:defRPr/>
            </a:pPr>
            <a:r>
              <a:rPr altLang="zh-TW">
                <a:solidFill>
                  <a:schemeClr val="bg1">
                    <a:lumMod val="65000"/>
                  </a:schemeClr>
                </a:solidFill>
              </a:rPr>
              <a:t>資訊安全環境整備</a:t>
            </a:r>
          </a:p>
          <a:p>
            <a:pPr fontAlgn="auto">
              <a:spcAft>
                <a:spcPts val="0"/>
              </a:spcAft>
              <a:defRPr/>
            </a:pPr>
            <a:r>
              <a:rPr altLang="zh-TW">
                <a:solidFill>
                  <a:schemeClr val="bg1">
                    <a:lumMod val="65000"/>
                  </a:schemeClr>
                </a:solidFill>
              </a:rPr>
              <a:t>網路中心運作情形</a:t>
            </a:r>
          </a:p>
          <a:p>
            <a:pPr fontAlgn="auto">
              <a:spcAft>
                <a:spcPts val="0"/>
              </a:spcAft>
              <a:defRPr/>
            </a:pPr>
            <a:r>
              <a:rPr altLang="zh-TW">
                <a:solidFill>
                  <a:schemeClr val="bg1">
                    <a:lumMod val="65000"/>
                  </a:schemeClr>
                </a:solidFill>
              </a:rPr>
              <a:t>推動網路資訊應用環境之導入情形</a:t>
            </a:r>
          </a:p>
          <a:p>
            <a:pPr fontAlgn="auto">
              <a:spcAft>
                <a:spcPts val="0"/>
              </a:spcAft>
              <a:defRPr/>
            </a:pPr>
            <a:r>
              <a:rPr altLang="zh-TW">
                <a:solidFill>
                  <a:schemeClr val="bg1">
                    <a:lumMod val="65000"/>
                  </a:schemeClr>
                </a:solidFill>
              </a:rPr>
              <a:t>網路應用創新服務情形</a:t>
            </a:r>
          </a:p>
          <a:p>
            <a:pPr fontAlgn="auto">
              <a:spcAft>
                <a:spcPts val="0"/>
              </a:spcAft>
              <a:defRPr/>
            </a:pPr>
            <a:r>
              <a:rPr altLang="zh-TW">
                <a:solidFill>
                  <a:schemeClr val="bg1">
                    <a:lumMod val="65000"/>
                  </a:schemeClr>
                </a:solidFill>
              </a:rPr>
              <a:t>辦理教育訓練及研討會活動情形</a:t>
            </a:r>
            <a:endParaRPr lang="en-US" altLang="zh-TW">
              <a:solidFill>
                <a:schemeClr val="bg1">
                  <a:lumMod val="65000"/>
                </a:schemeClr>
              </a:solidFill>
            </a:endParaRPr>
          </a:p>
          <a:p>
            <a:pPr fontAlgn="auto">
              <a:spcAft>
                <a:spcPts val="0"/>
              </a:spcAft>
              <a:defRPr/>
            </a:pPr>
            <a:r>
              <a:rPr>
                <a:solidFill>
                  <a:schemeClr val="bg1">
                    <a:lumMod val="65000"/>
                  </a:schemeClr>
                </a:solidFill>
              </a:rPr>
              <a:t>年度計畫所提績效指標辦理情形</a:t>
            </a:r>
            <a:endParaRPr altLang="zh-TW">
              <a:solidFill>
                <a:schemeClr val="bg1">
                  <a:lumMod val="65000"/>
                </a:schemeClr>
              </a:solidFill>
            </a:endParaRPr>
          </a:p>
          <a:p>
            <a:pPr fontAlgn="auto">
              <a:spcAft>
                <a:spcPts val="0"/>
              </a:spcAft>
              <a:defRPr/>
            </a:pPr>
            <a:r>
              <a:rPr altLang="zh-TW" sz="3200">
                <a:solidFill>
                  <a:srgbClr val="FF0000"/>
                </a:solidFill>
              </a:rPr>
              <a:t>學校對網路中心維運配合款及經費運用</a:t>
            </a:r>
          </a:p>
          <a:p>
            <a:pPr fontAlgn="auto">
              <a:spcAft>
                <a:spcPts val="0"/>
              </a:spcAft>
              <a:defRPr/>
            </a:pPr>
            <a:r>
              <a:rPr altLang="zh-TW">
                <a:solidFill>
                  <a:schemeClr val="bg1">
                    <a:lumMod val="65000"/>
                  </a:schemeClr>
                </a:solidFill>
              </a:rPr>
              <a:t>綜合建議</a:t>
            </a:r>
            <a:endParaRPr>
              <a:solidFill>
                <a:schemeClr val="bg1">
                  <a:lumMod val="65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4175" y="188913"/>
            <a:ext cx="7140575" cy="647700"/>
          </a:xfrm>
        </p:spPr>
        <p:txBody>
          <a:bodyPr>
            <a:normAutofit fontScale="90000"/>
          </a:bodyPr>
          <a:lstStyle/>
          <a:p>
            <a:pPr fontAlgn="auto">
              <a:spcAft>
                <a:spcPts val="0"/>
              </a:spcAft>
              <a:defRPr/>
            </a:pPr>
            <a:r>
              <a:rPr altLang="zh-TW" sz="3600"/>
              <a:t>學校對網路中心維運配合款</a:t>
            </a:r>
            <a:r>
              <a:rPr altLang="zh-TW" sz="3600" smtClean="0"/>
              <a:t>及經費運用</a:t>
            </a:r>
            <a:endParaRPr altLang="zh-TW" sz="3600">
              <a:solidFill>
                <a:srgbClr val="FF0000"/>
              </a:solidFill>
              <a:effectLst/>
            </a:endParaRPr>
          </a:p>
        </p:txBody>
      </p:sp>
      <p:sp>
        <p:nvSpPr>
          <p:cNvPr id="3" name="內容版面配置區 2"/>
          <p:cNvSpPr>
            <a:spLocks noGrp="1"/>
          </p:cNvSpPr>
          <p:nvPr>
            <p:ph sz="half" idx="1"/>
          </p:nvPr>
        </p:nvSpPr>
        <p:spPr>
          <a:xfrm>
            <a:off x="468313" y="1412875"/>
            <a:ext cx="8424862" cy="4968875"/>
          </a:xfrm>
        </p:spPr>
        <p:txBody>
          <a:bodyPr>
            <a:normAutofit/>
          </a:bodyPr>
          <a:lstStyle/>
          <a:p>
            <a:pPr fontAlgn="auto">
              <a:spcAft>
                <a:spcPts val="0"/>
              </a:spcAft>
              <a:defRPr/>
            </a:pPr>
            <a:r>
              <a:rPr altLang="zh-TW" b="1" dirty="0"/>
              <a:t>教育部 </a:t>
            </a:r>
            <a:r>
              <a:rPr altLang="zh-TW" b="1" dirty="0">
                <a:latin typeface="Tw Cen MT" pitchFamily="34" charset="0"/>
              </a:rPr>
              <a:t>TANet</a:t>
            </a:r>
            <a:r>
              <a:rPr altLang="zh-TW" b="1" dirty="0"/>
              <a:t> 維運費補助之金額 -- </a:t>
            </a:r>
            <a:r>
              <a:rPr lang="en-US" altLang="zh-TW" b="1" dirty="0" smtClean="0">
                <a:solidFill>
                  <a:srgbClr val="FF0000"/>
                </a:solidFill>
                <a:latin typeface="Tw Cen MT" pitchFamily="34" charset="0"/>
              </a:rPr>
              <a:t>169</a:t>
            </a:r>
            <a:r>
              <a:rPr altLang="zh-TW" b="1" dirty="0" smtClean="0">
                <a:solidFill>
                  <a:srgbClr val="2E940E"/>
                </a:solidFill>
                <a:latin typeface="Tw Cen MT" pitchFamily="34" charset="0"/>
              </a:rPr>
              <a:t>萬元</a:t>
            </a:r>
            <a:r>
              <a:rPr altLang="zh-TW" b="1" dirty="0">
                <a:solidFill>
                  <a:srgbClr val="2E940E"/>
                </a:solidFill>
                <a:latin typeface="Tw Cen MT" pitchFamily="34" charset="0"/>
              </a:rPr>
              <a:t/>
            </a:r>
            <a:br>
              <a:rPr altLang="zh-TW" b="1" dirty="0">
                <a:solidFill>
                  <a:srgbClr val="2E940E"/>
                </a:solidFill>
                <a:latin typeface="Tw Cen MT" pitchFamily="34" charset="0"/>
              </a:rPr>
            </a:br>
            <a:r>
              <a:rPr altLang="zh-TW" b="1" dirty="0">
                <a:solidFill>
                  <a:srgbClr val="2E940E"/>
                </a:solidFill>
                <a:latin typeface="Tw Cen MT" pitchFamily="34" charset="0"/>
              </a:rPr>
              <a:t>執行率</a:t>
            </a:r>
            <a:r>
              <a:rPr lang="en-US" altLang="zh-TW" b="1" dirty="0">
                <a:solidFill>
                  <a:schemeClr val="tx1">
                    <a:lumMod val="85000"/>
                    <a:lumOff val="15000"/>
                  </a:schemeClr>
                </a:solidFill>
                <a:latin typeface="Tw Cen MT" pitchFamily="34" charset="0"/>
              </a:rPr>
              <a:t>(</a:t>
            </a:r>
            <a:r>
              <a:rPr altLang="zh-TW" b="1" dirty="0">
                <a:solidFill>
                  <a:schemeClr val="tx1">
                    <a:lumMod val="85000"/>
                    <a:lumOff val="15000"/>
                  </a:schemeClr>
                </a:solidFill>
                <a:latin typeface="Tw Cen MT" pitchFamily="34" charset="0"/>
              </a:rPr>
              <a:t>截至</a:t>
            </a:r>
            <a:r>
              <a:rPr lang="en-US" altLang="zh-TW" b="1" dirty="0">
                <a:solidFill>
                  <a:schemeClr val="tx1">
                    <a:lumMod val="85000"/>
                    <a:lumOff val="15000"/>
                  </a:schemeClr>
                </a:solidFill>
                <a:latin typeface="Tw Cen MT" pitchFamily="34" charset="0"/>
              </a:rPr>
              <a:t>11/30</a:t>
            </a:r>
            <a:r>
              <a:rPr altLang="zh-TW" b="1" dirty="0">
                <a:solidFill>
                  <a:schemeClr val="tx1">
                    <a:lumMod val="85000"/>
                    <a:lumOff val="15000"/>
                  </a:schemeClr>
                </a:solidFill>
                <a:latin typeface="Tw Cen MT" pitchFamily="34" charset="0"/>
              </a:rPr>
              <a:t>止</a:t>
            </a:r>
            <a:r>
              <a:rPr lang="en-US" altLang="zh-TW" b="1" dirty="0">
                <a:solidFill>
                  <a:schemeClr val="tx1">
                    <a:lumMod val="85000"/>
                    <a:lumOff val="15000"/>
                  </a:schemeClr>
                </a:solidFill>
                <a:latin typeface="Tw Cen MT" pitchFamily="34" charset="0"/>
              </a:rPr>
              <a:t>)</a:t>
            </a:r>
            <a:r>
              <a:rPr altLang="zh-TW" b="1" dirty="0">
                <a:solidFill>
                  <a:srgbClr val="2E940E"/>
                </a:solidFill>
                <a:latin typeface="Tw Cen MT" pitchFamily="34" charset="0"/>
              </a:rPr>
              <a:t>：</a:t>
            </a:r>
            <a:r>
              <a:rPr lang="en-US" altLang="zh-TW" b="1" dirty="0" smtClean="0">
                <a:solidFill>
                  <a:srgbClr val="FF0000"/>
                </a:solidFill>
                <a:latin typeface="Tw Cen MT" pitchFamily="34" charset="0"/>
              </a:rPr>
              <a:t>89</a:t>
            </a:r>
            <a:r>
              <a:rPr lang="en-US" altLang="zh-TW" b="1" dirty="0" smtClean="0">
                <a:solidFill>
                  <a:srgbClr val="2E940E"/>
                </a:solidFill>
                <a:latin typeface="Tw Cen MT" pitchFamily="34" charset="0"/>
              </a:rPr>
              <a:t>%</a:t>
            </a:r>
            <a:endParaRPr lang="en-US" altLang="zh-TW" b="1" dirty="0">
              <a:solidFill>
                <a:srgbClr val="2E940E"/>
              </a:solidFill>
              <a:latin typeface="Tw Cen MT" pitchFamily="34" charset="0"/>
            </a:endParaRPr>
          </a:p>
          <a:p>
            <a:pPr lvl="1" fontAlgn="auto">
              <a:spcAft>
                <a:spcPts val="0"/>
              </a:spcAft>
              <a:buFont typeface="Arial" pitchFamily="34" charset="0"/>
              <a:buChar char="–"/>
              <a:defRPr/>
            </a:pPr>
            <a:r>
              <a:rPr altLang="zh-TW" dirty="0"/>
              <a:t>人事費</a:t>
            </a:r>
            <a:r>
              <a:rPr lang="en-US" altLang="zh-TW" b="1" dirty="0" smtClean="0">
                <a:latin typeface="Tw Cen MT" pitchFamily="34" charset="0"/>
              </a:rPr>
              <a:t>1,058,393</a:t>
            </a:r>
            <a:r>
              <a:rPr altLang="zh-TW" dirty="0" smtClean="0"/>
              <a:t>元</a:t>
            </a:r>
            <a:endParaRPr altLang="zh-TW" dirty="0"/>
          </a:p>
          <a:p>
            <a:pPr lvl="1" fontAlgn="auto">
              <a:spcAft>
                <a:spcPts val="0"/>
              </a:spcAft>
              <a:buFont typeface="Arial" pitchFamily="34" charset="0"/>
              <a:buChar char="–"/>
              <a:defRPr/>
            </a:pPr>
            <a:r>
              <a:rPr altLang="zh-TW" dirty="0"/>
              <a:t>業務費</a:t>
            </a:r>
            <a:r>
              <a:rPr lang="en-US" altLang="zh-TW" b="1" dirty="0" smtClean="0">
                <a:latin typeface="Tw Cen MT" pitchFamily="34" charset="0"/>
              </a:rPr>
              <a:t>342,284</a:t>
            </a:r>
            <a:r>
              <a:rPr altLang="zh-TW" dirty="0" smtClean="0"/>
              <a:t>元</a:t>
            </a:r>
            <a:endParaRPr altLang="zh-TW" dirty="0"/>
          </a:p>
          <a:p>
            <a:pPr lvl="1" fontAlgn="auto">
              <a:spcAft>
                <a:spcPts val="0"/>
              </a:spcAft>
              <a:buFont typeface="Arial" pitchFamily="34" charset="0"/>
              <a:buChar char="–"/>
              <a:defRPr/>
            </a:pPr>
            <a:r>
              <a:rPr altLang="zh-TW" dirty="0" smtClean="0"/>
              <a:t>維護費</a:t>
            </a:r>
            <a:r>
              <a:rPr lang="en-US" altLang="zh-TW" b="1" dirty="0" smtClean="0">
                <a:latin typeface="Tw Cen MT" pitchFamily="34" charset="0"/>
              </a:rPr>
              <a:t>270,000</a:t>
            </a:r>
            <a:r>
              <a:rPr altLang="zh-TW" dirty="0"/>
              <a:t>元</a:t>
            </a:r>
          </a:p>
          <a:p>
            <a:pPr lvl="1" fontAlgn="auto">
              <a:spcAft>
                <a:spcPts val="0"/>
              </a:spcAft>
              <a:buFont typeface="Arial" pitchFamily="34" charset="0"/>
              <a:buChar char="–"/>
              <a:defRPr/>
            </a:pPr>
            <a:r>
              <a:rPr altLang="zh-TW" dirty="0"/>
              <a:t>雜支</a:t>
            </a:r>
            <a:r>
              <a:rPr lang="en-US" altLang="zh-TW" b="1" dirty="0" smtClean="0">
                <a:latin typeface="Tw Cen MT" pitchFamily="34" charset="0"/>
              </a:rPr>
              <a:t>19,323</a:t>
            </a:r>
            <a:r>
              <a:rPr altLang="zh-TW" dirty="0" smtClean="0"/>
              <a:t>元</a:t>
            </a:r>
            <a:endParaRPr altLang="zh-TW" dirty="0"/>
          </a:p>
          <a:p>
            <a:pPr fontAlgn="auto">
              <a:spcAft>
                <a:spcPts val="0"/>
              </a:spcAft>
              <a:defRPr/>
            </a:pPr>
            <a:r>
              <a:rPr altLang="zh-TW" b="1" dirty="0"/>
              <a:t>本校配合款 -- </a:t>
            </a:r>
            <a:r>
              <a:rPr altLang="zh-TW" b="1" dirty="0" smtClean="0">
                <a:solidFill>
                  <a:srgbClr val="FF0000"/>
                </a:solidFill>
                <a:latin typeface="Tw Cen MT" pitchFamily="34" charset="0"/>
              </a:rPr>
              <a:t>1</a:t>
            </a:r>
            <a:r>
              <a:rPr lang="en-US" altLang="zh-TW" b="1" dirty="0" smtClean="0">
                <a:solidFill>
                  <a:srgbClr val="FF0000"/>
                </a:solidFill>
                <a:latin typeface="Tw Cen MT" pitchFamily="34" charset="0"/>
              </a:rPr>
              <a:t>32</a:t>
            </a:r>
            <a:r>
              <a:rPr altLang="zh-TW" b="1" dirty="0" smtClean="0">
                <a:solidFill>
                  <a:srgbClr val="2E940E"/>
                </a:solidFill>
                <a:latin typeface="Tw Cen MT" pitchFamily="34" charset="0"/>
              </a:rPr>
              <a:t>萬元</a:t>
            </a:r>
            <a:endParaRPr altLang="zh-TW" b="1" dirty="0">
              <a:solidFill>
                <a:srgbClr val="2E940E"/>
              </a:solidFill>
              <a:latin typeface="Tw Cen MT" pitchFamily="34" charset="0"/>
            </a:endParaRPr>
          </a:p>
          <a:p>
            <a:pPr lvl="1" fontAlgn="auto">
              <a:spcAft>
                <a:spcPts val="0"/>
              </a:spcAft>
              <a:buFont typeface="Arial" pitchFamily="34" charset="0"/>
              <a:buChar char="–"/>
              <a:defRPr/>
            </a:pPr>
            <a:r>
              <a:rPr altLang="zh-TW" dirty="0"/>
              <a:t>人事</a:t>
            </a:r>
            <a:r>
              <a:rPr lang="en-US" altLang="zh-TW" dirty="0"/>
              <a:t>/</a:t>
            </a:r>
            <a:r>
              <a:rPr altLang="zh-TW" dirty="0"/>
              <a:t>業務費</a:t>
            </a:r>
            <a:r>
              <a:rPr lang="en-US" altLang="zh-TW" dirty="0"/>
              <a:t>(</a:t>
            </a:r>
            <a:r>
              <a:rPr lang="en-US" altLang="zh-TW" b="1" dirty="0" smtClean="0">
                <a:latin typeface="Tw Cen MT" pitchFamily="34" charset="0"/>
              </a:rPr>
              <a:t>1,200,000</a:t>
            </a:r>
            <a:r>
              <a:rPr altLang="zh-TW" dirty="0"/>
              <a:t>元</a:t>
            </a:r>
            <a:r>
              <a:rPr lang="en-US" altLang="zh-TW" dirty="0"/>
              <a:t>)</a:t>
            </a:r>
          </a:p>
          <a:p>
            <a:pPr lvl="1" fontAlgn="auto">
              <a:spcAft>
                <a:spcPts val="0"/>
              </a:spcAft>
              <a:buFont typeface="Arial" pitchFamily="34" charset="0"/>
              <a:buChar char="–"/>
              <a:defRPr/>
            </a:pPr>
            <a:r>
              <a:rPr lang="en-US" altLang="zh-TW" b="1" dirty="0" err="1">
                <a:latin typeface="Tw Cen MT" pitchFamily="34" charset="0"/>
              </a:rPr>
              <a:t>NetCache</a:t>
            </a:r>
            <a:r>
              <a:rPr altLang="zh-TW" dirty="0"/>
              <a:t>維護費 (</a:t>
            </a:r>
            <a:r>
              <a:rPr altLang="zh-TW" b="1" dirty="0">
                <a:latin typeface="Tw Cen MT" pitchFamily="34" charset="0"/>
              </a:rPr>
              <a:t>90,000</a:t>
            </a:r>
            <a:r>
              <a:rPr altLang="zh-TW" dirty="0"/>
              <a:t>元</a:t>
            </a:r>
            <a:r>
              <a:rPr lang="en-US" altLang="zh-TW" dirty="0"/>
              <a:t>)</a:t>
            </a:r>
            <a:r>
              <a:rPr altLang="zh-TW" dirty="0"/>
              <a:t>、</a:t>
            </a:r>
          </a:p>
          <a:p>
            <a:pPr lvl="1" fontAlgn="auto">
              <a:spcAft>
                <a:spcPts val="0"/>
              </a:spcAft>
              <a:buFont typeface="Arial" pitchFamily="34" charset="0"/>
              <a:buChar char="–"/>
              <a:defRPr/>
            </a:pPr>
            <a:r>
              <a:rPr altLang="zh-TW" dirty="0" smtClean="0"/>
              <a:t>流量統計伺服器維護費</a:t>
            </a:r>
            <a:r>
              <a:rPr lang="en-US" altLang="zh-TW" dirty="0" smtClean="0"/>
              <a:t>(</a:t>
            </a:r>
            <a:r>
              <a:rPr lang="en-US" altLang="zh-TW" b="1" dirty="0" smtClean="0">
                <a:latin typeface="Tw Cen MT" pitchFamily="34" charset="0"/>
              </a:rPr>
              <a:t>30,000</a:t>
            </a:r>
            <a:r>
              <a:rPr altLang="zh-TW" dirty="0"/>
              <a:t>元</a:t>
            </a:r>
            <a:r>
              <a:rPr lang="en-US" altLang="zh-TW" dirty="0"/>
              <a:t>)</a:t>
            </a:r>
            <a:endParaRP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noAutofit/>
          </a:bodyPr>
          <a:lstStyle/>
          <a:p>
            <a:pPr fontAlgn="auto">
              <a:spcAft>
                <a:spcPts val="0"/>
              </a:spcAft>
              <a:defRPr/>
            </a:pPr>
            <a:r>
              <a:rPr sz="3600" dirty="0" smtClean="0">
                <a:latin typeface="微軟正黑體" pitchFamily="34" charset="-120"/>
                <a:ea typeface="微軟正黑體" pitchFamily="34" charset="-120"/>
              </a:rPr>
              <a:t>大綱</a:t>
            </a:r>
            <a:r>
              <a:rPr lang="en-US" altLang="zh-TW" sz="3600" dirty="0" smtClean="0">
                <a:solidFill>
                  <a:schemeClr val="bg1">
                    <a:lumMod val="65000"/>
                  </a:schemeClr>
                </a:solidFill>
                <a:latin typeface="+mn-lt"/>
                <a:ea typeface="標楷體" pitchFamily="65" charset="-120"/>
                <a:cs typeface="Tahoma" pitchFamily="34" charset="0"/>
              </a:rPr>
              <a:t>-9</a:t>
            </a:r>
            <a:endParaRPr sz="3600" dirty="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a:solidFill>
                  <a:schemeClr val="bg1">
                    <a:lumMod val="65000"/>
                  </a:schemeClr>
                </a:solidFill>
              </a:rPr>
              <a:t>臺</a:t>
            </a:r>
            <a:r>
              <a:rPr altLang="zh-TW">
                <a:solidFill>
                  <a:schemeClr val="bg1">
                    <a:lumMod val="65000"/>
                  </a:schemeClr>
                </a:solidFill>
              </a:rPr>
              <a:t>中區網中心基本資料及人力狀況</a:t>
            </a:r>
          </a:p>
          <a:p>
            <a:pPr fontAlgn="auto">
              <a:spcAft>
                <a:spcPts val="0"/>
              </a:spcAft>
              <a:defRPr/>
            </a:pPr>
            <a:r>
              <a:rPr altLang="zh-TW">
                <a:solidFill>
                  <a:schemeClr val="bg1">
                    <a:lumMod val="65000"/>
                  </a:schemeClr>
                </a:solidFill>
              </a:rPr>
              <a:t>資訊安全環境整備</a:t>
            </a:r>
          </a:p>
          <a:p>
            <a:pPr fontAlgn="auto">
              <a:spcAft>
                <a:spcPts val="0"/>
              </a:spcAft>
              <a:defRPr/>
            </a:pPr>
            <a:r>
              <a:rPr altLang="zh-TW">
                <a:solidFill>
                  <a:schemeClr val="bg1">
                    <a:lumMod val="65000"/>
                  </a:schemeClr>
                </a:solidFill>
              </a:rPr>
              <a:t>網路中心運作情形</a:t>
            </a:r>
          </a:p>
          <a:p>
            <a:pPr fontAlgn="auto">
              <a:spcAft>
                <a:spcPts val="0"/>
              </a:spcAft>
              <a:defRPr/>
            </a:pPr>
            <a:r>
              <a:rPr altLang="zh-TW">
                <a:solidFill>
                  <a:schemeClr val="bg1">
                    <a:lumMod val="65000"/>
                  </a:schemeClr>
                </a:solidFill>
              </a:rPr>
              <a:t>推動網路資訊應用環境之導入情形</a:t>
            </a:r>
          </a:p>
          <a:p>
            <a:pPr fontAlgn="auto">
              <a:spcAft>
                <a:spcPts val="0"/>
              </a:spcAft>
              <a:defRPr/>
            </a:pPr>
            <a:r>
              <a:rPr altLang="zh-TW">
                <a:solidFill>
                  <a:schemeClr val="bg1">
                    <a:lumMod val="65000"/>
                  </a:schemeClr>
                </a:solidFill>
              </a:rPr>
              <a:t>網路應用創新服務情形</a:t>
            </a:r>
          </a:p>
          <a:p>
            <a:pPr fontAlgn="auto">
              <a:spcAft>
                <a:spcPts val="0"/>
              </a:spcAft>
              <a:defRPr/>
            </a:pPr>
            <a:r>
              <a:rPr altLang="zh-TW">
                <a:solidFill>
                  <a:schemeClr val="bg1">
                    <a:lumMod val="65000"/>
                  </a:schemeClr>
                </a:solidFill>
              </a:rPr>
              <a:t>辦理教育訓練及研討會活動情形</a:t>
            </a:r>
            <a:endParaRPr lang="en-US" altLang="zh-TW">
              <a:solidFill>
                <a:schemeClr val="bg1">
                  <a:lumMod val="65000"/>
                </a:schemeClr>
              </a:solidFill>
            </a:endParaRPr>
          </a:p>
          <a:p>
            <a:pPr fontAlgn="auto">
              <a:spcAft>
                <a:spcPts val="0"/>
              </a:spcAft>
              <a:defRPr/>
            </a:pPr>
            <a:r>
              <a:rPr>
                <a:solidFill>
                  <a:schemeClr val="bg1">
                    <a:lumMod val="65000"/>
                  </a:schemeClr>
                </a:solidFill>
              </a:rPr>
              <a:t>年度計畫所提績效指標辦理情形</a:t>
            </a:r>
            <a:endParaRPr altLang="zh-TW">
              <a:solidFill>
                <a:schemeClr val="bg1">
                  <a:lumMod val="65000"/>
                </a:schemeClr>
              </a:solidFill>
            </a:endParaRPr>
          </a:p>
          <a:p>
            <a:pPr fontAlgn="auto">
              <a:spcAft>
                <a:spcPts val="0"/>
              </a:spcAft>
              <a:defRPr/>
            </a:pPr>
            <a:r>
              <a:rPr altLang="zh-TW">
                <a:solidFill>
                  <a:schemeClr val="bg1">
                    <a:lumMod val="65000"/>
                  </a:schemeClr>
                </a:solidFill>
              </a:rPr>
              <a:t>學校對網路中心維運配合款及經費運用</a:t>
            </a:r>
          </a:p>
          <a:p>
            <a:pPr fontAlgn="auto">
              <a:spcAft>
                <a:spcPts val="0"/>
              </a:spcAft>
              <a:defRPr/>
            </a:pPr>
            <a:r>
              <a:rPr altLang="zh-TW" sz="3200">
                <a:solidFill>
                  <a:srgbClr val="FF0000"/>
                </a:solidFill>
              </a:rPr>
              <a:t>綜合建議</a:t>
            </a:r>
            <a:endParaRPr sz="3200">
              <a:solidFill>
                <a:srgbClr val="FF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4175" y="188913"/>
            <a:ext cx="7140575" cy="647700"/>
          </a:xfrm>
        </p:spPr>
        <p:txBody>
          <a:bodyPr/>
          <a:lstStyle/>
          <a:p>
            <a:pPr fontAlgn="auto">
              <a:spcAft>
                <a:spcPts val="0"/>
              </a:spcAft>
              <a:defRPr/>
            </a:pPr>
            <a:r>
              <a:rPr altLang="zh-TW" sz="3600"/>
              <a:t>綜合建議</a:t>
            </a:r>
            <a:endParaRPr altLang="zh-TW" sz="3600">
              <a:effectLst/>
            </a:endParaRPr>
          </a:p>
        </p:txBody>
      </p:sp>
      <p:sp>
        <p:nvSpPr>
          <p:cNvPr id="3" name="內容版面配置區 2"/>
          <p:cNvSpPr>
            <a:spLocks noGrp="1"/>
          </p:cNvSpPr>
          <p:nvPr>
            <p:ph sz="half" idx="1"/>
          </p:nvPr>
        </p:nvSpPr>
        <p:spPr>
          <a:xfrm>
            <a:off x="468313" y="1484313"/>
            <a:ext cx="8424862" cy="4897437"/>
          </a:xfrm>
        </p:spPr>
        <p:txBody>
          <a:bodyPr>
            <a:normAutofit lnSpcReduction="10000"/>
          </a:bodyPr>
          <a:lstStyle/>
          <a:p>
            <a:pPr fontAlgn="auto">
              <a:spcAft>
                <a:spcPts val="0"/>
              </a:spcAft>
              <a:defRPr/>
            </a:pPr>
            <a:r>
              <a:rPr altLang="zh-TW" sz="3200" b="1" dirty="0"/>
              <a:t>給</a:t>
            </a:r>
            <a:r>
              <a:rPr sz="3200" b="1" dirty="0"/>
              <a:t>  </a:t>
            </a:r>
            <a:r>
              <a:rPr altLang="zh-TW" sz="3200" b="1" dirty="0"/>
              <a:t>教育部的建議</a:t>
            </a:r>
          </a:p>
          <a:p>
            <a:pPr lvl="1"/>
            <a:r>
              <a:rPr lang="zh-TW" altLang="zh-TW" sz="2800" dirty="0" smtClean="0"/>
              <a:t>請</a:t>
            </a:r>
            <a:r>
              <a:rPr lang="zh-TW" altLang="zh-TW" sz="2800" dirty="0"/>
              <a:t>教育部編列補助費用以重建高中職資安防護系統。</a:t>
            </a:r>
          </a:p>
          <a:p>
            <a:pPr lvl="1"/>
            <a:r>
              <a:rPr lang="zh-TW" altLang="zh-TW" sz="2800" dirty="0"/>
              <a:t>請</a:t>
            </a:r>
            <a:r>
              <a:rPr lang="en-US" altLang="zh-TW" sz="2800" dirty="0"/>
              <a:t>TACERT</a:t>
            </a:r>
            <a:r>
              <a:rPr lang="zh-TW" altLang="zh-TW" sz="2800" dirty="0"/>
              <a:t>能針對資安預警事件的派發更為審慎，以免造成各學校網管人員的困擾</a:t>
            </a:r>
            <a:r>
              <a:rPr lang="zh-TW" altLang="zh-TW" sz="2800" dirty="0" smtClean="0"/>
              <a:t>。</a:t>
            </a:r>
            <a:endParaRPr lang="en-US" altLang="zh-TW" sz="2800" dirty="0" smtClean="0"/>
          </a:p>
          <a:p>
            <a:r>
              <a:rPr lang="zh-TW" altLang="zh-TW" sz="3200" b="1" dirty="0"/>
              <a:t>給下游連線單位的建議</a:t>
            </a:r>
            <a:endParaRPr lang="zh-TW" altLang="zh-TW" sz="3200" dirty="0"/>
          </a:p>
          <a:p>
            <a:pPr lvl="1"/>
            <a:r>
              <a:rPr lang="zh-TW" altLang="zh-TW" sz="2800" dirty="0"/>
              <a:t>請各單位資安</a:t>
            </a:r>
            <a:r>
              <a:rPr lang="zh-TW" altLang="zh-TW" sz="2800" dirty="0" smtClean="0"/>
              <a:t>負責人</a:t>
            </a:r>
            <a:r>
              <a:rPr lang="zh-TW" altLang="en-US" sz="2800" dirty="0"/>
              <a:t>把</a:t>
            </a:r>
            <a:r>
              <a:rPr lang="zh-TW" altLang="zh-TW" sz="2800" dirty="0" smtClean="0"/>
              <a:t>握</a:t>
            </a:r>
            <a:r>
              <a:rPr lang="zh-TW" altLang="zh-TW" sz="2800" dirty="0"/>
              <a:t>資安事件通報與應變的時效，切勿延誤。</a:t>
            </a:r>
          </a:p>
          <a:p>
            <a:pPr lvl="1"/>
            <a:r>
              <a:rPr lang="zh-TW" altLang="zh-TW" sz="2800" dirty="0"/>
              <a:t>請重視</a:t>
            </a:r>
            <a:r>
              <a:rPr lang="en-US" altLang="zh-TW" sz="2800" dirty="0"/>
              <a:t>V4 IP</a:t>
            </a:r>
            <a:r>
              <a:rPr lang="zh-TW" altLang="zh-TW" sz="2800" dirty="0"/>
              <a:t>面臨枯竭的危機，儘速導入</a:t>
            </a:r>
            <a:r>
              <a:rPr lang="en-US" altLang="zh-TW" sz="2800" dirty="0"/>
              <a:t>IPv6</a:t>
            </a:r>
            <a:r>
              <a:rPr lang="zh-TW" altLang="zh-TW" sz="2800" dirty="0"/>
              <a:t>。</a:t>
            </a:r>
            <a:endParaRPr lang="en-US" altLang="zh-TW" sz="2800" dirty="0"/>
          </a:p>
          <a:p>
            <a:pPr lvl="1"/>
            <a:r>
              <a:rPr lang="zh-TW" altLang="zh-TW" sz="2800" dirty="0"/>
              <a:t>請隨時更新網管負責人資料</a:t>
            </a:r>
            <a:r>
              <a:rPr lang="zh-TW" altLang="en-US" sz="2800" dirty="0"/>
              <a:t>。</a:t>
            </a:r>
            <a:endParaRPr lang="zh-TW" altLang="zh-TW" sz="2800" dirty="0"/>
          </a:p>
          <a:p>
            <a:pPr lvl="1"/>
            <a:endParaRPr lang="zh-TW" altLang="zh-TW"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333375"/>
            <a:ext cx="6913562" cy="1008063"/>
          </a:xfrm>
        </p:spPr>
        <p:txBody>
          <a:bodyPr>
            <a:normAutofit fontScale="90000"/>
          </a:bodyPr>
          <a:lstStyle/>
          <a:p>
            <a:pPr fontAlgn="auto">
              <a:spcAft>
                <a:spcPts val="0"/>
              </a:spcAft>
              <a:defRPr/>
            </a:pPr>
            <a:r>
              <a:rPr altLang="zh-TW" sz="3300" smtClean="0"/>
              <a:t>台中區域網路中心基本資料及人力狀況</a:t>
            </a:r>
            <a:r>
              <a:rPr altLang="zh-TW" smtClean="0"/>
              <a:t/>
            </a:r>
            <a:br>
              <a:rPr altLang="zh-TW" smtClean="0"/>
            </a:br>
            <a:r>
              <a:rPr altLang="zh-TW" smtClean="0">
                <a:solidFill>
                  <a:srgbClr val="FF0000"/>
                </a:solidFill>
              </a:rPr>
              <a:t>連線佈建情形</a:t>
            </a:r>
            <a:r>
              <a:rPr smtClean="0">
                <a:solidFill>
                  <a:srgbClr val="FF0000"/>
                </a:solidFill>
              </a:rPr>
              <a:t> </a:t>
            </a:r>
            <a:r>
              <a:rPr lang="en-US" altLang="zh-TW" smtClean="0">
                <a:solidFill>
                  <a:srgbClr val="FF0000"/>
                </a:solidFill>
              </a:rPr>
              <a:t>--</a:t>
            </a:r>
            <a:r>
              <a:rPr smtClean="0">
                <a:solidFill>
                  <a:srgbClr val="FF0000"/>
                </a:solidFill>
              </a:rPr>
              <a:t> </a:t>
            </a:r>
            <a:r>
              <a:rPr altLang="zh-TW" smtClean="0">
                <a:solidFill>
                  <a:srgbClr val="072FA1"/>
                </a:solidFill>
              </a:rPr>
              <a:t>連線單位統計</a:t>
            </a:r>
            <a:endParaRPr>
              <a:solidFill>
                <a:srgbClr val="072FA1"/>
              </a:solidFill>
            </a:endParaRPr>
          </a:p>
        </p:txBody>
      </p:sp>
      <p:graphicFrame>
        <p:nvGraphicFramePr>
          <p:cNvPr id="7" name="內容版面配置區 6"/>
          <p:cNvGraphicFramePr>
            <a:graphicFrameLocks noGrp="1"/>
          </p:cNvGraphicFramePr>
          <p:nvPr>
            <p:ph sz="half" idx="1"/>
          </p:nvPr>
        </p:nvGraphicFramePr>
        <p:xfrm>
          <a:off x="395288" y="1341438"/>
          <a:ext cx="8458200" cy="4916486"/>
        </p:xfrm>
        <a:graphic>
          <a:graphicData uri="http://schemas.openxmlformats.org/drawingml/2006/table">
            <a:tbl>
              <a:tblPr firstRow="1" bandRow="1">
                <a:tableStyleId>{21E4AEA4-8DFA-4A89-87EB-49C32662AFE0}</a:tableStyleId>
              </a:tblPr>
              <a:tblGrid>
                <a:gridCol w="3609950"/>
                <a:gridCol w="704242"/>
                <a:gridCol w="630664"/>
                <a:gridCol w="1261328"/>
                <a:gridCol w="1135195"/>
                <a:gridCol w="1116821"/>
              </a:tblGrid>
              <a:tr h="389139">
                <a:tc>
                  <a:txBody>
                    <a:bodyPr/>
                    <a:lstStyle/>
                    <a:p>
                      <a:pPr algn="ctr" rtl="0"/>
                      <a:r>
                        <a:rPr lang="zh-TW" sz="1800" dirty="0">
                          <a:latin typeface="+mj-ea"/>
                          <a:ea typeface="+mj-ea"/>
                        </a:rPr>
                        <a:t>項目(校數)</a:t>
                      </a:r>
                    </a:p>
                  </a:txBody>
                  <a:tcPr marL="0" marR="0" marT="0" marB="0" anchor="ctr"/>
                </a:tc>
                <a:tc gridSpan="2">
                  <a:txBody>
                    <a:bodyPr/>
                    <a:lstStyle/>
                    <a:p>
                      <a:pPr algn="ctr" rtl="0"/>
                      <a:r>
                        <a:rPr lang="zh-TW" sz="1800" dirty="0">
                          <a:latin typeface="+mj-ea"/>
                          <a:ea typeface="+mj-ea"/>
                        </a:rPr>
                        <a:t>大專　</a:t>
                      </a:r>
                    </a:p>
                  </a:txBody>
                  <a:tcPr marL="0" marR="0" marT="0" marB="0" anchor="ctr"/>
                </a:tc>
                <a:tc hMerge="1">
                  <a:txBody>
                    <a:bodyPr/>
                    <a:lstStyle/>
                    <a:p>
                      <a:endParaRPr lang="zh-TW" altLang="en-US"/>
                    </a:p>
                  </a:txBody>
                  <a:tcPr/>
                </a:tc>
                <a:tc>
                  <a:txBody>
                    <a:bodyPr/>
                    <a:lstStyle/>
                    <a:p>
                      <a:pPr algn="ctr" rtl="0"/>
                      <a:r>
                        <a:rPr lang="zh-TW" sz="1800" dirty="0">
                          <a:latin typeface="+mj-ea"/>
                          <a:ea typeface="+mj-ea"/>
                        </a:rPr>
                        <a:t>高中職</a:t>
                      </a:r>
                    </a:p>
                  </a:txBody>
                  <a:tcPr marL="0" marR="0" marT="0" marB="0" anchor="ctr"/>
                </a:tc>
                <a:tc>
                  <a:txBody>
                    <a:bodyPr/>
                    <a:lstStyle/>
                    <a:p>
                      <a:pPr algn="ctr" rtl="0"/>
                      <a:r>
                        <a:rPr lang="zh-TW" altLang="en-US" sz="1800" dirty="0" smtClean="0">
                          <a:latin typeface="+mj-ea"/>
                          <a:ea typeface="+mj-ea"/>
                        </a:rPr>
                        <a:t>其他</a:t>
                      </a:r>
                      <a:r>
                        <a:rPr lang="zh-TW" sz="1800" dirty="0">
                          <a:latin typeface="+mj-ea"/>
                          <a:ea typeface="+mj-ea"/>
                        </a:rPr>
                        <a:t>　</a:t>
                      </a:r>
                    </a:p>
                  </a:txBody>
                  <a:tcPr marL="0" marR="0" marT="0" marB="0" anchor="ctr"/>
                </a:tc>
                <a:tc>
                  <a:txBody>
                    <a:bodyPr/>
                    <a:lstStyle/>
                    <a:p>
                      <a:pPr algn="ctr" rtl="0"/>
                      <a:r>
                        <a:rPr lang="zh-TW" altLang="en-US" sz="1800" dirty="0" smtClean="0">
                          <a:latin typeface="+mj-ea"/>
                          <a:ea typeface="+mj-ea"/>
                        </a:rPr>
                        <a:t>總計</a:t>
                      </a:r>
                      <a:endParaRPr lang="zh-TW" sz="1800" dirty="0">
                        <a:latin typeface="+mj-ea"/>
                        <a:ea typeface="+mj-ea"/>
                      </a:endParaRPr>
                    </a:p>
                  </a:txBody>
                  <a:tcPr marL="0" marR="0" marT="0" marB="0" anchor="ctr"/>
                </a:tc>
              </a:tr>
              <a:tr h="389139">
                <a:tc>
                  <a:txBody>
                    <a:bodyPr/>
                    <a:lstStyle/>
                    <a:p>
                      <a:pPr rtl="0"/>
                      <a:r>
                        <a:rPr lang="zh-TW" altLang="en-US" sz="1800" dirty="0" smtClean="0">
                          <a:latin typeface="+mj-ea"/>
                          <a:ea typeface="+mj-ea"/>
                        </a:rPr>
                        <a:t>  </a:t>
                      </a:r>
                      <a:r>
                        <a:rPr lang="en-US" sz="1800" dirty="0" smtClean="0">
                          <a:latin typeface="+mj-ea"/>
                          <a:ea typeface="+mj-ea"/>
                        </a:rPr>
                        <a:t>1</a:t>
                      </a:r>
                      <a:r>
                        <a:rPr lang="en-US" sz="1800" dirty="0">
                          <a:latin typeface="+mj-ea"/>
                          <a:ea typeface="+mj-ea"/>
                        </a:rPr>
                        <a:t>.區網中心連線學校數:</a:t>
                      </a:r>
                      <a:endParaRPr lang="zh-TW" sz="1800" dirty="0">
                        <a:latin typeface="+mj-ea"/>
                        <a:ea typeface="+mj-ea"/>
                      </a:endParaRPr>
                    </a:p>
                  </a:txBody>
                  <a:tcPr marL="0" marR="0" marT="0" marB="0" anchor="ctr"/>
                </a:tc>
                <a:tc gridSpan="2">
                  <a:txBody>
                    <a:bodyPr/>
                    <a:lstStyle/>
                    <a:p>
                      <a:pPr algn="ctr" rtl="0"/>
                      <a:r>
                        <a:rPr lang="en-US" sz="1800" b="1" dirty="0" smtClean="0">
                          <a:latin typeface="+mj-ea"/>
                          <a:ea typeface="+mj-ea"/>
                          <a:cs typeface="Arial" pitchFamily="34" charset="0"/>
                        </a:rPr>
                        <a:t>2</a:t>
                      </a:r>
                      <a:r>
                        <a:rPr lang="en-US" altLang="zh-TW" sz="1800" b="1" dirty="0" smtClean="0">
                          <a:latin typeface="+mj-ea"/>
                          <a:ea typeface="+mj-ea"/>
                          <a:cs typeface="Arial" pitchFamily="34" charset="0"/>
                        </a:rPr>
                        <a:t>3</a:t>
                      </a:r>
                      <a:r>
                        <a:rPr lang="zh-TW" sz="1800" b="1" dirty="0">
                          <a:latin typeface="+mj-ea"/>
                          <a:ea typeface="+mj-ea"/>
                          <a:cs typeface="Arial" pitchFamily="34" charset="0"/>
                        </a:rPr>
                        <a:t>　</a:t>
                      </a:r>
                    </a:p>
                  </a:txBody>
                  <a:tcPr marL="0" marR="0" marT="0" marB="0" anchor="ctr"/>
                </a:tc>
                <a:tc hMerge="1">
                  <a:txBody>
                    <a:bodyPr/>
                    <a:lstStyle/>
                    <a:p>
                      <a:endParaRPr lang="zh-TW" altLang="en-US"/>
                    </a:p>
                  </a:txBody>
                  <a:tcPr/>
                </a:tc>
                <a:tc>
                  <a:txBody>
                    <a:bodyPr/>
                    <a:lstStyle/>
                    <a:p>
                      <a:pPr algn="ctr" rtl="0"/>
                      <a:r>
                        <a:rPr lang="en-US" sz="1800" b="1" dirty="0">
                          <a:latin typeface="+mj-ea"/>
                          <a:ea typeface="+mj-ea"/>
                          <a:cs typeface="Arial" pitchFamily="34" charset="0"/>
                        </a:rPr>
                        <a:t>22</a:t>
                      </a:r>
                      <a:r>
                        <a:rPr lang="zh-TW" sz="1800" b="1" dirty="0">
                          <a:latin typeface="+mj-ea"/>
                          <a:ea typeface="+mj-ea"/>
                          <a:cs typeface="Arial" pitchFamily="34" charset="0"/>
                        </a:rPr>
                        <a:t>　</a:t>
                      </a:r>
                    </a:p>
                  </a:txBody>
                  <a:tcPr marL="0" marR="0" marT="0" marB="0" anchor="ctr"/>
                </a:tc>
                <a:tc>
                  <a:txBody>
                    <a:bodyPr/>
                    <a:lstStyle/>
                    <a:p>
                      <a:pPr algn="ctr" rtl="0"/>
                      <a:r>
                        <a:rPr lang="en-US" altLang="zh-TW" sz="1800" b="1" dirty="0" smtClean="0">
                          <a:latin typeface="+mj-ea"/>
                          <a:ea typeface="+mj-ea"/>
                          <a:cs typeface="Arial" pitchFamily="34" charset="0"/>
                        </a:rPr>
                        <a:t>1</a:t>
                      </a:r>
                      <a:r>
                        <a:rPr lang="zh-TW" sz="1800" b="1" dirty="0">
                          <a:latin typeface="+mj-ea"/>
                          <a:ea typeface="+mj-ea"/>
                          <a:cs typeface="Arial" pitchFamily="34" charset="0"/>
                        </a:rPr>
                        <a:t>　</a:t>
                      </a:r>
                    </a:p>
                  </a:txBody>
                  <a:tcPr marL="0" marR="0" marT="0" marB="0" anchor="ctr"/>
                </a:tc>
                <a:tc>
                  <a:txBody>
                    <a:bodyPr/>
                    <a:lstStyle/>
                    <a:p>
                      <a:pPr algn="ctr" rtl="0"/>
                      <a:r>
                        <a:rPr lang="en-US" altLang="zh-TW" sz="1800" b="1" dirty="0" smtClean="0">
                          <a:latin typeface="+mj-ea"/>
                          <a:ea typeface="+mj-ea"/>
                          <a:cs typeface="Arial" pitchFamily="34" charset="0"/>
                        </a:rPr>
                        <a:t>46</a:t>
                      </a:r>
                      <a:endParaRPr lang="zh-TW" sz="1800" b="1" dirty="0">
                        <a:latin typeface="+mj-ea"/>
                        <a:ea typeface="+mj-ea"/>
                        <a:cs typeface="Arial" pitchFamily="34" charset="0"/>
                      </a:endParaRPr>
                    </a:p>
                  </a:txBody>
                  <a:tcPr marL="0" marR="0" marT="0" marB="0" anchor="ctr"/>
                </a:tc>
              </a:tr>
              <a:tr h="389139">
                <a:tc>
                  <a:txBody>
                    <a:bodyPr/>
                    <a:lstStyle/>
                    <a:p>
                      <a:pPr rtl="0"/>
                      <a:r>
                        <a:rPr lang="zh-TW" altLang="en-US" sz="1800" dirty="0" smtClean="0">
                          <a:latin typeface="+mj-ea"/>
                          <a:ea typeface="+mj-ea"/>
                        </a:rPr>
                        <a:t>  </a:t>
                      </a:r>
                      <a:r>
                        <a:rPr lang="en-US" sz="1800" dirty="0" smtClean="0">
                          <a:latin typeface="+mj-ea"/>
                          <a:ea typeface="+mj-ea"/>
                        </a:rPr>
                        <a:t>2</a:t>
                      </a:r>
                      <a:r>
                        <a:rPr lang="en-US" sz="1800" dirty="0">
                          <a:latin typeface="+mj-ea"/>
                          <a:ea typeface="+mj-ea"/>
                        </a:rPr>
                        <a:t>.連線方式：</a:t>
                      </a:r>
                      <a:endParaRPr lang="zh-TW" sz="1800" dirty="0">
                        <a:latin typeface="+mj-ea"/>
                        <a:ea typeface="+mj-ea"/>
                      </a:endParaRPr>
                    </a:p>
                  </a:txBody>
                  <a:tcPr marL="0" marR="0" marT="0" marB="0" anchor="ctr"/>
                </a:tc>
                <a:tc gridSpan="2">
                  <a:txBody>
                    <a:bodyPr/>
                    <a:lstStyle/>
                    <a:p>
                      <a:pPr algn="ctr" rtl="0"/>
                      <a:r>
                        <a:rPr lang="zh-TW" sz="1800" b="1" dirty="0">
                          <a:latin typeface="+mj-ea"/>
                          <a:ea typeface="+mj-ea"/>
                          <a:cs typeface="Arial" pitchFamily="34" charset="0"/>
                        </a:rPr>
                        <a:t>　</a:t>
                      </a:r>
                    </a:p>
                  </a:txBody>
                  <a:tcPr marL="0" marR="0" marT="0" marB="0" anchor="ctr"/>
                </a:tc>
                <a:tc hMerge="1">
                  <a:txBody>
                    <a:bodyPr/>
                    <a:lstStyle/>
                    <a:p>
                      <a:endParaRPr lang="zh-TW" altLang="en-US"/>
                    </a:p>
                  </a:txBody>
                  <a:tcPr/>
                </a:tc>
                <a:tc>
                  <a:txBody>
                    <a:bodyPr/>
                    <a:lstStyle/>
                    <a:p>
                      <a:pPr algn="ctr" rtl="0"/>
                      <a:r>
                        <a:rPr lang="zh-TW" sz="1800" b="1" dirty="0">
                          <a:latin typeface="+mj-ea"/>
                          <a:ea typeface="+mj-ea"/>
                          <a:cs typeface="Arial" pitchFamily="34" charset="0"/>
                        </a:rPr>
                        <a:t>　</a:t>
                      </a:r>
                    </a:p>
                  </a:txBody>
                  <a:tcPr marL="0" marR="0" marT="0" marB="0" anchor="ctr"/>
                </a:tc>
                <a:tc>
                  <a:txBody>
                    <a:bodyPr/>
                    <a:lstStyle/>
                    <a:p>
                      <a:pPr algn="ctr" rtl="0"/>
                      <a:r>
                        <a:rPr lang="zh-TW" sz="1800" b="1" dirty="0">
                          <a:latin typeface="+mj-ea"/>
                          <a:ea typeface="+mj-ea"/>
                          <a:cs typeface="Arial" pitchFamily="34" charset="0"/>
                        </a:rPr>
                        <a:t>　</a:t>
                      </a:r>
                    </a:p>
                  </a:txBody>
                  <a:tcPr marL="0" marR="0" marT="0" marB="0" anchor="ctr"/>
                </a:tc>
                <a:tc>
                  <a:txBody>
                    <a:bodyPr/>
                    <a:lstStyle/>
                    <a:p>
                      <a:pPr rtl="0"/>
                      <a:r>
                        <a:rPr lang="zh-TW" sz="1800" b="1">
                          <a:latin typeface="+mj-ea"/>
                          <a:ea typeface="+mj-ea"/>
                          <a:cs typeface="Arial" pitchFamily="34" charset="0"/>
                        </a:rPr>
                        <a:t> </a:t>
                      </a:r>
                    </a:p>
                  </a:txBody>
                  <a:tcPr marL="0" marR="0" marT="0" marB="0" anchor="ctr"/>
                </a:tc>
              </a:tr>
              <a:tr h="389139">
                <a:tc>
                  <a:txBody>
                    <a:bodyPr/>
                    <a:lstStyle/>
                    <a:p>
                      <a:pPr rtl="0"/>
                      <a:r>
                        <a:rPr lang="zh-TW" sz="1800" dirty="0">
                          <a:latin typeface="+mj-ea"/>
                          <a:ea typeface="+mj-ea"/>
                        </a:rPr>
                        <a:t>  </a:t>
                      </a:r>
                      <a:r>
                        <a:rPr lang="zh-TW" altLang="en-US" sz="1800" dirty="0" smtClean="0">
                          <a:latin typeface="+mj-ea"/>
                          <a:ea typeface="+mj-ea"/>
                        </a:rPr>
                        <a:t>  </a:t>
                      </a:r>
                      <a:r>
                        <a:rPr lang="zh-TW" sz="1800" dirty="0" smtClean="0">
                          <a:latin typeface="+mj-ea"/>
                          <a:ea typeface="+mj-ea"/>
                        </a:rPr>
                        <a:t>  </a:t>
                      </a:r>
                      <a:r>
                        <a:rPr lang="zh-TW" altLang="en-US" sz="1800" dirty="0" smtClean="0">
                          <a:latin typeface="+mj-ea"/>
                          <a:ea typeface="+mj-ea"/>
                        </a:rPr>
                        <a:t>    </a:t>
                      </a:r>
                      <a:r>
                        <a:rPr lang="zh-TW" sz="1800" dirty="0" smtClean="0">
                          <a:latin typeface="+mj-ea"/>
                          <a:ea typeface="+mj-ea"/>
                        </a:rPr>
                        <a:t> </a:t>
                      </a:r>
                      <a:r>
                        <a:rPr lang="zh-TW" sz="1800" dirty="0">
                          <a:latin typeface="+mj-ea"/>
                          <a:ea typeface="+mj-ea"/>
                        </a:rPr>
                        <a:t>ADSL (校)</a:t>
                      </a:r>
                    </a:p>
                  </a:txBody>
                  <a:tcPr marL="0" marR="0" marT="0" marB="0" anchor="ctr"/>
                </a:tc>
                <a:tc gridSpan="2">
                  <a:txBody>
                    <a:bodyPr/>
                    <a:lstStyle/>
                    <a:p>
                      <a:pPr rtl="0"/>
                      <a:r>
                        <a:rPr lang="zh-TW" sz="1800" b="1" dirty="0">
                          <a:latin typeface="+mj-ea"/>
                          <a:ea typeface="+mj-ea"/>
                          <a:cs typeface="Arial" pitchFamily="34" charset="0"/>
                        </a:rPr>
                        <a:t> </a:t>
                      </a:r>
                    </a:p>
                  </a:txBody>
                  <a:tcPr marL="0" marR="0" marT="0" marB="0" anchor="ctr"/>
                </a:tc>
                <a:tc hMerge="1">
                  <a:txBody>
                    <a:bodyPr/>
                    <a:lstStyle/>
                    <a:p>
                      <a:endParaRPr lang="zh-TW" altLang="en-US"/>
                    </a:p>
                  </a:txBody>
                  <a:tcPr/>
                </a:tc>
                <a:tc>
                  <a:txBody>
                    <a:bodyPr/>
                    <a:lstStyle/>
                    <a:p>
                      <a:pPr rtl="0"/>
                      <a:r>
                        <a:rPr lang="zh-TW" sz="1800" b="1" dirty="0">
                          <a:latin typeface="+mj-ea"/>
                          <a:ea typeface="+mj-ea"/>
                          <a:cs typeface="Arial" pitchFamily="34" charset="0"/>
                        </a:rPr>
                        <a:t> </a:t>
                      </a:r>
                    </a:p>
                  </a:txBody>
                  <a:tcPr marL="0" marR="0" marT="0" marB="0" anchor="ctr"/>
                </a:tc>
                <a:tc>
                  <a:txBody>
                    <a:bodyPr/>
                    <a:lstStyle/>
                    <a:p>
                      <a:pPr rtl="0"/>
                      <a:r>
                        <a:rPr lang="zh-TW" sz="1800" b="1" dirty="0">
                          <a:latin typeface="+mj-ea"/>
                          <a:ea typeface="+mj-ea"/>
                          <a:cs typeface="Arial" pitchFamily="34" charset="0"/>
                        </a:rPr>
                        <a:t> </a:t>
                      </a:r>
                    </a:p>
                  </a:txBody>
                  <a:tcPr marL="0" marR="0" marT="0" marB="0" anchor="ctr"/>
                </a:tc>
                <a:tc>
                  <a:txBody>
                    <a:bodyPr/>
                    <a:lstStyle/>
                    <a:p>
                      <a:pPr rtl="0"/>
                      <a:r>
                        <a:rPr lang="zh-TW" sz="1800" b="1">
                          <a:latin typeface="+mj-ea"/>
                          <a:ea typeface="+mj-ea"/>
                          <a:cs typeface="Arial" pitchFamily="34" charset="0"/>
                        </a:rPr>
                        <a:t> </a:t>
                      </a:r>
                    </a:p>
                  </a:txBody>
                  <a:tcPr marL="0" marR="0" marT="0" marB="0" anchor="ctr"/>
                </a:tc>
              </a:tr>
              <a:tr h="389139">
                <a:tc>
                  <a:txBody>
                    <a:bodyPr/>
                    <a:lstStyle/>
                    <a:p>
                      <a:pPr rtl="0"/>
                      <a:r>
                        <a:rPr lang="en-US" sz="1800" dirty="0">
                          <a:latin typeface="+mj-ea"/>
                          <a:ea typeface="+mj-ea"/>
                        </a:rPr>
                        <a:t>    </a:t>
                      </a:r>
                      <a:r>
                        <a:rPr lang="zh-TW" altLang="en-US" sz="1800" dirty="0" smtClean="0">
                          <a:latin typeface="+mj-ea"/>
                          <a:ea typeface="+mj-ea"/>
                        </a:rPr>
                        <a:t>  </a:t>
                      </a:r>
                      <a:r>
                        <a:rPr lang="en-US" sz="1800" dirty="0" smtClean="0">
                          <a:latin typeface="+mj-ea"/>
                          <a:ea typeface="+mj-ea"/>
                        </a:rPr>
                        <a:t> </a:t>
                      </a:r>
                      <a:r>
                        <a:rPr lang="zh-TW" altLang="en-US" sz="1800" dirty="0" smtClean="0">
                          <a:latin typeface="+mj-ea"/>
                          <a:ea typeface="+mj-ea"/>
                        </a:rPr>
                        <a:t>    </a:t>
                      </a:r>
                      <a:r>
                        <a:rPr lang="en-US" sz="1800" dirty="0" smtClean="0">
                          <a:latin typeface="+mj-ea"/>
                          <a:ea typeface="+mj-ea"/>
                        </a:rPr>
                        <a:t>1G</a:t>
                      </a:r>
                      <a:r>
                        <a:rPr lang="en-US" sz="1800" dirty="0">
                          <a:latin typeface="+mj-ea"/>
                          <a:ea typeface="+mj-ea"/>
                        </a:rPr>
                        <a:t>專線 (校)    </a:t>
                      </a:r>
                      <a:endParaRPr lang="zh-TW" sz="1800" dirty="0">
                        <a:latin typeface="+mj-ea"/>
                        <a:ea typeface="+mj-ea"/>
                      </a:endParaRPr>
                    </a:p>
                  </a:txBody>
                  <a:tcPr marL="0" marR="0" marT="0" marB="0" anchor="ctr"/>
                </a:tc>
                <a:tc gridSpan="2">
                  <a:txBody>
                    <a:bodyPr/>
                    <a:lstStyle/>
                    <a:p>
                      <a:pPr algn="ctr" rtl="0"/>
                      <a:r>
                        <a:rPr lang="en-US" sz="1800" b="1" dirty="0" smtClean="0">
                          <a:latin typeface="+mj-ea"/>
                          <a:ea typeface="+mj-ea"/>
                          <a:cs typeface="Arial" pitchFamily="34" charset="0"/>
                        </a:rPr>
                        <a:t>1</a:t>
                      </a:r>
                      <a:r>
                        <a:rPr lang="en-US" altLang="zh-TW" sz="1800" b="1" dirty="0" smtClean="0">
                          <a:latin typeface="+mj-ea"/>
                          <a:ea typeface="+mj-ea"/>
                          <a:cs typeface="Arial" pitchFamily="34" charset="0"/>
                        </a:rPr>
                        <a:t>9</a:t>
                      </a:r>
                      <a:r>
                        <a:rPr lang="zh-TW" sz="1800" b="1" dirty="0">
                          <a:latin typeface="+mj-ea"/>
                          <a:ea typeface="+mj-ea"/>
                          <a:cs typeface="Arial" pitchFamily="34" charset="0"/>
                        </a:rPr>
                        <a:t>　</a:t>
                      </a:r>
                    </a:p>
                  </a:txBody>
                  <a:tcPr marL="0" marR="0" marT="0" marB="0" anchor="ctr"/>
                </a:tc>
                <a:tc hMerge="1">
                  <a:txBody>
                    <a:bodyPr/>
                    <a:lstStyle/>
                    <a:p>
                      <a:endParaRPr lang="zh-TW" altLang="en-US"/>
                    </a:p>
                  </a:txBody>
                  <a:tcPr/>
                </a:tc>
                <a:tc>
                  <a:txBody>
                    <a:bodyPr/>
                    <a:lstStyle/>
                    <a:p>
                      <a:pPr algn="ctr" rtl="0"/>
                      <a:r>
                        <a:rPr lang="en-US" sz="1800" b="1" dirty="0">
                          <a:latin typeface="+mj-ea"/>
                          <a:ea typeface="+mj-ea"/>
                          <a:cs typeface="Arial" pitchFamily="34" charset="0"/>
                        </a:rPr>
                        <a:t>0</a:t>
                      </a:r>
                      <a:endParaRPr lang="zh-TW" sz="1800" b="1" dirty="0">
                        <a:latin typeface="+mj-ea"/>
                        <a:ea typeface="+mj-ea"/>
                        <a:cs typeface="Arial" pitchFamily="34" charset="0"/>
                      </a:endParaRPr>
                    </a:p>
                  </a:txBody>
                  <a:tcPr marL="0" marR="0" marT="0" marB="0" anchor="ctr"/>
                </a:tc>
                <a:tc>
                  <a:txBody>
                    <a:bodyPr/>
                    <a:lstStyle/>
                    <a:p>
                      <a:pPr algn="ctr" rtl="0"/>
                      <a:r>
                        <a:rPr lang="en-US" sz="1800" b="1" dirty="0">
                          <a:latin typeface="+mj-ea"/>
                          <a:ea typeface="+mj-ea"/>
                          <a:cs typeface="Arial" pitchFamily="34" charset="0"/>
                        </a:rPr>
                        <a:t>0</a:t>
                      </a:r>
                      <a:endParaRPr lang="zh-TW" sz="1800" b="1" dirty="0">
                        <a:latin typeface="+mj-ea"/>
                        <a:ea typeface="+mj-ea"/>
                        <a:cs typeface="Arial" pitchFamily="34" charset="0"/>
                      </a:endParaRPr>
                    </a:p>
                  </a:txBody>
                  <a:tcPr marL="0" marR="0" marT="0" marB="0" anchor="ctr"/>
                </a:tc>
                <a:tc>
                  <a:txBody>
                    <a:bodyPr/>
                    <a:lstStyle/>
                    <a:p>
                      <a:pPr algn="ctr" rtl="0"/>
                      <a:r>
                        <a:rPr lang="en-US" sz="1800" b="1" dirty="0" smtClean="0">
                          <a:latin typeface="+mj-ea"/>
                          <a:ea typeface="+mj-ea"/>
                          <a:cs typeface="Arial" pitchFamily="34" charset="0"/>
                        </a:rPr>
                        <a:t>1</a:t>
                      </a:r>
                      <a:r>
                        <a:rPr lang="en-US" altLang="zh-TW" sz="1800" b="1" dirty="0" smtClean="0">
                          <a:latin typeface="+mj-ea"/>
                          <a:ea typeface="+mj-ea"/>
                          <a:cs typeface="Arial" pitchFamily="34" charset="0"/>
                        </a:rPr>
                        <a:t>9</a:t>
                      </a:r>
                      <a:endParaRPr lang="zh-TW" sz="1800" b="1" dirty="0">
                        <a:latin typeface="+mj-ea"/>
                        <a:ea typeface="+mj-ea"/>
                        <a:cs typeface="Arial" pitchFamily="34" charset="0"/>
                      </a:endParaRPr>
                    </a:p>
                  </a:txBody>
                  <a:tcPr marL="0" marR="0" marT="0" marB="0" anchor="ctr"/>
                </a:tc>
              </a:tr>
              <a:tr h="389139">
                <a:tc>
                  <a:txBody>
                    <a:bodyPr/>
                    <a:lstStyle/>
                    <a:p>
                      <a:pPr rtl="0"/>
                      <a:r>
                        <a:rPr lang="en-US" sz="1800" dirty="0">
                          <a:latin typeface="+mj-ea"/>
                          <a:ea typeface="+mj-ea"/>
                        </a:rPr>
                        <a:t>     </a:t>
                      </a:r>
                      <a:r>
                        <a:rPr lang="zh-TW" altLang="en-US" sz="1800" dirty="0" smtClean="0">
                          <a:latin typeface="+mj-ea"/>
                          <a:ea typeface="+mj-ea"/>
                        </a:rPr>
                        <a:t>      </a:t>
                      </a:r>
                      <a:r>
                        <a:rPr lang="en-US" sz="1800" dirty="0" err="1" smtClean="0">
                          <a:latin typeface="+mj-ea"/>
                          <a:ea typeface="+mj-ea"/>
                        </a:rPr>
                        <a:t>光纖</a:t>
                      </a:r>
                      <a:r>
                        <a:rPr lang="en-US" sz="1800" dirty="0" smtClean="0">
                          <a:latin typeface="+mj-ea"/>
                          <a:ea typeface="+mj-ea"/>
                        </a:rPr>
                        <a:t> </a:t>
                      </a:r>
                      <a:r>
                        <a:rPr lang="en-US" sz="1800" dirty="0">
                          <a:latin typeface="+mj-ea"/>
                          <a:ea typeface="+mj-ea"/>
                        </a:rPr>
                        <a:t>10M-90M (校)                           </a:t>
                      </a:r>
                      <a:endParaRPr lang="zh-TW" sz="1800" dirty="0">
                        <a:latin typeface="+mj-ea"/>
                        <a:ea typeface="+mj-ea"/>
                      </a:endParaRPr>
                    </a:p>
                  </a:txBody>
                  <a:tcPr marL="0" marR="0" marT="0" marB="0" anchor="ctr"/>
                </a:tc>
                <a:tc gridSpan="2">
                  <a:txBody>
                    <a:bodyPr/>
                    <a:lstStyle/>
                    <a:p>
                      <a:pPr algn="ctr" rtl="0"/>
                      <a:r>
                        <a:rPr lang="en-US" sz="1800" b="1" dirty="0">
                          <a:latin typeface="+mj-ea"/>
                          <a:ea typeface="+mj-ea"/>
                          <a:cs typeface="Arial" pitchFamily="34" charset="0"/>
                        </a:rPr>
                        <a:t>0</a:t>
                      </a:r>
                      <a:r>
                        <a:rPr lang="zh-TW" sz="1800" b="1" dirty="0">
                          <a:latin typeface="+mj-ea"/>
                          <a:ea typeface="+mj-ea"/>
                          <a:cs typeface="Arial" pitchFamily="34" charset="0"/>
                        </a:rPr>
                        <a:t>　</a:t>
                      </a:r>
                    </a:p>
                  </a:txBody>
                  <a:tcPr marL="0" marR="0" marT="0" marB="0" anchor="ctr"/>
                </a:tc>
                <a:tc hMerge="1">
                  <a:txBody>
                    <a:bodyPr/>
                    <a:lstStyle/>
                    <a:p>
                      <a:endParaRPr lang="zh-TW" altLang="en-US"/>
                    </a:p>
                  </a:txBody>
                  <a:tcPr/>
                </a:tc>
                <a:tc>
                  <a:txBody>
                    <a:bodyPr/>
                    <a:lstStyle/>
                    <a:p>
                      <a:pPr algn="ctr" rtl="0"/>
                      <a:r>
                        <a:rPr lang="en-US" sz="1800" b="1" dirty="0" smtClean="0">
                          <a:latin typeface="+mj-ea"/>
                          <a:ea typeface="+mj-ea"/>
                          <a:cs typeface="Arial" pitchFamily="34" charset="0"/>
                        </a:rPr>
                        <a:t>1</a:t>
                      </a:r>
                      <a:r>
                        <a:rPr lang="en-US" altLang="zh-TW" sz="1800" b="1" dirty="0" smtClean="0">
                          <a:latin typeface="+mj-ea"/>
                          <a:ea typeface="+mj-ea"/>
                          <a:cs typeface="Arial" pitchFamily="34" charset="0"/>
                        </a:rPr>
                        <a:t>0</a:t>
                      </a:r>
                      <a:r>
                        <a:rPr lang="zh-TW" sz="1800" b="1" dirty="0">
                          <a:latin typeface="+mj-ea"/>
                          <a:ea typeface="+mj-ea"/>
                          <a:cs typeface="Arial" pitchFamily="34" charset="0"/>
                        </a:rPr>
                        <a:t>　</a:t>
                      </a:r>
                    </a:p>
                  </a:txBody>
                  <a:tcPr marL="0" marR="0" marT="0" marB="0" anchor="ctr"/>
                </a:tc>
                <a:tc>
                  <a:txBody>
                    <a:bodyPr/>
                    <a:lstStyle/>
                    <a:p>
                      <a:pPr algn="ctr" rtl="0"/>
                      <a:r>
                        <a:rPr lang="en-US" altLang="zh-TW" sz="1800" b="1" dirty="0" smtClean="0">
                          <a:latin typeface="+mj-ea"/>
                          <a:ea typeface="+mj-ea"/>
                          <a:cs typeface="Arial" pitchFamily="34" charset="0"/>
                        </a:rPr>
                        <a:t>0</a:t>
                      </a:r>
                      <a:r>
                        <a:rPr lang="zh-TW" sz="1800" b="1" dirty="0">
                          <a:latin typeface="+mj-ea"/>
                          <a:ea typeface="+mj-ea"/>
                          <a:cs typeface="Arial" pitchFamily="34" charset="0"/>
                        </a:rPr>
                        <a:t>　</a:t>
                      </a:r>
                    </a:p>
                  </a:txBody>
                  <a:tcPr marL="0" marR="0" marT="0" marB="0" anchor="ctr"/>
                </a:tc>
                <a:tc>
                  <a:txBody>
                    <a:bodyPr/>
                    <a:lstStyle/>
                    <a:p>
                      <a:pPr algn="ctr" rtl="0"/>
                      <a:r>
                        <a:rPr lang="en-US" sz="1800" b="1" dirty="0" smtClean="0">
                          <a:latin typeface="+mj-ea"/>
                          <a:ea typeface="+mj-ea"/>
                          <a:cs typeface="Arial" pitchFamily="34" charset="0"/>
                        </a:rPr>
                        <a:t>1</a:t>
                      </a:r>
                      <a:r>
                        <a:rPr lang="en-US" altLang="zh-TW" sz="1800" b="1" dirty="0" smtClean="0">
                          <a:latin typeface="+mj-ea"/>
                          <a:ea typeface="+mj-ea"/>
                          <a:cs typeface="Arial" pitchFamily="34" charset="0"/>
                        </a:rPr>
                        <a:t>0</a:t>
                      </a:r>
                      <a:endParaRPr lang="zh-TW" sz="1800" b="1" dirty="0">
                        <a:latin typeface="+mj-ea"/>
                        <a:ea typeface="+mj-ea"/>
                        <a:cs typeface="Arial" pitchFamily="34" charset="0"/>
                      </a:endParaRPr>
                    </a:p>
                  </a:txBody>
                  <a:tcPr marL="0" marR="0" marT="0" marB="0" anchor="ctr"/>
                </a:tc>
              </a:tr>
              <a:tr h="389139">
                <a:tc>
                  <a:txBody>
                    <a:bodyPr/>
                    <a:lstStyle/>
                    <a:p>
                      <a:pPr rtl="0"/>
                      <a:r>
                        <a:rPr lang="en-US" sz="1800" dirty="0">
                          <a:latin typeface="+mj-ea"/>
                          <a:ea typeface="+mj-ea"/>
                        </a:rPr>
                        <a:t>     </a:t>
                      </a:r>
                      <a:r>
                        <a:rPr lang="zh-TW" altLang="en-US" sz="1800" dirty="0" smtClean="0">
                          <a:latin typeface="+mj-ea"/>
                          <a:ea typeface="+mj-ea"/>
                        </a:rPr>
                        <a:t>      </a:t>
                      </a:r>
                      <a:r>
                        <a:rPr lang="en-US" sz="1800" dirty="0" err="1" smtClean="0">
                          <a:latin typeface="+mj-ea"/>
                          <a:ea typeface="+mj-ea"/>
                        </a:rPr>
                        <a:t>光纖</a:t>
                      </a:r>
                      <a:r>
                        <a:rPr lang="en-US" sz="1800" dirty="0" smtClean="0">
                          <a:latin typeface="+mj-ea"/>
                          <a:ea typeface="+mj-ea"/>
                        </a:rPr>
                        <a:t> </a:t>
                      </a:r>
                      <a:r>
                        <a:rPr lang="en-US" sz="1800" dirty="0">
                          <a:latin typeface="+mj-ea"/>
                          <a:ea typeface="+mj-ea"/>
                        </a:rPr>
                        <a:t>100M-900M (校)  </a:t>
                      </a:r>
                      <a:endParaRPr lang="zh-TW" sz="1800" dirty="0">
                        <a:latin typeface="+mj-ea"/>
                        <a:ea typeface="+mj-ea"/>
                      </a:endParaRPr>
                    </a:p>
                  </a:txBody>
                  <a:tcPr marL="0" marR="0" marT="0" marB="0" anchor="ctr"/>
                </a:tc>
                <a:tc gridSpan="2">
                  <a:txBody>
                    <a:bodyPr/>
                    <a:lstStyle/>
                    <a:p>
                      <a:pPr algn="ctr" rtl="0"/>
                      <a:r>
                        <a:rPr lang="en-US" altLang="zh-TW" sz="1800" b="1" dirty="0" smtClean="0">
                          <a:latin typeface="+mj-ea"/>
                          <a:ea typeface="+mj-ea"/>
                          <a:cs typeface="Arial" pitchFamily="34" charset="0"/>
                        </a:rPr>
                        <a:t>4</a:t>
                      </a:r>
                      <a:r>
                        <a:rPr lang="zh-TW" sz="1800" b="1" dirty="0">
                          <a:latin typeface="+mj-ea"/>
                          <a:ea typeface="+mj-ea"/>
                          <a:cs typeface="Arial" pitchFamily="34" charset="0"/>
                        </a:rPr>
                        <a:t>　</a:t>
                      </a:r>
                    </a:p>
                  </a:txBody>
                  <a:tcPr marL="0" marR="0" marT="0" marB="0" anchor="ctr"/>
                </a:tc>
                <a:tc hMerge="1">
                  <a:txBody>
                    <a:bodyPr/>
                    <a:lstStyle/>
                    <a:p>
                      <a:endParaRPr lang="zh-TW" altLang="en-US"/>
                    </a:p>
                  </a:txBody>
                  <a:tcPr/>
                </a:tc>
                <a:tc>
                  <a:txBody>
                    <a:bodyPr/>
                    <a:lstStyle/>
                    <a:p>
                      <a:pPr algn="ctr" rtl="0"/>
                      <a:r>
                        <a:rPr lang="en-US" altLang="zh-TW" sz="1800" b="1" dirty="0" smtClean="0">
                          <a:latin typeface="+mj-ea"/>
                          <a:ea typeface="+mj-ea"/>
                          <a:cs typeface="Arial" pitchFamily="34" charset="0"/>
                        </a:rPr>
                        <a:t>12</a:t>
                      </a:r>
                      <a:r>
                        <a:rPr lang="zh-TW" sz="1800" b="1" dirty="0">
                          <a:latin typeface="+mj-ea"/>
                          <a:ea typeface="+mj-ea"/>
                          <a:cs typeface="Arial" pitchFamily="34" charset="0"/>
                        </a:rPr>
                        <a:t>　</a:t>
                      </a:r>
                    </a:p>
                  </a:txBody>
                  <a:tcPr marL="0" marR="0" marT="0" marB="0" anchor="ctr"/>
                </a:tc>
                <a:tc>
                  <a:txBody>
                    <a:bodyPr/>
                    <a:lstStyle/>
                    <a:p>
                      <a:pPr algn="ctr" rtl="0"/>
                      <a:r>
                        <a:rPr lang="en-US" altLang="zh-TW" sz="1800" b="1" dirty="0" smtClean="0">
                          <a:latin typeface="+mj-ea"/>
                          <a:ea typeface="+mj-ea"/>
                          <a:cs typeface="Arial" pitchFamily="34" charset="0"/>
                        </a:rPr>
                        <a:t>1</a:t>
                      </a:r>
                      <a:r>
                        <a:rPr lang="zh-TW" sz="1800" b="1" dirty="0">
                          <a:latin typeface="+mj-ea"/>
                          <a:ea typeface="+mj-ea"/>
                          <a:cs typeface="Arial" pitchFamily="34" charset="0"/>
                        </a:rPr>
                        <a:t>　</a:t>
                      </a:r>
                    </a:p>
                  </a:txBody>
                  <a:tcPr marL="0" marR="0" marT="0" marB="0" anchor="ctr"/>
                </a:tc>
                <a:tc>
                  <a:txBody>
                    <a:bodyPr/>
                    <a:lstStyle/>
                    <a:p>
                      <a:pPr algn="ctr" rtl="0"/>
                      <a:r>
                        <a:rPr lang="en-US" sz="1800" b="1" dirty="0" smtClean="0">
                          <a:latin typeface="+mj-ea"/>
                          <a:ea typeface="+mj-ea"/>
                          <a:cs typeface="Arial" pitchFamily="34" charset="0"/>
                        </a:rPr>
                        <a:t>1</a:t>
                      </a:r>
                      <a:r>
                        <a:rPr lang="en-US" altLang="zh-TW" sz="1800" b="1" dirty="0" smtClean="0">
                          <a:latin typeface="+mj-ea"/>
                          <a:ea typeface="+mj-ea"/>
                          <a:cs typeface="Arial" pitchFamily="34" charset="0"/>
                        </a:rPr>
                        <a:t>7</a:t>
                      </a:r>
                      <a:endParaRPr lang="zh-TW" sz="1800" b="1" dirty="0">
                        <a:latin typeface="+mj-ea"/>
                        <a:ea typeface="+mj-ea"/>
                        <a:cs typeface="Arial" pitchFamily="34" charset="0"/>
                      </a:endParaRPr>
                    </a:p>
                  </a:txBody>
                  <a:tcPr marL="0" marR="0" marT="0" marB="0" anchor="ctr"/>
                </a:tc>
              </a:tr>
              <a:tr h="389139">
                <a:tc>
                  <a:txBody>
                    <a:bodyPr/>
                    <a:lstStyle/>
                    <a:p>
                      <a:pPr rtl="0"/>
                      <a:r>
                        <a:rPr lang="en-US" sz="1800" dirty="0">
                          <a:latin typeface="+mj-ea"/>
                          <a:ea typeface="+mj-ea"/>
                        </a:rPr>
                        <a:t>    </a:t>
                      </a:r>
                      <a:r>
                        <a:rPr lang="zh-TW" altLang="en-US" sz="1800" dirty="0" smtClean="0">
                          <a:latin typeface="+mj-ea"/>
                          <a:ea typeface="+mj-ea"/>
                        </a:rPr>
                        <a:t>    </a:t>
                      </a:r>
                      <a:r>
                        <a:rPr lang="en-US" sz="1800" dirty="0" smtClean="0">
                          <a:latin typeface="+mj-ea"/>
                          <a:ea typeface="+mj-ea"/>
                        </a:rPr>
                        <a:t> </a:t>
                      </a:r>
                      <a:r>
                        <a:rPr lang="zh-TW" altLang="en-US" sz="1800" dirty="0" smtClean="0">
                          <a:latin typeface="+mj-ea"/>
                          <a:ea typeface="+mj-ea"/>
                        </a:rPr>
                        <a:t>  </a:t>
                      </a:r>
                      <a:r>
                        <a:rPr lang="en-US" sz="1800" dirty="0" err="1" smtClean="0">
                          <a:latin typeface="+mj-ea"/>
                          <a:ea typeface="+mj-ea"/>
                        </a:rPr>
                        <a:t>其他</a:t>
                      </a:r>
                      <a:r>
                        <a:rPr lang="en-US" altLang="zh-TW" sz="1800" dirty="0" smtClean="0">
                          <a:latin typeface="+mj-ea"/>
                          <a:ea typeface="+mj-ea"/>
                        </a:rPr>
                        <a:t>(</a:t>
                      </a:r>
                      <a:r>
                        <a:rPr lang="en-US" altLang="zh-TW" sz="1800" dirty="0" smtClean="0">
                          <a:solidFill>
                            <a:srgbClr val="FF0000"/>
                          </a:solidFill>
                          <a:latin typeface="+mj-ea"/>
                          <a:ea typeface="+mj-ea"/>
                        </a:rPr>
                        <a:t>10GB</a:t>
                      </a:r>
                      <a:r>
                        <a:rPr lang="en-US" altLang="zh-TW" sz="1800" dirty="0" smtClean="0">
                          <a:latin typeface="+mj-ea"/>
                          <a:ea typeface="+mj-ea"/>
                        </a:rPr>
                        <a:t>)</a:t>
                      </a:r>
                      <a:endParaRPr lang="zh-TW" sz="1800" dirty="0">
                        <a:latin typeface="+mj-ea"/>
                        <a:ea typeface="+mj-ea"/>
                      </a:endParaRPr>
                    </a:p>
                  </a:txBody>
                  <a:tcPr marL="0" marR="0" marT="0" marB="0" anchor="ctr"/>
                </a:tc>
                <a:tc gridSpan="2">
                  <a:txBody>
                    <a:bodyPr/>
                    <a:lstStyle/>
                    <a:p>
                      <a:pPr algn="ctr" rtl="0"/>
                      <a:r>
                        <a:rPr lang="zh-TW" sz="1800" b="1" dirty="0">
                          <a:latin typeface="+mj-ea"/>
                          <a:ea typeface="+mj-ea"/>
                          <a:cs typeface="Arial" pitchFamily="34" charset="0"/>
                        </a:rPr>
                        <a:t>　</a:t>
                      </a:r>
                    </a:p>
                  </a:txBody>
                  <a:tcPr marL="0" marR="0" marT="0" marB="0" anchor="ctr"/>
                </a:tc>
                <a:tc hMerge="1">
                  <a:txBody>
                    <a:bodyPr/>
                    <a:lstStyle/>
                    <a:p>
                      <a:endParaRPr lang="zh-TW" altLang="en-US"/>
                    </a:p>
                  </a:txBody>
                  <a:tcPr/>
                </a:tc>
                <a:tc>
                  <a:txBody>
                    <a:bodyPr/>
                    <a:lstStyle/>
                    <a:p>
                      <a:pPr algn="ctr" rtl="0"/>
                      <a:r>
                        <a:rPr lang="zh-TW" sz="1800" b="1" dirty="0">
                          <a:latin typeface="+mj-ea"/>
                          <a:ea typeface="+mj-ea"/>
                          <a:cs typeface="Arial" pitchFamily="34" charset="0"/>
                        </a:rPr>
                        <a:t>　</a:t>
                      </a:r>
                    </a:p>
                  </a:txBody>
                  <a:tcPr marL="0" marR="0" marT="0" marB="0" anchor="ctr"/>
                </a:tc>
                <a:tc>
                  <a:txBody>
                    <a:bodyPr/>
                    <a:lstStyle/>
                    <a:p>
                      <a:pPr algn="ctr" rtl="0"/>
                      <a:r>
                        <a:rPr lang="en-US" altLang="zh-TW" sz="1800" b="1" dirty="0" smtClean="0">
                          <a:solidFill>
                            <a:srgbClr val="FF0000"/>
                          </a:solidFill>
                          <a:latin typeface="+mj-ea"/>
                          <a:ea typeface="+mj-ea"/>
                          <a:cs typeface="Arial" pitchFamily="34" charset="0"/>
                        </a:rPr>
                        <a:t>2</a:t>
                      </a:r>
                      <a:r>
                        <a:rPr lang="zh-TW" sz="1800" b="1" dirty="0">
                          <a:solidFill>
                            <a:srgbClr val="FF0000"/>
                          </a:solidFill>
                          <a:latin typeface="+mj-ea"/>
                          <a:ea typeface="+mj-ea"/>
                          <a:cs typeface="Arial" pitchFamily="34" charset="0"/>
                        </a:rPr>
                        <a:t>　</a:t>
                      </a:r>
                    </a:p>
                  </a:txBody>
                  <a:tcPr marL="0" marR="0" marT="0" marB="0" anchor="ctr"/>
                </a:tc>
                <a:tc>
                  <a:txBody>
                    <a:bodyPr/>
                    <a:lstStyle/>
                    <a:p>
                      <a:pPr algn="ctr" rtl="0"/>
                      <a:r>
                        <a:rPr lang="zh-TW" sz="1800" b="1" dirty="0">
                          <a:solidFill>
                            <a:srgbClr val="FF0000"/>
                          </a:solidFill>
                          <a:latin typeface="+mj-ea"/>
                          <a:ea typeface="+mj-ea"/>
                          <a:cs typeface="Arial" pitchFamily="34" charset="0"/>
                        </a:rPr>
                        <a:t> </a:t>
                      </a:r>
                      <a:r>
                        <a:rPr lang="en-US" altLang="zh-TW" sz="1800" b="1" dirty="0" smtClean="0">
                          <a:solidFill>
                            <a:srgbClr val="FF0000"/>
                          </a:solidFill>
                          <a:latin typeface="+mj-ea"/>
                          <a:ea typeface="+mj-ea"/>
                          <a:cs typeface="Arial" pitchFamily="34" charset="0"/>
                        </a:rPr>
                        <a:t>2</a:t>
                      </a:r>
                      <a:endParaRPr lang="zh-TW" sz="1800" b="1" dirty="0">
                        <a:solidFill>
                          <a:srgbClr val="FF0000"/>
                        </a:solidFill>
                        <a:latin typeface="+mj-ea"/>
                        <a:ea typeface="+mj-ea"/>
                        <a:cs typeface="Arial" pitchFamily="34" charset="0"/>
                      </a:endParaRPr>
                    </a:p>
                  </a:txBody>
                  <a:tcPr marL="0" marR="0" marT="0" marB="0" anchor="ctr"/>
                </a:tc>
              </a:tr>
              <a:tr h="389139">
                <a:tc>
                  <a:txBody>
                    <a:bodyPr/>
                    <a:lstStyle/>
                    <a:p>
                      <a:pPr rtl="0"/>
                      <a:r>
                        <a:rPr lang="zh-TW" altLang="en-US" sz="1800" dirty="0" smtClean="0">
                          <a:latin typeface="+mj-ea"/>
                          <a:ea typeface="+mj-ea"/>
                        </a:rPr>
                        <a:t>  </a:t>
                      </a:r>
                      <a:r>
                        <a:rPr lang="en-US" sz="1800" dirty="0" smtClean="0">
                          <a:latin typeface="+mj-ea"/>
                          <a:ea typeface="+mj-ea"/>
                        </a:rPr>
                        <a:t>3</a:t>
                      </a:r>
                      <a:r>
                        <a:rPr lang="en-US" sz="1800" dirty="0">
                          <a:latin typeface="+mj-ea"/>
                          <a:ea typeface="+mj-ea"/>
                        </a:rPr>
                        <a:t>.連線總校數</a:t>
                      </a:r>
                      <a:r>
                        <a:rPr lang="zh-TW" sz="1800" dirty="0">
                          <a:latin typeface="+mj-ea"/>
                          <a:ea typeface="+mj-ea"/>
                        </a:rPr>
                        <a:t>：</a:t>
                      </a:r>
                    </a:p>
                  </a:txBody>
                  <a:tcPr marL="0" marR="0" marT="0" marB="0" anchor="ctr"/>
                </a:tc>
                <a:tc gridSpan="2">
                  <a:txBody>
                    <a:bodyPr/>
                    <a:lstStyle/>
                    <a:p>
                      <a:pPr algn="ctr" rtl="0"/>
                      <a:r>
                        <a:rPr lang="en-US" sz="1800" b="1" dirty="0" smtClean="0">
                          <a:latin typeface="+mj-ea"/>
                          <a:ea typeface="+mj-ea"/>
                          <a:cs typeface="Arial" pitchFamily="34" charset="0"/>
                        </a:rPr>
                        <a:t>2</a:t>
                      </a:r>
                      <a:r>
                        <a:rPr lang="en-US" altLang="zh-TW" sz="1800" b="1" dirty="0" smtClean="0">
                          <a:latin typeface="+mj-ea"/>
                          <a:ea typeface="+mj-ea"/>
                          <a:cs typeface="Arial" pitchFamily="34" charset="0"/>
                        </a:rPr>
                        <a:t>3</a:t>
                      </a:r>
                      <a:endParaRPr lang="zh-TW" sz="1800" b="1" dirty="0">
                        <a:latin typeface="+mj-ea"/>
                        <a:ea typeface="+mj-ea"/>
                        <a:cs typeface="Arial" pitchFamily="34" charset="0"/>
                      </a:endParaRPr>
                    </a:p>
                  </a:txBody>
                  <a:tcPr marL="0" marR="0" marT="0" marB="0" anchor="ctr"/>
                </a:tc>
                <a:tc hMerge="1">
                  <a:txBody>
                    <a:bodyPr/>
                    <a:lstStyle/>
                    <a:p>
                      <a:endParaRPr lang="zh-TW" altLang="en-US"/>
                    </a:p>
                  </a:txBody>
                  <a:tcPr/>
                </a:tc>
                <a:tc>
                  <a:txBody>
                    <a:bodyPr/>
                    <a:lstStyle/>
                    <a:p>
                      <a:pPr algn="ctr" rtl="0"/>
                      <a:r>
                        <a:rPr lang="en-US" sz="1800" b="1" dirty="0">
                          <a:latin typeface="+mj-ea"/>
                          <a:ea typeface="+mj-ea"/>
                          <a:cs typeface="Arial" pitchFamily="34" charset="0"/>
                        </a:rPr>
                        <a:t>22</a:t>
                      </a:r>
                      <a:endParaRPr lang="zh-TW" sz="1800" b="1" dirty="0">
                        <a:latin typeface="+mj-ea"/>
                        <a:ea typeface="+mj-ea"/>
                        <a:cs typeface="Arial" pitchFamily="34" charset="0"/>
                      </a:endParaRPr>
                    </a:p>
                  </a:txBody>
                  <a:tcPr marL="0" marR="0" marT="0" marB="0" anchor="ctr"/>
                </a:tc>
                <a:tc>
                  <a:txBody>
                    <a:bodyPr/>
                    <a:lstStyle/>
                    <a:p>
                      <a:pPr algn="ctr" rtl="0"/>
                      <a:r>
                        <a:rPr lang="en-US" altLang="zh-TW" sz="1800" b="1" dirty="0" smtClean="0">
                          <a:latin typeface="+mj-ea"/>
                          <a:ea typeface="+mj-ea"/>
                          <a:cs typeface="Arial" pitchFamily="34" charset="0"/>
                        </a:rPr>
                        <a:t>1</a:t>
                      </a:r>
                      <a:endParaRPr lang="zh-TW" sz="1800" b="1" dirty="0">
                        <a:latin typeface="+mj-ea"/>
                        <a:ea typeface="+mj-ea"/>
                        <a:cs typeface="Arial" pitchFamily="34" charset="0"/>
                      </a:endParaRPr>
                    </a:p>
                  </a:txBody>
                  <a:tcPr marL="0" marR="0" marT="0" marB="0" anchor="ctr"/>
                </a:tc>
                <a:tc>
                  <a:txBody>
                    <a:bodyPr/>
                    <a:lstStyle/>
                    <a:p>
                      <a:pPr algn="ctr" rtl="0"/>
                      <a:r>
                        <a:rPr lang="en-US" altLang="zh-TW" sz="1800" b="1" dirty="0" smtClean="0">
                          <a:latin typeface="+mj-ea"/>
                          <a:ea typeface="+mj-ea"/>
                          <a:cs typeface="Arial" pitchFamily="34" charset="0"/>
                        </a:rPr>
                        <a:t>46</a:t>
                      </a:r>
                      <a:endParaRPr lang="zh-TW" sz="1800" b="1" dirty="0">
                        <a:latin typeface="+mj-ea"/>
                        <a:ea typeface="+mj-ea"/>
                        <a:cs typeface="Arial" pitchFamily="34" charset="0"/>
                      </a:endParaRPr>
                    </a:p>
                  </a:txBody>
                  <a:tcPr marL="0" marR="0" marT="0" marB="0" anchor="ctr"/>
                </a:tc>
              </a:tr>
              <a:tr h="1414235">
                <a:tc gridSpan="2">
                  <a:txBody>
                    <a:bodyPr/>
                    <a:lstStyle/>
                    <a:p>
                      <a:r>
                        <a:rPr lang="en-US" altLang="zh-TW" sz="1800" kern="1200" dirty="0" smtClean="0">
                          <a:solidFill>
                            <a:schemeClr val="dk1"/>
                          </a:solidFill>
                          <a:latin typeface="+mj-ea"/>
                          <a:ea typeface="+mj-ea"/>
                          <a:cs typeface="+mn-cs"/>
                        </a:rPr>
                        <a:t>4.連線縣市網路中心：</a:t>
                      </a:r>
                    </a:p>
                    <a:p>
                      <a:r>
                        <a:rPr lang="zh-TW" altLang="zh-TW" sz="1800" kern="1200" dirty="0" smtClean="0">
                          <a:solidFill>
                            <a:schemeClr val="dk1"/>
                          </a:solidFill>
                          <a:latin typeface="+mj-ea"/>
                          <a:ea typeface="+mj-ea"/>
                          <a:cs typeface="+mn-cs"/>
                        </a:rPr>
                        <a:t>　</a:t>
                      </a:r>
                      <a:r>
                        <a:rPr lang="zh-TW" altLang="en-US" sz="1800" kern="1200" dirty="0" smtClean="0">
                          <a:solidFill>
                            <a:schemeClr val="dk1"/>
                          </a:solidFill>
                          <a:latin typeface="+mj-ea"/>
                          <a:ea typeface="+mj-ea"/>
                          <a:cs typeface="+mn-cs"/>
                        </a:rPr>
                        <a:t>臺</a:t>
                      </a:r>
                      <a:r>
                        <a:rPr lang="zh-TW" altLang="zh-TW" sz="1800" kern="1200" dirty="0" smtClean="0">
                          <a:solidFill>
                            <a:schemeClr val="dk1"/>
                          </a:solidFill>
                          <a:latin typeface="+mj-ea"/>
                          <a:ea typeface="+mj-ea"/>
                          <a:cs typeface="+mn-cs"/>
                        </a:rPr>
                        <a:t>中</a:t>
                      </a:r>
                      <a:r>
                        <a:rPr lang="en-US" altLang="zh-TW" sz="1800" kern="1200" dirty="0" smtClean="0">
                          <a:solidFill>
                            <a:schemeClr val="dk1"/>
                          </a:solidFill>
                          <a:latin typeface="+mj-ea"/>
                          <a:ea typeface="+mj-ea"/>
                          <a:cs typeface="+mn-cs"/>
                        </a:rPr>
                        <a:t>(</a:t>
                      </a:r>
                      <a:r>
                        <a:rPr lang="zh-TW" altLang="en-US" sz="1800" kern="1200" dirty="0" smtClean="0">
                          <a:solidFill>
                            <a:schemeClr val="dk1"/>
                          </a:solidFill>
                          <a:latin typeface="+mj-ea"/>
                          <a:ea typeface="+mj-ea"/>
                          <a:cs typeface="+mn-cs"/>
                        </a:rPr>
                        <a:t>直轄</a:t>
                      </a:r>
                      <a:r>
                        <a:rPr lang="en-US" altLang="zh-TW" sz="1800" kern="1200" dirty="0" smtClean="0">
                          <a:solidFill>
                            <a:schemeClr val="dk1"/>
                          </a:solidFill>
                          <a:latin typeface="+mj-ea"/>
                          <a:ea typeface="+mj-ea"/>
                          <a:cs typeface="+mn-cs"/>
                        </a:rPr>
                        <a:t>)</a:t>
                      </a:r>
                      <a:r>
                        <a:rPr lang="zh-TW" altLang="zh-TW" sz="1800" kern="1200" dirty="0" smtClean="0">
                          <a:solidFill>
                            <a:schemeClr val="dk1"/>
                          </a:solidFill>
                          <a:latin typeface="+mj-ea"/>
                          <a:ea typeface="+mj-ea"/>
                          <a:cs typeface="+mn-cs"/>
                        </a:rPr>
                        <a:t>市網路中心 1G * </a:t>
                      </a:r>
                      <a:r>
                        <a:rPr lang="en-US" altLang="zh-TW" sz="1800" kern="1200" dirty="0" smtClean="0">
                          <a:solidFill>
                            <a:schemeClr val="dk1"/>
                          </a:solidFill>
                          <a:latin typeface="+mj-ea"/>
                          <a:ea typeface="+mj-ea"/>
                          <a:cs typeface="+mn-cs"/>
                        </a:rPr>
                        <a:t>3</a:t>
                      </a:r>
                      <a:endParaRPr lang="zh-TW" altLang="zh-TW" sz="1800" kern="1200" dirty="0" smtClean="0">
                        <a:solidFill>
                          <a:schemeClr val="dk1"/>
                        </a:solidFill>
                        <a:latin typeface="+mj-ea"/>
                        <a:ea typeface="+mj-ea"/>
                        <a:cs typeface="+mn-cs"/>
                      </a:endParaRPr>
                    </a:p>
                    <a:p>
                      <a:r>
                        <a:rPr lang="zh-TW" altLang="zh-TW" sz="1800" kern="1200" dirty="0" smtClean="0">
                          <a:solidFill>
                            <a:schemeClr val="dk1"/>
                          </a:solidFill>
                          <a:latin typeface="+mj-ea"/>
                          <a:ea typeface="+mj-ea"/>
                          <a:cs typeface="+mn-cs"/>
                        </a:rPr>
                        <a:t>　彰化縣網路中心 1G * 2 </a:t>
                      </a:r>
                      <a:endParaRPr lang="en-US" altLang="zh-TW" sz="1800" kern="1200" dirty="0" smtClean="0">
                        <a:solidFill>
                          <a:schemeClr val="dk1"/>
                        </a:solidFill>
                        <a:latin typeface="+mj-ea"/>
                        <a:ea typeface="+mj-ea"/>
                        <a:cs typeface="+mn-cs"/>
                      </a:endParaRPr>
                    </a:p>
                    <a:p>
                      <a:r>
                        <a:rPr lang="zh-TW" altLang="en-US" sz="1800" kern="1200" dirty="0" smtClean="0">
                          <a:solidFill>
                            <a:schemeClr val="dk1"/>
                          </a:solidFill>
                          <a:latin typeface="+mj-ea"/>
                          <a:ea typeface="+mj-ea"/>
                          <a:cs typeface="+mn-cs"/>
                        </a:rPr>
                        <a:t>    </a:t>
                      </a:r>
                      <a:r>
                        <a:rPr lang="en-US" altLang="zh-TW" sz="1800" kern="1200" dirty="0" smtClean="0">
                          <a:solidFill>
                            <a:schemeClr val="dk1"/>
                          </a:solidFill>
                          <a:latin typeface="+mj-ea"/>
                          <a:ea typeface="+mj-ea"/>
                          <a:cs typeface="+mn-cs"/>
                        </a:rPr>
                        <a:t>(</a:t>
                      </a:r>
                      <a:r>
                        <a:rPr lang="zh-TW" altLang="en-US" sz="1800" kern="1200" dirty="0" smtClean="0">
                          <a:solidFill>
                            <a:schemeClr val="dk1"/>
                          </a:solidFill>
                          <a:latin typeface="+mj-ea"/>
                          <a:ea typeface="+mj-ea"/>
                          <a:cs typeface="+mn-cs"/>
                        </a:rPr>
                        <a:t>另，各有</a:t>
                      </a:r>
                      <a:r>
                        <a:rPr lang="zh-TW" altLang="zh-TW" sz="1800" kern="1200" dirty="0" smtClean="0">
                          <a:solidFill>
                            <a:schemeClr val="dk1"/>
                          </a:solidFill>
                          <a:latin typeface="+mj-ea"/>
                          <a:ea typeface="+mj-ea"/>
                          <a:cs typeface="+mn-cs"/>
                        </a:rPr>
                        <a:t>500Mb for IPv6</a:t>
                      </a:r>
                      <a:r>
                        <a:rPr lang="en-US" altLang="zh-TW" sz="1800" kern="1200" dirty="0" smtClean="0">
                          <a:solidFill>
                            <a:schemeClr val="dk1"/>
                          </a:solidFill>
                          <a:latin typeface="+mj-ea"/>
                          <a:ea typeface="+mj-ea"/>
                          <a:cs typeface="+mn-cs"/>
                        </a:rPr>
                        <a:t>)</a:t>
                      </a:r>
                      <a:endParaRPr lang="zh-TW" altLang="en-US" sz="1800" dirty="0">
                        <a:latin typeface="+mj-ea"/>
                        <a:ea typeface="+mj-ea"/>
                      </a:endParaRPr>
                    </a:p>
                  </a:txBody>
                  <a:tcPr marL="91446" marR="91446" marT="45710" marB="45710"/>
                </a:tc>
                <a:tc hMerge="1">
                  <a:txBody>
                    <a:bodyPr/>
                    <a:lstStyle/>
                    <a:p>
                      <a:endParaRPr lang="zh-TW" altLang="en-US" dirty="0"/>
                    </a:p>
                  </a:txBody>
                  <a:tcPr/>
                </a:tc>
                <a:tc gridSpan="4">
                  <a:txBody>
                    <a:bodyPr/>
                    <a:lstStyle/>
                    <a:p>
                      <a:r>
                        <a:rPr lang="en-US" altLang="zh-TW" sz="1800" kern="1200" dirty="0" smtClean="0">
                          <a:solidFill>
                            <a:schemeClr val="dk1"/>
                          </a:solidFill>
                          <a:latin typeface="+mj-ea"/>
                          <a:ea typeface="+mj-ea"/>
                          <a:cs typeface="+mn-cs"/>
                        </a:rPr>
                        <a:t>5.</a:t>
                      </a:r>
                      <a:r>
                        <a:rPr lang="zh-TW" altLang="zh-TW" sz="1800" kern="1200" dirty="0" smtClean="0">
                          <a:solidFill>
                            <a:schemeClr val="dk1"/>
                          </a:solidFill>
                          <a:latin typeface="+mj-ea"/>
                          <a:ea typeface="+mj-ea"/>
                          <a:cs typeface="+mn-cs"/>
                        </a:rPr>
                        <a:t>屬於</a:t>
                      </a:r>
                      <a:r>
                        <a:rPr lang="en-US" altLang="zh-TW" sz="1800" kern="1200" dirty="0" smtClean="0">
                          <a:solidFill>
                            <a:schemeClr val="dk1"/>
                          </a:solidFill>
                          <a:latin typeface="+mj-ea"/>
                          <a:ea typeface="+mj-ea"/>
                          <a:cs typeface="+mn-cs"/>
                        </a:rPr>
                        <a:t>”</a:t>
                      </a:r>
                      <a:r>
                        <a:rPr lang="zh-TW" altLang="zh-TW" sz="1800" kern="1200" dirty="0" smtClean="0">
                          <a:solidFill>
                            <a:schemeClr val="dk1"/>
                          </a:solidFill>
                          <a:latin typeface="+mj-ea"/>
                          <a:ea typeface="+mj-ea"/>
                          <a:cs typeface="+mn-cs"/>
                        </a:rPr>
                        <a:t>其他</a:t>
                      </a:r>
                      <a:r>
                        <a:rPr lang="en-US" altLang="zh-TW" sz="1800" kern="1200" dirty="0" smtClean="0">
                          <a:solidFill>
                            <a:schemeClr val="dk1"/>
                          </a:solidFill>
                          <a:latin typeface="+mj-ea"/>
                          <a:ea typeface="+mj-ea"/>
                          <a:cs typeface="+mn-cs"/>
                        </a:rPr>
                        <a:t>”</a:t>
                      </a:r>
                      <a:r>
                        <a:rPr lang="zh-TW" altLang="zh-TW" sz="1800" kern="1200" dirty="0" smtClean="0">
                          <a:solidFill>
                            <a:schemeClr val="dk1"/>
                          </a:solidFill>
                          <a:latin typeface="+mj-ea"/>
                          <a:ea typeface="+mj-ea"/>
                          <a:cs typeface="+mn-cs"/>
                        </a:rPr>
                        <a:t>類別的連線單位：</a:t>
                      </a:r>
                    </a:p>
                    <a:p>
                      <a:pPr lvl="1"/>
                      <a:r>
                        <a:rPr lang="en-US" altLang="zh-TW" sz="1600" kern="1200" dirty="0" smtClean="0">
                          <a:solidFill>
                            <a:schemeClr val="dk1"/>
                          </a:solidFill>
                          <a:latin typeface="+mj-ea"/>
                          <a:ea typeface="+mj-ea"/>
                          <a:cs typeface="+mn-cs"/>
                        </a:rPr>
                        <a:t>(1)</a:t>
                      </a:r>
                      <a:r>
                        <a:rPr lang="zh-TW" altLang="en-US" sz="1600" kern="1200" dirty="0" smtClean="0">
                          <a:solidFill>
                            <a:schemeClr val="dk1"/>
                          </a:solidFill>
                          <a:latin typeface="+mj-ea"/>
                          <a:ea typeface="+mj-ea"/>
                          <a:cs typeface="+mn-cs"/>
                        </a:rPr>
                        <a:t>臺</a:t>
                      </a:r>
                      <a:r>
                        <a:rPr lang="en-US" altLang="zh-TW" sz="1600" kern="1200" dirty="0" err="1" smtClean="0">
                          <a:solidFill>
                            <a:schemeClr val="dk1"/>
                          </a:solidFill>
                          <a:latin typeface="+mj-ea"/>
                          <a:ea typeface="+mj-ea"/>
                          <a:cs typeface="+mn-cs"/>
                        </a:rPr>
                        <a:t>中榮民總醫院</a:t>
                      </a:r>
                      <a:endParaRPr lang="en-US" altLang="zh-TW" sz="1600" kern="1200" dirty="0" smtClean="0">
                        <a:solidFill>
                          <a:schemeClr val="dk1"/>
                        </a:solidFill>
                        <a:latin typeface="+mj-ea"/>
                        <a:ea typeface="+mj-ea"/>
                        <a:cs typeface="+mn-cs"/>
                      </a:endParaRPr>
                    </a:p>
                    <a:p>
                      <a:pPr lvl="1"/>
                      <a:r>
                        <a:rPr lang="en-US" altLang="zh-TW" sz="1600" kern="1200" dirty="0" smtClean="0">
                          <a:solidFill>
                            <a:srgbClr val="FF0000"/>
                          </a:solidFill>
                          <a:latin typeface="+mj-ea"/>
                          <a:ea typeface="+mj-ea"/>
                          <a:cs typeface="+mn-cs"/>
                        </a:rPr>
                        <a:t>(2)Google</a:t>
                      </a:r>
                      <a:r>
                        <a:rPr lang="zh-TW" altLang="en-US" sz="1600" kern="1200" baseline="0" dirty="0" smtClean="0">
                          <a:solidFill>
                            <a:srgbClr val="FF0000"/>
                          </a:solidFill>
                          <a:latin typeface="+mj-ea"/>
                          <a:ea typeface="+mj-ea"/>
                          <a:cs typeface="+mn-cs"/>
                        </a:rPr>
                        <a:t> </a:t>
                      </a:r>
                      <a:r>
                        <a:rPr lang="en-US" altLang="zh-TW" sz="1600" kern="1200" baseline="0" dirty="0" smtClean="0">
                          <a:solidFill>
                            <a:srgbClr val="FF0000"/>
                          </a:solidFill>
                          <a:latin typeface="+mj-ea"/>
                          <a:ea typeface="+mj-ea"/>
                          <a:cs typeface="+mn-cs"/>
                        </a:rPr>
                        <a:t>GGC</a:t>
                      </a:r>
                      <a:r>
                        <a:rPr lang="zh-TW" altLang="en-US" sz="1600" kern="1200" baseline="0" dirty="0" smtClean="0">
                          <a:solidFill>
                            <a:srgbClr val="FF0000"/>
                          </a:solidFill>
                          <a:latin typeface="+mj-ea"/>
                          <a:ea typeface="+mj-ea"/>
                          <a:cs typeface="+mn-cs"/>
                        </a:rPr>
                        <a:t> 服務</a:t>
                      </a:r>
                      <a:endParaRPr lang="en-US" altLang="zh-TW" sz="1600" kern="1200" dirty="0" smtClean="0">
                        <a:solidFill>
                          <a:srgbClr val="FF0000"/>
                        </a:solidFill>
                        <a:latin typeface="+mj-ea"/>
                        <a:ea typeface="+mj-ea"/>
                        <a:cs typeface="+mn-cs"/>
                      </a:endParaRPr>
                    </a:p>
                    <a:p>
                      <a:pPr lvl="1"/>
                      <a:r>
                        <a:rPr lang="en-US" altLang="zh-TW" sz="1600" kern="1200" dirty="0" smtClean="0">
                          <a:solidFill>
                            <a:srgbClr val="FF0000"/>
                          </a:solidFill>
                          <a:latin typeface="+mj-ea"/>
                          <a:ea typeface="+mj-ea"/>
                          <a:cs typeface="+mn-cs"/>
                        </a:rPr>
                        <a:t>(3)</a:t>
                      </a:r>
                      <a:r>
                        <a:rPr lang="en-US" altLang="zh-TW" sz="1600" kern="1200" dirty="0" err="1" smtClean="0">
                          <a:solidFill>
                            <a:srgbClr val="FF0000"/>
                          </a:solidFill>
                          <a:latin typeface="+mj-ea"/>
                          <a:ea typeface="+mj-ea"/>
                          <a:cs typeface="+mn-cs"/>
                        </a:rPr>
                        <a:t>Hinet</a:t>
                      </a:r>
                      <a:r>
                        <a:rPr lang="zh-TW" altLang="en-US" sz="1600" kern="1200" dirty="0" smtClean="0">
                          <a:solidFill>
                            <a:srgbClr val="FF0000"/>
                          </a:solidFill>
                          <a:latin typeface="+mj-ea"/>
                          <a:ea typeface="+mj-ea"/>
                          <a:cs typeface="+mn-cs"/>
                        </a:rPr>
                        <a:t> </a:t>
                      </a:r>
                      <a:r>
                        <a:rPr lang="en-US" altLang="zh-TW" sz="1600" kern="1200" dirty="0" smtClean="0">
                          <a:solidFill>
                            <a:srgbClr val="FF0000"/>
                          </a:solidFill>
                          <a:latin typeface="+mj-ea"/>
                          <a:ea typeface="+mj-ea"/>
                          <a:cs typeface="+mn-cs"/>
                        </a:rPr>
                        <a:t>CDN</a:t>
                      </a:r>
                      <a:r>
                        <a:rPr lang="zh-TW" altLang="en-US" sz="1600" kern="1200" dirty="0" smtClean="0">
                          <a:solidFill>
                            <a:srgbClr val="FF0000"/>
                          </a:solidFill>
                          <a:latin typeface="+mj-ea"/>
                          <a:ea typeface="+mj-ea"/>
                          <a:cs typeface="+mn-cs"/>
                        </a:rPr>
                        <a:t> 服務</a:t>
                      </a:r>
                      <a:endParaRPr lang="zh-TW" altLang="en-US" sz="1800" dirty="0">
                        <a:latin typeface="+mj-ea"/>
                        <a:ea typeface="+mj-ea"/>
                      </a:endParaRPr>
                    </a:p>
                  </a:txBody>
                  <a:tcPr marL="91446" marR="91446" marT="45710" marB="45710"/>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60325"/>
            <a:ext cx="6126162" cy="884238"/>
          </a:xfrm>
        </p:spPr>
        <p:txBody>
          <a:bodyPr>
            <a:normAutofit/>
          </a:bodyPr>
          <a:lstStyle/>
          <a:p>
            <a:pPr fontAlgn="auto">
              <a:spcAft>
                <a:spcPts val="0"/>
              </a:spcAft>
              <a:defRPr/>
            </a:pPr>
            <a:r>
              <a:rPr lang="en-US" altLang="zh-TW" sz="3600" dirty="0" smtClean="0"/>
              <a:t>103</a:t>
            </a:r>
            <a:r>
              <a:rPr altLang="zh-TW" sz="3600" dirty="0" smtClean="0"/>
              <a:t>年度</a:t>
            </a:r>
            <a:r>
              <a:rPr lang="zh-TW" altLang="en-US" sz="3600" dirty="0" smtClean="0"/>
              <a:t>預計推動之</a:t>
            </a:r>
            <a:r>
              <a:rPr altLang="zh-TW" sz="3600" dirty="0" smtClean="0"/>
              <a:t>重點</a:t>
            </a:r>
            <a:r>
              <a:rPr lang="zh-TW" altLang="en-US" sz="3600" dirty="0"/>
              <a:t>工作</a:t>
            </a:r>
            <a:endParaRPr sz="3600" dirty="0"/>
          </a:p>
        </p:txBody>
      </p:sp>
      <p:sp>
        <p:nvSpPr>
          <p:cNvPr id="3" name="內容版面配置區 2"/>
          <p:cNvSpPr>
            <a:spLocks noGrp="1"/>
          </p:cNvSpPr>
          <p:nvPr>
            <p:ph sz="half" idx="1"/>
          </p:nvPr>
        </p:nvSpPr>
        <p:spPr>
          <a:xfrm>
            <a:off x="541338" y="1527175"/>
            <a:ext cx="8063110" cy="4710113"/>
          </a:xfrm>
        </p:spPr>
        <p:txBody>
          <a:bodyPr>
            <a:normAutofit lnSpcReduction="10000"/>
          </a:bodyPr>
          <a:lstStyle/>
          <a:p>
            <a:pPr lvl="0"/>
            <a:r>
              <a:rPr lang="zh-TW" altLang="zh-TW" dirty="0"/>
              <a:t>持續強化資訊安全機制，配合教育部政策，對區網連線單位各項服務之流量進行適當管控</a:t>
            </a:r>
            <a:r>
              <a:rPr lang="zh-TW" altLang="zh-TW" dirty="0" smtClean="0"/>
              <a:t>。</a:t>
            </a:r>
            <a:endParaRPr lang="en-US" altLang="zh-TW" dirty="0" smtClean="0"/>
          </a:p>
          <a:p>
            <a:pPr lvl="0"/>
            <a:r>
              <a:rPr lang="zh-TW" altLang="en-US" dirty="0" smtClean="0"/>
              <a:t>配合教育部</a:t>
            </a:r>
            <a:r>
              <a:rPr lang="zh-TW" altLang="en-US" dirty="0"/>
              <a:t>資科</a:t>
            </a:r>
            <a:r>
              <a:rPr lang="zh-TW" altLang="en-US" dirty="0" smtClean="0"/>
              <a:t>司，完成骨幹頻寬擴建計畫。</a:t>
            </a:r>
            <a:endParaRPr lang="zh-TW" altLang="zh-TW" dirty="0"/>
          </a:p>
          <a:p>
            <a:pPr lvl="0"/>
            <a:r>
              <a:rPr lang="zh-TW" altLang="zh-TW" dirty="0"/>
              <a:t>協助推動</a:t>
            </a:r>
            <a:r>
              <a:rPr lang="zh-TW" altLang="zh-TW" dirty="0">
                <a:solidFill>
                  <a:srgbClr val="FF0000"/>
                </a:solidFill>
              </a:rPr>
              <a:t>教育單位個人資料保護法</a:t>
            </a:r>
            <a:r>
              <a:rPr lang="zh-TW" altLang="zh-TW" dirty="0"/>
              <a:t>的實踐與驗證。</a:t>
            </a:r>
          </a:p>
          <a:p>
            <a:pPr lvl="0"/>
            <a:r>
              <a:rPr lang="zh-TW" altLang="zh-TW" dirty="0"/>
              <a:t>協助連線單位</a:t>
            </a:r>
            <a:r>
              <a:rPr lang="en-US" altLang="zh-TW" dirty="0"/>
              <a:t>IPv6 </a:t>
            </a:r>
            <a:r>
              <a:rPr lang="zh-TW" altLang="zh-TW" dirty="0"/>
              <a:t>建置與推廣。</a:t>
            </a:r>
          </a:p>
          <a:p>
            <a:pPr lvl="0"/>
            <a:r>
              <a:rPr lang="zh-TW" altLang="en-US" dirty="0"/>
              <a:t>加強提供</a:t>
            </a:r>
            <a:r>
              <a:rPr lang="zh-TW" altLang="zh-TW" dirty="0"/>
              <a:t>雲端</a:t>
            </a:r>
            <a:r>
              <a:rPr lang="zh-TW" altLang="en-US" dirty="0"/>
              <a:t>虛擬主機</a:t>
            </a:r>
            <a:r>
              <a:rPr lang="zh-TW" altLang="zh-TW" dirty="0"/>
              <a:t>服務</a:t>
            </a:r>
            <a:r>
              <a:rPr lang="zh-TW" altLang="zh-TW" dirty="0" smtClean="0"/>
              <a:t>。</a:t>
            </a:r>
            <a:endParaRPr lang="zh-TW" altLang="zh-TW" dirty="0"/>
          </a:p>
          <a:p>
            <a:pPr lvl="0"/>
            <a:r>
              <a:rPr lang="zh-TW" altLang="zh-TW" dirty="0"/>
              <a:t>加強保護智慧財產權的宣導。</a:t>
            </a:r>
          </a:p>
          <a:p>
            <a:pPr lvl="0"/>
            <a:r>
              <a:rPr lang="zh-TW" altLang="zh-TW" dirty="0"/>
              <a:t>啟用</a:t>
            </a:r>
            <a:r>
              <a:rPr lang="en-US" altLang="zh-TW" dirty="0"/>
              <a:t>HiNet CDN</a:t>
            </a:r>
            <a:r>
              <a:rPr lang="zh-TW" altLang="zh-TW" dirty="0"/>
              <a:t>服務。</a:t>
            </a:r>
          </a:p>
          <a:p>
            <a:pPr lvl="0"/>
            <a:r>
              <a:rPr lang="zh-TW" altLang="zh-TW" dirty="0"/>
              <a:t>啟用中華電信</a:t>
            </a:r>
            <a:r>
              <a:rPr lang="en-US" altLang="zh-TW" dirty="0"/>
              <a:t>Dr.Speed</a:t>
            </a:r>
            <a:r>
              <a:rPr lang="zh-TW" altLang="zh-TW" dirty="0"/>
              <a:t>測速暨診斷服務之校園應用。</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995363" y="2233613"/>
            <a:ext cx="7324725" cy="3092450"/>
          </a:xfrm>
        </p:spPr>
        <p:txBody>
          <a:bodyPr>
            <a:normAutofit/>
          </a:bodyPr>
          <a:lstStyle/>
          <a:p>
            <a:pPr marL="0" indent="0" algn="ctr" fontAlgn="auto">
              <a:spcAft>
                <a:spcPts val="0"/>
              </a:spcAft>
              <a:buFontTx/>
              <a:buNone/>
              <a:defRPr/>
            </a:pPr>
            <a:r>
              <a:rPr altLang="zh-TW" sz="9600"/>
              <a:t>謝謝委員</a:t>
            </a:r>
          </a:p>
          <a:p>
            <a:pPr marL="0" indent="0" algn="ctr" fontAlgn="auto">
              <a:spcAft>
                <a:spcPts val="0"/>
              </a:spcAft>
              <a:buFontTx/>
              <a:buNone/>
              <a:defRPr/>
            </a:pPr>
            <a:endParaRPr lang="en-US" altLang="zh-TW" sz="3200"/>
          </a:p>
          <a:p>
            <a:pPr marL="0" indent="0" algn="ctr" fontAlgn="auto">
              <a:spcAft>
                <a:spcPts val="0"/>
              </a:spcAft>
              <a:buFontTx/>
              <a:buNone/>
              <a:defRPr/>
            </a:pPr>
            <a:r>
              <a:rPr altLang="zh-TW" sz="4400"/>
              <a:t>請指正</a:t>
            </a:r>
          </a:p>
          <a:p>
            <a:pPr fontAlgn="auto">
              <a:spcAft>
                <a:spcPts val="0"/>
              </a:spcAft>
              <a:defRPr/>
            </a:pPr>
            <a:endParaRPr sz="32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1338" y="404813"/>
            <a:ext cx="6911975" cy="633412"/>
          </a:xfrm>
        </p:spPr>
        <p:txBody>
          <a:bodyPr>
            <a:noAutofit/>
          </a:bodyPr>
          <a:lstStyle/>
          <a:p>
            <a:pPr fontAlgn="auto">
              <a:spcAft>
                <a:spcPts val="0"/>
              </a:spcAft>
              <a:defRPr/>
            </a:pPr>
            <a:r>
              <a:rPr sz="3600" dirty="0" smtClean="0">
                <a:latin typeface="微軟正黑體" pitchFamily="34" charset="-120"/>
                <a:ea typeface="微軟正黑體" pitchFamily="34" charset="-120"/>
              </a:rPr>
              <a:t>大綱</a:t>
            </a:r>
            <a:r>
              <a:rPr lang="en-US" altLang="zh-TW" sz="3600" dirty="0" smtClean="0">
                <a:solidFill>
                  <a:schemeClr val="bg1">
                    <a:lumMod val="65000"/>
                  </a:schemeClr>
                </a:solidFill>
                <a:latin typeface="+mn-lt"/>
                <a:ea typeface="標楷體" pitchFamily="65" charset="-120"/>
                <a:cs typeface="Tahoma" pitchFamily="34" charset="0"/>
              </a:rPr>
              <a:t>-2</a:t>
            </a:r>
            <a:endParaRPr sz="3600" dirty="0">
              <a:solidFill>
                <a:schemeClr val="bg1">
                  <a:lumMod val="65000"/>
                </a:schemeClr>
              </a:solidFill>
              <a:latin typeface="+mn-lt"/>
              <a:ea typeface="標楷體" pitchFamily="65" charset="-120"/>
              <a:cs typeface="Tahoma" pitchFamily="34" charset="0"/>
            </a:endParaRPr>
          </a:p>
        </p:txBody>
      </p:sp>
      <p:sp>
        <p:nvSpPr>
          <p:cNvPr id="5" name="內容版面配置區 4"/>
          <p:cNvSpPr>
            <a:spLocks noGrp="1"/>
          </p:cNvSpPr>
          <p:nvPr>
            <p:ph sz="half" idx="1"/>
          </p:nvPr>
        </p:nvSpPr>
        <p:spPr>
          <a:xfrm>
            <a:off x="541338" y="1527175"/>
            <a:ext cx="7702550" cy="4710113"/>
          </a:xfrm>
        </p:spPr>
        <p:txBody>
          <a:bodyPr>
            <a:noAutofit/>
          </a:bodyPr>
          <a:lstStyle/>
          <a:p>
            <a:pPr fontAlgn="auto">
              <a:spcAft>
                <a:spcPts val="0"/>
              </a:spcAft>
              <a:defRPr/>
            </a:pPr>
            <a:r>
              <a:rPr>
                <a:solidFill>
                  <a:schemeClr val="bg1">
                    <a:lumMod val="65000"/>
                  </a:schemeClr>
                </a:solidFill>
              </a:rPr>
              <a:t>臺</a:t>
            </a:r>
            <a:r>
              <a:rPr altLang="zh-TW">
                <a:solidFill>
                  <a:schemeClr val="bg1">
                    <a:lumMod val="65000"/>
                  </a:schemeClr>
                </a:solidFill>
              </a:rPr>
              <a:t>中區網中心基本資料及人力狀況</a:t>
            </a:r>
          </a:p>
          <a:p>
            <a:pPr fontAlgn="auto">
              <a:spcAft>
                <a:spcPts val="0"/>
              </a:spcAft>
              <a:defRPr/>
            </a:pPr>
            <a:r>
              <a:rPr altLang="zh-TW" sz="3200">
                <a:solidFill>
                  <a:srgbClr val="FF0000"/>
                </a:solidFill>
              </a:rPr>
              <a:t>資訊安全環境整備</a:t>
            </a:r>
          </a:p>
          <a:p>
            <a:pPr fontAlgn="auto">
              <a:spcAft>
                <a:spcPts val="0"/>
              </a:spcAft>
              <a:defRPr/>
            </a:pPr>
            <a:r>
              <a:rPr altLang="zh-TW">
                <a:solidFill>
                  <a:schemeClr val="bg1">
                    <a:lumMod val="65000"/>
                  </a:schemeClr>
                </a:solidFill>
              </a:rPr>
              <a:t>網路中心運作情形</a:t>
            </a:r>
          </a:p>
          <a:p>
            <a:pPr fontAlgn="auto">
              <a:spcAft>
                <a:spcPts val="0"/>
              </a:spcAft>
              <a:defRPr/>
            </a:pPr>
            <a:r>
              <a:rPr altLang="zh-TW">
                <a:solidFill>
                  <a:schemeClr val="bg1">
                    <a:lumMod val="65000"/>
                  </a:schemeClr>
                </a:solidFill>
              </a:rPr>
              <a:t>推動網路資訊應用環境之導入情形</a:t>
            </a:r>
          </a:p>
          <a:p>
            <a:pPr fontAlgn="auto">
              <a:spcAft>
                <a:spcPts val="0"/>
              </a:spcAft>
              <a:defRPr/>
            </a:pPr>
            <a:r>
              <a:rPr altLang="zh-TW">
                <a:solidFill>
                  <a:schemeClr val="bg1">
                    <a:lumMod val="65000"/>
                  </a:schemeClr>
                </a:solidFill>
              </a:rPr>
              <a:t>網路應用創新服務情形</a:t>
            </a:r>
          </a:p>
          <a:p>
            <a:pPr fontAlgn="auto">
              <a:spcAft>
                <a:spcPts val="0"/>
              </a:spcAft>
              <a:defRPr/>
            </a:pPr>
            <a:r>
              <a:rPr altLang="zh-TW">
                <a:solidFill>
                  <a:schemeClr val="bg1">
                    <a:lumMod val="65000"/>
                  </a:schemeClr>
                </a:solidFill>
              </a:rPr>
              <a:t>辦理教育訓練及研討會活動情形</a:t>
            </a:r>
            <a:endParaRPr lang="en-US" altLang="zh-TW">
              <a:solidFill>
                <a:schemeClr val="bg1">
                  <a:lumMod val="65000"/>
                </a:schemeClr>
              </a:solidFill>
            </a:endParaRPr>
          </a:p>
          <a:p>
            <a:pPr fontAlgn="auto">
              <a:spcAft>
                <a:spcPts val="0"/>
              </a:spcAft>
              <a:defRPr/>
            </a:pPr>
            <a:r>
              <a:rPr>
                <a:solidFill>
                  <a:schemeClr val="bg1">
                    <a:lumMod val="65000"/>
                  </a:schemeClr>
                </a:solidFill>
              </a:rPr>
              <a:t>年度計畫所提績效指標辦理情形</a:t>
            </a:r>
            <a:endParaRPr altLang="zh-TW">
              <a:solidFill>
                <a:schemeClr val="bg1">
                  <a:lumMod val="65000"/>
                </a:schemeClr>
              </a:solidFill>
            </a:endParaRPr>
          </a:p>
          <a:p>
            <a:pPr fontAlgn="auto">
              <a:spcAft>
                <a:spcPts val="0"/>
              </a:spcAft>
              <a:defRPr/>
            </a:pPr>
            <a:r>
              <a:rPr altLang="zh-TW">
                <a:solidFill>
                  <a:schemeClr val="bg1">
                    <a:lumMod val="65000"/>
                  </a:schemeClr>
                </a:solidFill>
              </a:rPr>
              <a:t>學校對網路中心維運配合款及經費運用</a:t>
            </a:r>
          </a:p>
          <a:p>
            <a:pPr fontAlgn="auto">
              <a:spcAft>
                <a:spcPts val="0"/>
              </a:spcAft>
              <a:defRPr/>
            </a:pPr>
            <a:r>
              <a:rPr altLang="zh-TW">
                <a:solidFill>
                  <a:schemeClr val="bg1">
                    <a:lumMod val="65000"/>
                  </a:schemeClr>
                </a:solidFill>
              </a:rPr>
              <a:t>綜合建議</a:t>
            </a:r>
            <a:endParaRPr>
              <a:solidFill>
                <a:schemeClr val="bg1">
                  <a:lumMod val="6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4175" y="317500"/>
            <a:ext cx="6499225" cy="935038"/>
          </a:xfrm>
        </p:spPr>
        <p:txBody>
          <a:bodyPr>
            <a:normAutofit fontScale="90000"/>
          </a:bodyPr>
          <a:lstStyle/>
          <a:p>
            <a:pPr fontAlgn="auto">
              <a:spcAft>
                <a:spcPts val="0"/>
              </a:spcAft>
              <a:defRPr/>
            </a:pPr>
            <a:r>
              <a:rPr altLang="zh-TW" sz="4000" smtClean="0"/>
              <a:t>資訊安全環境整備</a:t>
            </a:r>
            <a:r>
              <a:rPr sz="4000" smtClean="0"/>
              <a:t> </a:t>
            </a:r>
            <a:r>
              <a:rPr lang="en-US" altLang="zh-TW" sz="3600" smtClean="0"/>
              <a:t>(</a:t>
            </a:r>
            <a:r>
              <a:rPr sz="3600" smtClean="0"/>
              <a:t>一</a:t>
            </a:r>
            <a:r>
              <a:rPr lang="en-US" altLang="zh-TW" sz="3600" smtClean="0"/>
              <a:t>)</a:t>
            </a:r>
            <a:r>
              <a:rPr altLang="zh-TW" sz="4000" smtClean="0">
                <a:solidFill>
                  <a:srgbClr val="FF0000"/>
                </a:solidFill>
              </a:rPr>
              <a:t/>
            </a:r>
            <a:br>
              <a:rPr altLang="zh-TW" sz="4000" smtClean="0">
                <a:solidFill>
                  <a:srgbClr val="FF0000"/>
                </a:solidFill>
              </a:rPr>
            </a:br>
            <a:r>
              <a:rPr altLang="zh-TW" smtClean="0">
                <a:solidFill>
                  <a:srgbClr val="FF0000"/>
                </a:solidFill>
              </a:rPr>
              <a:t>資安事件緊急通報處理之效率及通報率</a:t>
            </a:r>
            <a:endParaRPr>
              <a:solidFill>
                <a:srgbClr val="FF0000"/>
              </a:solidFill>
            </a:endParaRPr>
          </a:p>
        </p:txBody>
      </p:sp>
      <p:sp>
        <p:nvSpPr>
          <p:cNvPr id="3" name="內容版面配置區 2"/>
          <p:cNvSpPr>
            <a:spLocks noGrp="1"/>
          </p:cNvSpPr>
          <p:nvPr>
            <p:ph sz="half" idx="1"/>
          </p:nvPr>
        </p:nvSpPr>
        <p:spPr>
          <a:xfrm>
            <a:off x="420688" y="1695450"/>
            <a:ext cx="8424862" cy="4613275"/>
          </a:xfrm>
        </p:spPr>
        <p:txBody>
          <a:bodyPr>
            <a:noAutofit/>
          </a:bodyPr>
          <a:lstStyle/>
          <a:p>
            <a:pPr fontAlgn="auto">
              <a:spcAft>
                <a:spcPts val="0"/>
              </a:spcAft>
              <a:defRPr/>
            </a:pPr>
            <a:r>
              <a:rPr altLang="zh-TW" sz="3000"/>
              <a:t>連線單位</a:t>
            </a:r>
            <a:r>
              <a:rPr altLang="zh-TW" sz="3000" b="1">
                <a:solidFill>
                  <a:schemeClr val="tx1">
                    <a:lumMod val="85000"/>
                    <a:lumOff val="15000"/>
                  </a:schemeClr>
                </a:solidFill>
              </a:rPr>
              <a:t>自行提報</a:t>
            </a:r>
            <a:r>
              <a:rPr altLang="zh-TW" sz="3000"/>
              <a:t>資安事件量： </a:t>
            </a:r>
            <a:br>
              <a:rPr altLang="zh-TW" sz="3000"/>
            </a:br>
            <a:r>
              <a:rPr lang="en-US" altLang="zh-TW" sz="3000"/>
              <a:t>(1) 1</a:t>
            </a:r>
            <a:r>
              <a:rPr altLang="zh-TW" sz="3000"/>
              <a:t>級與</a:t>
            </a:r>
            <a:r>
              <a:rPr lang="en-US" altLang="zh-TW" sz="3000"/>
              <a:t>2</a:t>
            </a:r>
            <a:r>
              <a:rPr altLang="zh-TW" sz="3000"/>
              <a:t>級 </a:t>
            </a:r>
            <a:r>
              <a:rPr lang="en-US" altLang="zh-TW" sz="3000" b="1">
                <a:solidFill>
                  <a:srgbClr val="00B050"/>
                </a:solidFill>
              </a:rPr>
              <a:t>57</a:t>
            </a:r>
            <a:r>
              <a:rPr lang="en-US" altLang="zh-TW" sz="3000"/>
              <a:t> </a:t>
            </a:r>
            <a:r>
              <a:rPr altLang="zh-TW" sz="3000"/>
              <a:t>件</a:t>
            </a:r>
            <a:r>
              <a:rPr altLang="zh-TW" sz="2400"/>
              <a:t>。</a:t>
            </a:r>
            <a:r>
              <a:rPr lang="en-US" altLang="zh-TW" sz="2400"/>
              <a:t> (</a:t>
            </a:r>
            <a:r>
              <a:rPr sz="2400"/>
              <a:t>去年</a:t>
            </a:r>
            <a:r>
              <a:rPr lang="en-US" altLang="zh-TW" sz="2400"/>
              <a:t>54</a:t>
            </a:r>
            <a:r>
              <a:rPr sz="2400"/>
              <a:t>件</a:t>
            </a:r>
            <a:r>
              <a:rPr lang="en-US" altLang="zh-TW" sz="2400"/>
              <a:t>) </a:t>
            </a:r>
            <a:r>
              <a:rPr altLang="zh-TW" sz="3000"/>
              <a:t/>
            </a:r>
            <a:br>
              <a:rPr altLang="zh-TW" sz="3000"/>
            </a:br>
            <a:r>
              <a:rPr lang="en-US" altLang="zh-TW" sz="3000"/>
              <a:t>(2) 3</a:t>
            </a:r>
            <a:r>
              <a:rPr altLang="zh-TW" sz="3000"/>
              <a:t>級與</a:t>
            </a:r>
            <a:r>
              <a:rPr lang="en-US" altLang="zh-TW" sz="3000"/>
              <a:t>4</a:t>
            </a:r>
            <a:r>
              <a:rPr altLang="zh-TW" sz="3000"/>
              <a:t>級  </a:t>
            </a:r>
            <a:r>
              <a:rPr lang="en-US" altLang="zh-TW" sz="3000" b="1">
                <a:solidFill>
                  <a:srgbClr val="00B050"/>
                </a:solidFill>
              </a:rPr>
              <a:t>0</a:t>
            </a:r>
            <a:r>
              <a:rPr lang="en-US" altLang="zh-TW" sz="3000"/>
              <a:t>  </a:t>
            </a:r>
            <a:r>
              <a:rPr altLang="zh-TW" sz="3000"/>
              <a:t>件。</a:t>
            </a:r>
          </a:p>
          <a:p>
            <a:pPr fontAlgn="auto">
              <a:spcAft>
                <a:spcPts val="0"/>
              </a:spcAft>
              <a:defRPr/>
            </a:pPr>
            <a:r>
              <a:rPr altLang="zh-TW" sz="3000"/>
              <a:t>連線單位</a:t>
            </a:r>
            <a:r>
              <a:rPr altLang="zh-TW" sz="3000" b="1">
                <a:solidFill>
                  <a:schemeClr val="tx1">
                    <a:lumMod val="85000"/>
                    <a:lumOff val="15000"/>
                  </a:schemeClr>
                </a:solidFill>
              </a:rPr>
              <a:t>非自行提報</a:t>
            </a:r>
            <a:r>
              <a:rPr altLang="zh-TW" sz="3000"/>
              <a:t>資安事件量： </a:t>
            </a:r>
            <a:br>
              <a:rPr altLang="zh-TW" sz="3000"/>
            </a:br>
            <a:r>
              <a:rPr lang="en-US" altLang="zh-TW" sz="3000"/>
              <a:t>(1) 1</a:t>
            </a:r>
            <a:r>
              <a:rPr altLang="zh-TW" sz="3000"/>
              <a:t>級與</a:t>
            </a:r>
            <a:r>
              <a:rPr lang="en-US" altLang="zh-TW" sz="3000"/>
              <a:t>2</a:t>
            </a:r>
            <a:r>
              <a:rPr altLang="zh-TW" sz="3000"/>
              <a:t>級 </a:t>
            </a:r>
            <a:r>
              <a:rPr lang="en-US" altLang="zh-TW" sz="3000" b="1">
                <a:solidFill>
                  <a:srgbClr val="FF0000"/>
                </a:solidFill>
              </a:rPr>
              <a:t>126</a:t>
            </a:r>
            <a:r>
              <a:rPr lang="en-US" altLang="zh-TW" sz="3000"/>
              <a:t> </a:t>
            </a:r>
            <a:r>
              <a:rPr altLang="zh-TW" sz="3000"/>
              <a:t>件。</a:t>
            </a:r>
            <a:r>
              <a:rPr lang="en-US" altLang="zh-TW" sz="2400"/>
              <a:t>(</a:t>
            </a:r>
            <a:r>
              <a:rPr sz="2400"/>
              <a:t>去年</a:t>
            </a:r>
            <a:r>
              <a:rPr lang="en-US" altLang="zh-TW" sz="2400"/>
              <a:t>153</a:t>
            </a:r>
            <a:r>
              <a:rPr sz="2400"/>
              <a:t>、前年</a:t>
            </a:r>
            <a:r>
              <a:rPr lang="en-US" altLang="zh-TW" sz="2400"/>
              <a:t>347</a:t>
            </a:r>
            <a:r>
              <a:rPr sz="2400"/>
              <a:t>件</a:t>
            </a:r>
            <a:r>
              <a:rPr lang="en-US" altLang="zh-TW" sz="2400"/>
              <a:t>)</a:t>
            </a:r>
            <a:r>
              <a:rPr altLang="zh-TW" sz="3000"/>
              <a:t/>
            </a:r>
            <a:br>
              <a:rPr altLang="zh-TW" sz="3000"/>
            </a:br>
            <a:r>
              <a:rPr lang="en-US" altLang="zh-TW" sz="3000"/>
              <a:t>(2) 3</a:t>
            </a:r>
            <a:r>
              <a:rPr altLang="zh-TW" sz="3000"/>
              <a:t>級與</a:t>
            </a:r>
            <a:r>
              <a:rPr lang="en-US" altLang="zh-TW" sz="3000"/>
              <a:t>4</a:t>
            </a:r>
            <a:r>
              <a:rPr altLang="zh-TW" sz="3000"/>
              <a:t>級  </a:t>
            </a:r>
            <a:r>
              <a:rPr lang="en-US" altLang="zh-TW" sz="3000" b="1">
                <a:solidFill>
                  <a:srgbClr val="00B050"/>
                </a:solidFill>
              </a:rPr>
              <a:t>0</a:t>
            </a:r>
            <a:r>
              <a:rPr lang="en-US" altLang="zh-TW" sz="3000"/>
              <a:t>  </a:t>
            </a:r>
            <a:r>
              <a:rPr altLang="zh-TW" sz="3000"/>
              <a:t>件。</a:t>
            </a:r>
          </a:p>
          <a:p>
            <a:pPr fontAlgn="auto">
              <a:spcAft>
                <a:spcPts val="0"/>
              </a:spcAft>
              <a:defRPr/>
            </a:pPr>
            <a:r>
              <a:rPr altLang="zh-TW"/>
              <a:t>資安事件平均通報時數：</a:t>
            </a:r>
            <a:r>
              <a:rPr lang="en-US" altLang="zh-TW" b="1">
                <a:solidFill>
                  <a:srgbClr val="00B050"/>
                </a:solidFill>
              </a:rPr>
              <a:t>2.52</a:t>
            </a:r>
            <a:r>
              <a:rPr b="1">
                <a:solidFill>
                  <a:srgbClr val="00B050"/>
                </a:solidFill>
              </a:rPr>
              <a:t> </a:t>
            </a:r>
            <a:r>
              <a:rPr altLang="zh-TW"/>
              <a:t>小時</a:t>
            </a:r>
            <a:r>
              <a:rPr altLang="zh-TW" sz="3000"/>
              <a:t>。</a:t>
            </a:r>
            <a:r>
              <a:rPr lang="en-US" altLang="zh-TW" sz="2400"/>
              <a:t>(</a:t>
            </a:r>
            <a:r>
              <a:rPr sz="2400"/>
              <a:t>去年</a:t>
            </a:r>
            <a:r>
              <a:rPr lang="en-US" altLang="zh-TW" sz="2400"/>
              <a:t>2.36</a:t>
            </a:r>
            <a:r>
              <a:rPr sz="2400"/>
              <a:t>小時</a:t>
            </a:r>
            <a:r>
              <a:rPr lang="en-US" altLang="zh-TW" sz="2400"/>
              <a:t>)</a:t>
            </a:r>
            <a:endParaRPr altLang="zh-TW" sz="2400"/>
          </a:p>
          <a:p>
            <a:pPr fontAlgn="auto">
              <a:spcAft>
                <a:spcPts val="0"/>
              </a:spcAft>
              <a:defRPr/>
            </a:pPr>
            <a:r>
              <a:rPr altLang="zh-TW" sz="2600">
                <a:solidFill>
                  <a:schemeClr val="tx1">
                    <a:lumMod val="85000"/>
                    <a:lumOff val="15000"/>
                  </a:schemeClr>
                </a:solidFill>
              </a:rPr>
              <a:t>通報事件區網平均審核時數</a:t>
            </a:r>
            <a:r>
              <a:rPr altLang="zh-TW" sz="2600"/>
              <a:t>：</a:t>
            </a:r>
            <a:r>
              <a:rPr lang="en-US" altLang="zh-TW" b="1">
                <a:solidFill>
                  <a:srgbClr val="FF0000"/>
                </a:solidFill>
              </a:rPr>
              <a:t>0.54</a:t>
            </a:r>
            <a:r>
              <a:rPr b="1">
                <a:solidFill>
                  <a:srgbClr val="00B050"/>
                </a:solidFill>
              </a:rPr>
              <a:t> </a:t>
            </a:r>
            <a:r>
              <a:rPr altLang="zh-TW" sz="2600">
                <a:solidFill>
                  <a:schemeClr val="tx1">
                    <a:lumMod val="85000"/>
                    <a:lumOff val="15000"/>
                  </a:schemeClr>
                </a:solidFill>
              </a:rPr>
              <a:t>小時</a:t>
            </a:r>
            <a:r>
              <a:rPr altLang="zh-TW" sz="2600"/>
              <a:t>。</a:t>
            </a:r>
            <a:r>
              <a:rPr lang="en-US" altLang="zh-TW" sz="2600"/>
              <a:t> </a:t>
            </a:r>
            <a:r>
              <a:rPr lang="en-US" altLang="zh-TW" sz="2000"/>
              <a:t>(</a:t>
            </a:r>
            <a:r>
              <a:rPr sz="2000"/>
              <a:t>去年</a:t>
            </a:r>
            <a:r>
              <a:rPr lang="en-US" altLang="zh-TW" sz="2000">
                <a:solidFill>
                  <a:schemeClr val="tx1">
                    <a:lumMod val="85000"/>
                    <a:lumOff val="15000"/>
                  </a:schemeClr>
                </a:solidFill>
              </a:rPr>
              <a:t>1.48</a:t>
            </a:r>
            <a:r>
              <a:rPr sz="2000"/>
              <a:t>小時</a:t>
            </a:r>
            <a:r>
              <a:rPr lang="en-US" altLang="zh-TW" sz="2000"/>
              <a:t>)</a:t>
            </a:r>
          </a:p>
          <a:p>
            <a:pPr fontAlgn="auto">
              <a:spcAft>
                <a:spcPts val="0"/>
              </a:spcAft>
              <a:defRPr/>
            </a:pPr>
            <a:r>
              <a:rPr altLang="zh-TW"/>
              <a:t>資安事件平均</a:t>
            </a:r>
            <a:r>
              <a:t>處理</a:t>
            </a:r>
            <a:r>
              <a:rPr altLang="zh-TW"/>
              <a:t>時數</a:t>
            </a:r>
            <a:r>
              <a:rPr lang="en-US" altLang="zh-TW"/>
              <a:t>:</a:t>
            </a:r>
            <a:r>
              <a:rPr lang="en-US" altLang="zh-TW" b="1">
                <a:solidFill>
                  <a:srgbClr val="00B050"/>
                </a:solidFill>
              </a:rPr>
              <a:t>24.58</a:t>
            </a:r>
            <a:r>
              <a:rPr altLang="zh-TW"/>
              <a:t>小時</a:t>
            </a:r>
            <a:r>
              <a:rPr sz="2400"/>
              <a:t>。</a:t>
            </a:r>
            <a:r>
              <a:rPr lang="en-US" altLang="zh-TW" sz="2200"/>
              <a:t>(</a:t>
            </a:r>
            <a:r>
              <a:rPr sz="2200"/>
              <a:t>去年</a:t>
            </a:r>
            <a:r>
              <a:rPr lang="en-US" altLang="zh-TW" sz="2200"/>
              <a:t>12.03</a:t>
            </a:r>
            <a:r>
              <a:rPr sz="2200"/>
              <a:t>小時</a:t>
            </a:r>
            <a:r>
              <a:rPr lang="en-US" altLang="zh-TW" sz="2200"/>
              <a:t>)</a:t>
            </a:r>
            <a:endParaRPr sz="22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2786</TotalTime>
  <Words>2357</Words>
  <Application>Microsoft Office PowerPoint</Application>
  <PresentationFormat>如螢幕大小 (4:3)</PresentationFormat>
  <Paragraphs>512</Paragraphs>
  <Slides>71</Slides>
  <Notes>12</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71</vt:i4>
      </vt:variant>
    </vt:vector>
  </HeadingPairs>
  <TitlesOfParts>
    <vt:vector size="84" baseType="lpstr">
      <vt:lpstr>Arial Unicode MS</vt:lpstr>
      <vt:lpstr>微軟正黑體</vt:lpstr>
      <vt:lpstr>新細明體</vt:lpstr>
      <vt:lpstr>標楷體</vt:lpstr>
      <vt:lpstr>Arial</vt:lpstr>
      <vt:lpstr>Arial Black</vt:lpstr>
      <vt:lpstr>Calibri</vt:lpstr>
      <vt:lpstr>Impact</vt:lpstr>
      <vt:lpstr>Tahoma</vt:lpstr>
      <vt:lpstr>Times New Roman</vt:lpstr>
      <vt:lpstr>Tw Cen MT</vt:lpstr>
      <vt:lpstr>Wingdings</vt:lpstr>
      <vt:lpstr>Office 佈景主題</vt:lpstr>
      <vt:lpstr>臺中區域網路中心  102年度維運成效報告</vt:lpstr>
      <vt:lpstr>大綱</vt:lpstr>
      <vt:lpstr>大綱-1</vt:lpstr>
      <vt:lpstr>台中區域網路中心基本資料及人力狀況 人力狀況</vt:lpstr>
      <vt:lpstr>台中區域網路中心基本資料及人力狀況 人員基本資料</vt:lpstr>
      <vt:lpstr>台中區域網路中心基本資料及人力狀況 網路架構與線路狀況</vt:lpstr>
      <vt:lpstr>台中區域網路中心基本資料及人力狀況 連線佈建情形 -- 連線單位統計</vt:lpstr>
      <vt:lpstr>大綱-2</vt:lpstr>
      <vt:lpstr>資訊安全環境整備 (一) 資安事件緊急通報處理之效率及通報率</vt:lpstr>
      <vt:lpstr>資訊安全環境整備 (二) 區網中心配合教育部資安政策</vt:lpstr>
      <vt:lpstr>PowerPoint 簡報</vt:lpstr>
      <vt:lpstr>資訊安全環境整備 (三) 自辦&amp;協辦所屬、連線單位資訊安全推廣活動</vt:lpstr>
      <vt:lpstr>資訊安全環境整備 (三) 自辦&amp;協辦所屬連線單位資訊安全推廣活動照片</vt:lpstr>
      <vt:lpstr>資訊安全環境整備 (四) 連線單位資安防護與流量管控 (架構圖)</vt:lpstr>
      <vt:lpstr>資訊安全環境整備 (四) 連線單位資安防護與流量管控 (QoS)</vt:lpstr>
      <vt:lpstr>資訊安全環境整備 (四) 連線單位資安防護與流量管控 (QoS)</vt:lpstr>
      <vt:lpstr>資訊安全環境整備 (四) 連線高中職資安防護 (架構圖)</vt:lpstr>
      <vt:lpstr>資訊安全環境整備 (四) 連線高中職資安防護 (IPS)</vt:lpstr>
      <vt:lpstr>資訊安全環境整備 (四) 連線高中職資安防護 (IPS)</vt:lpstr>
      <vt:lpstr>資訊安全環境整備 (四) 連線高中職資安防護 (Web Filter)</vt:lpstr>
      <vt:lpstr>資訊安全環境整備 (四) 網站應用系統弱點掃瞄(檢測次數統計)</vt:lpstr>
      <vt:lpstr>資訊安全環境整備 (四) 網站應用系統弱點掃瞄(檢出之弱點統計)</vt:lpstr>
      <vt:lpstr>資訊安全環境整備 (四) 教育機構防洩漏個資掃瞄平台(統計)</vt:lpstr>
      <vt:lpstr>大綱-3</vt:lpstr>
      <vt:lpstr>網路中心運作情形 (一) 出席教育部TANet相關會議參與率</vt:lpstr>
      <vt:lpstr>網路中心運作情形 (二) 區網中心與連線單位互動(1/4)</vt:lpstr>
      <vt:lpstr>網路中心運作情形 (二) 區網中心與連線單位互動(2/4)</vt:lpstr>
      <vt:lpstr>網路中心運作情形 (二) 區網中心與連線單位互動(3/4)</vt:lpstr>
      <vt:lpstr>網路中心運作情形 (二) 區網中心與連線單位互動(4/4)</vt:lpstr>
      <vt:lpstr>網路中心運作情形 (三) 建立連線單位通訊資訊有效性</vt:lpstr>
      <vt:lpstr>網路中心運作情形 (四) 協助辦理TANet相關活動</vt:lpstr>
      <vt:lpstr>網路中心運作情形 (四) 協助辦理TANet相關活動</vt:lpstr>
      <vt:lpstr>網路中心運作情形 (四) 協助辦理TANet相關活動</vt:lpstr>
      <vt:lpstr>網路中心運作情形 (四) 協助辦理TANet相關活動</vt:lpstr>
      <vt:lpstr>網路中心運作情形 (四) 協助辦理TANet相關活動</vt:lpstr>
      <vt:lpstr>網路中心運作情形 (四) 承辦TANET2013研討會</vt:lpstr>
      <vt:lpstr>PowerPoint 簡報</vt:lpstr>
      <vt:lpstr>大綱-4</vt:lpstr>
      <vt:lpstr>推動網路資訊應用環境與導入 推動相關基礎建置及營運效能(1/5)</vt:lpstr>
      <vt:lpstr>推動網路資訊應用環境與導入 推動相關基礎建置及營運效能(2/5)</vt:lpstr>
      <vt:lpstr>推動網路資訊應用環境與導入 推動相關基礎建置及營運效能(3/5)</vt:lpstr>
      <vt:lpstr>推動網路資訊應用環境與導入 推動相關基礎建置及營運效能(4/5)</vt:lpstr>
      <vt:lpstr>推動網路資訊應用環境與導入 推動相關基礎建置及營運效能(5/5)</vt:lpstr>
      <vt:lpstr>大綱-5</vt:lpstr>
      <vt:lpstr>網路應用創新服務 提供各類網路應用創新服務</vt:lpstr>
      <vt:lpstr>網路應用創新服務 提供各類網路應用創新服務</vt:lpstr>
      <vt:lpstr>網路應用創新服務 提供各類網路應用創新服務</vt:lpstr>
      <vt:lpstr>網路應用創新服務 提供各類網路應用創新服務</vt:lpstr>
      <vt:lpstr>網路應用創新服務 提供各類網路應用創新服務</vt:lpstr>
      <vt:lpstr>網路應用創新服務 提供各類網路應用創新服務</vt:lpstr>
      <vt:lpstr>網路應用創新服務 提供各類網路應用創新服務</vt:lpstr>
      <vt:lpstr>網路應用創新服務 提供各類網路應用創新服務</vt:lpstr>
      <vt:lpstr>網路應用創新服務 提供各類網路應用創新服務</vt:lpstr>
      <vt:lpstr>網路應用創新服務 提供各類網路應用創新服務</vt:lpstr>
      <vt:lpstr>網路應用創新服務 提供各類網路應用創新服務</vt:lpstr>
      <vt:lpstr>網路應用創新服務 提供各類網路應用創新服務</vt:lpstr>
      <vt:lpstr>大綱-6</vt:lpstr>
      <vt:lpstr>辦理教育訓練及研討會活動情形 辦理研討會及教育訓練活動</vt:lpstr>
      <vt:lpstr>辦理教育訓練及研討會活動情形 辦理研討會及教育訓練活動</vt:lpstr>
      <vt:lpstr>辦理教育訓練及研討會活動情形 辦理研討會及教育訓練活動</vt:lpstr>
      <vt:lpstr>辦理教育訓練及研討會活動情形 辦理研討會及教育訓練活動照片</vt:lpstr>
      <vt:lpstr>辦理教育訓練及研討會活動情形 維運人力專業能力訓練</vt:lpstr>
      <vt:lpstr>大綱-7</vt:lpstr>
      <vt:lpstr>年度計畫所提績效指標辦理情形 年度計畫績效達成率(一)</vt:lpstr>
      <vt:lpstr>年度計畫所提績效指標辦理情形 年度計畫績效達成率(二)</vt:lpstr>
      <vt:lpstr>大綱-8</vt:lpstr>
      <vt:lpstr>學校對網路中心維運配合款及經費運用</vt:lpstr>
      <vt:lpstr>大綱-9</vt:lpstr>
      <vt:lpstr>綜合建議</vt:lpstr>
      <vt:lpstr>103年度預計推動之重點工作</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某謎樣的Yukishi</cp:lastModifiedBy>
  <cp:revision>124</cp:revision>
  <dcterms:created xsi:type="dcterms:W3CDTF">2012-06-07T06:52:04Z</dcterms:created>
  <dcterms:modified xsi:type="dcterms:W3CDTF">2013-12-03T00:27:27Z</dcterms:modified>
</cp:coreProperties>
</file>