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8" r:id="rId2"/>
    <p:sldId id="355" r:id="rId3"/>
    <p:sldId id="402" r:id="rId4"/>
    <p:sldId id="434" r:id="rId5"/>
    <p:sldId id="421" r:id="rId6"/>
    <p:sldId id="419" r:id="rId7"/>
    <p:sldId id="431" r:id="rId8"/>
    <p:sldId id="423" r:id="rId9"/>
    <p:sldId id="435" r:id="rId10"/>
    <p:sldId id="436" r:id="rId11"/>
    <p:sldId id="433" r:id="rId12"/>
    <p:sldId id="425" r:id="rId13"/>
    <p:sldId id="432" r:id="rId14"/>
    <p:sldId id="424" r:id="rId15"/>
    <p:sldId id="426" r:id="rId16"/>
    <p:sldId id="437" r:id="rId17"/>
    <p:sldId id="413" r:id="rId18"/>
    <p:sldId id="429" r:id="rId19"/>
    <p:sldId id="283" r:id="rId20"/>
  </p:sldIdLst>
  <p:sldSz cx="9144000" cy="6858000" type="screen4x3"/>
  <p:notesSz cx="9945688" cy="68119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6" userDrawn="1">
          <p15:clr>
            <a:srgbClr val="A4A3A4"/>
          </p15:clr>
        </p15:guide>
        <p15:guide id="2" pos="3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85EA6"/>
    <a:srgbClr val="FFFF66"/>
    <a:srgbClr val="1A0FFF"/>
    <a:srgbClr val="CC3300"/>
    <a:srgbClr val="FF9933"/>
    <a:srgbClr val="FF3300"/>
    <a:srgbClr val="800000"/>
    <a:srgbClr val="1C1C1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9" autoAdjust="0"/>
    <p:restoredTop sz="88592" autoAdjust="0"/>
  </p:normalViewPr>
  <p:slideViewPr>
    <p:cSldViewPr>
      <p:cViewPr varScale="1">
        <p:scale>
          <a:sx n="118" d="100"/>
          <a:sy n="118" d="100"/>
        </p:scale>
        <p:origin x="14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90"/>
      </p:cViewPr>
      <p:guideLst>
        <p:guide orient="horz" pos="2146"/>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2" y="0"/>
            <a:ext cx="4309799" cy="34059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eaLnBrk="0" hangingPunct="0">
              <a:defRPr sz="1200"/>
            </a:lvl1pPr>
          </a:lstStyle>
          <a:p>
            <a:endParaRPr lang="en-US" altLang="zh-TW"/>
          </a:p>
        </p:txBody>
      </p:sp>
      <p:sp>
        <p:nvSpPr>
          <p:cNvPr id="54275" name="Rectangle 3"/>
          <p:cNvSpPr>
            <a:spLocks noGrp="1" noChangeArrowheads="1"/>
          </p:cNvSpPr>
          <p:nvPr>
            <p:ph type="dt" sz="quarter" idx="1"/>
          </p:nvPr>
        </p:nvSpPr>
        <p:spPr bwMode="auto">
          <a:xfrm>
            <a:off x="5633589" y="0"/>
            <a:ext cx="4309799" cy="34059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eaLnBrk="0" hangingPunct="0">
              <a:defRPr sz="1200"/>
            </a:lvl1pPr>
          </a:lstStyle>
          <a:p>
            <a:fld id="{88BF1681-1A38-48CD-A1D2-E0EB9A4B7AEA}" type="datetimeFigureOut">
              <a:rPr lang="zh-TW" altLang="en-US"/>
              <a:pPr/>
              <a:t>2017/3/29</a:t>
            </a:fld>
            <a:endParaRPr lang="en-US" altLang="zh-TW"/>
          </a:p>
        </p:txBody>
      </p:sp>
      <p:sp>
        <p:nvSpPr>
          <p:cNvPr id="54276" name="Rectangle 4"/>
          <p:cNvSpPr>
            <a:spLocks noGrp="1" noChangeArrowheads="1"/>
          </p:cNvSpPr>
          <p:nvPr>
            <p:ph type="ftr" sz="quarter" idx="2"/>
          </p:nvPr>
        </p:nvSpPr>
        <p:spPr bwMode="auto">
          <a:xfrm>
            <a:off x="2" y="6470183"/>
            <a:ext cx="4309799" cy="34059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eaLnBrk="0" hangingPunct="0">
              <a:defRPr sz="1200"/>
            </a:lvl1pPr>
          </a:lstStyle>
          <a:p>
            <a:endParaRPr lang="en-US" altLang="zh-TW"/>
          </a:p>
        </p:txBody>
      </p:sp>
      <p:sp>
        <p:nvSpPr>
          <p:cNvPr id="54277" name="Rectangle 5"/>
          <p:cNvSpPr>
            <a:spLocks noGrp="1" noChangeArrowheads="1"/>
          </p:cNvSpPr>
          <p:nvPr>
            <p:ph type="sldNum" sz="quarter" idx="3"/>
          </p:nvPr>
        </p:nvSpPr>
        <p:spPr bwMode="auto">
          <a:xfrm>
            <a:off x="5633589" y="6470183"/>
            <a:ext cx="4309799" cy="34059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eaLnBrk="0" hangingPunct="0">
              <a:defRPr sz="1200"/>
            </a:lvl1pPr>
          </a:lstStyle>
          <a:p>
            <a:fld id="{9EC15C06-85C0-4FB7-8852-CA85194C688C}" type="slidenum">
              <a:rPr lang="zh-TW" altLang="en-US"/>
              <a:pPr/>
              <a:t>‹#›</a:t>
            </a:fld>
            <a:endParaRPr lang="en-US" altLang="zh-TW"/>
          </a:p>
        </p:txBody>
      </p:sp>
    </p:spTree>
    <p:extLst>
      <p:ext uri="{BB962C8B-B14F-4D97-AF65-F5344CB8AC3E}">
        <p14:creationId xmlns:p14="http://schemas.microsoft.com/office/powerpoint/2010/main" val="2351791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2" y="0"/>
            <a:ext cx="4309799" cy="34059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defRPr sz="1200"/>
            </a:lvl1pPr>
          </a:lstStyle>
          <a:p>
            <a:endParaRPr lang="en-US" altLang="zh-TW"/>
          </a:p>
        </p:txBody>
      </p:sp>
      <p:sp>
        <p:nvSpPr>
          <p:cNvPr id="109571" name="Rectangle 3"/>
          <p:cNvSpPr>
            <a:spLocks noGrp="1" noChangeArrowheads="1"/>
          </p:cNvSpPr>
          <p:nvPr>
            <p:ph type="dt" idx="1"/>
          </p:nvPr>
        </p:nvSpPr>
        <p:spPr bwMode="auto">
          <a:xfrm>
            <a:off x="5633589" y="0"/>
            <a:ext cx="4309799" cy="340598"/>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lvl1pPr algn="r">
              <a:defRPr sz="1200"/>
            </a:lvl1pPr>
          </a:lstStyle>
          <a:p>
            <a:endParaRPr lang="en-US" altLang="zh-TW"/>
          </a:p>
        </p:txBody>
      </p:sp>
      <p:sp>
        <p:nvSpPr>
          <p:cNvPr id="26628" name="Rectangle 4"/>
          <p:cNvSpPr>
            <a:spLocks noGrp="1" noRot="1" noChangeAspect="1" noChangeArrowheads="1" noTextEdit="1"/>
          </p:cNvSpPr>
          <p:nvPr>
            <p:ph type="sldImg" idx="2"/>
          </p:nvPr>
        </p:nvSpPr>
        <p:spPr bwMode="auto">
          <a:xfrm>
            <a:off x="3270250" y="511175"/>
            <a:ext cx="3405188" cy="2554288"/>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994570" y="3235682"/>
            <a:ext cx="7956550" cy="3065384"/>
          </a:xfrm>
          <a:prstGeom prst="rect">
            <a:avLst/>
          </a:prstGeom>
          <a:noFill/>
          <a:ln w="9525">
            <a:noFill/>
            <a:miter lim="800000"/>
            <a:headEnd/>
            <a:tailEnd/>
          </a:ln>
          <a:effectLst/>
        </p:spPr>
        <p:txBody>
          <a:bodyPr vert="horz" wrap="square" lIns="92272" tIns="46136" rIns="92272" bIns="4613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09574" name="Rectangle 6"/>
          <p:cNvSpPr>
            <a:spLocks noGrp="1" noChangeArrowheads="1"/>
          </p:cNvSpPr>
          <p:nvPr>
            <p:ph type="ftr" sz="quarter" idx="4"/>
          </p:nvPr>
        </p:nvSpPr>
        <p:spPr bwMode="auto">
          <a:xfrm>
            <a:off x="2" y="6470183"/>
            <a:ext cx="4309799" cy="34059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defRPr sz="1200"/>
            </a:lvl1pPr>
          </a:lstStyle>
          <a:p>
            <a:endParaRPr lang="en-US" altLang="zh-TW"/>
          </a:p>
        </p:txBody>
      </p:sp>
      <p:sp>
        <p:nvSpPr>
          <p:cNvPr id="109575" name="Rectangle 7"/>
          <p:cNvSpPr>
            <a:spLocks noGrp="1" noChangeArrowheads="1"/>
          </p:cNvSpPr>
          <p:nvPr>
            <p:ph type="sldNum" sz="quarter" idx="5"/>
          </p:nvPr>
        </p:nvSpPr>
        <p:spPr bwMode="auto">
          <a:xfrm>
            <a:off x="5633589" y="6470183"/>
            <a:ext cx="4309799" cy="340598"/>
          </a:xfrm>
          <a:prstGeom prst="rect">
            <a:avLst/>
          </a:prstGeom>
          <a:noFill/>
          <a:ln w="9525">
            <a:noFill/>
            <a:miter lim="800000"/>
            <a:headEnd/>
            <a:tailEnd/>
          </a:ln>
          <a:effectLst/>
        </p:spPr>
        <p:txBody>
          <a:bodyPr vert="horz" wrap="square" lIns="92272" tIns="46136" rIns="92272" bIns="46136" numCol="1" anchor="b" anchorCtr="0" compatLnSpc="1">
            <a:prstTxWarp prst="textNoShape">
              <a:avLst/>
            </a:prstTxWarp>
          </a:bodyPr>
          <a:lstStyle>
            <a:lvl1pPr algn="r">
              <a:defRPr sz="1200"/>
            </a:lvl1pPr>
          </a:lstStyle>
          <a:p>
            <a:fld id="{84BD4CEF-4B6C-4CA4-8123-5E7B429365B4}" type="slidenum">
              <a:rPr lang="zh-TW" altLang="en-US"/>
              <a:pPr/>
              <a:t>‹#›</a:t>
            </a:fld>
            <a:endParaRPr lang="en-US" altLang="zh-TW"/>
          </a:p>
        </p:txBody>
      </p:sp>
    </p:spTree>
    <p:extLst>
      <p:ext uri="{BB962C8B-B14F-4D97-AF65-F5344CB8AC3E}">
        <p14:creationId xmlns:p14="http://schemas.microsoft.com/office/powerpoint/2010/main" val="2830805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zh-TW" altLang="en-US" smtClean="0">
              <a:latin typeface="Arial" charset="0"/>
            </a:endParaRPr>
          </a:p>
        </p:txBody>
      </p:sp>
    </p:spTree>
    <p:extLst>
      <p:ext uri="{BB962C8B-B14F-4D97-AF65-F5344CB8AC3E}">
        <p14:creationId xmlns:p14="http://schemas.microsoft.com/office/powerpoint/2010/main" val="163469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zh-TW" altLang="en-US" smtClean="0">
              <a:latin typeface="Arial" charset="0"/>
            </a:endParaRPr>
          </a:p>
        </p:txBody>
      </p:sp>
    </p:spTree>
    <p:extLst>
      <p:ext uri="{BB962C8B-B14F-4D97-AF65-F5344CB8AC3E}">
        <p14:creationId xmlns:p14="http://schemas.microsoft.com/office/powerpoint/2010/main" val="18277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zh-TW" altLang="en-US" smtClean="0">
              <a:latin typeface="Arial" charset="0"/>
            </a:endParaRPr>
          </a:p>
        </p:txBody>
      </p:sp>
    </p:spTree>
    <p:extLst>
      <p:ext uri="{BB962C8B-B14F-4D97-AF65-F5344CB8AC3E}">
        <p14:creationId xmlns:p14="http://schemas.microsoft.com/office/powerpoint/2010/main" val="208890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0" lvl="1" defTabSz="922721">
              <a:defRPr/>
            </a:pPr>
            <a:endParaRPr lang="en-US" altLang="zh-TW" sz="2400" dirty="0">
              <a:latin typeface="標楷體" pitchFamily="65" charset="-120"/>
              <a:ea typeface="標楷體" pitchFamily="65" charset="-120"/>
            </a:endParaRPr>
          </a:p>
        </p:txBody>
      </p:sp>
    </p:spTree>
    <p:extLst>
      <p:ext uri="{BB962C8B-B14F-4D97-AF65-F5344CB8AC3E}">
        <p14:creationId xmlns:p14="http://schemas.microsoft.com/office/powerpoint/2010/main" val="21280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zh-TW" altLang="en-US" smtClean="0">
              <a:latin typeface="Arial" charset="0"/>
            </a:endParaRPr>
          </a:p>
        </p:txBody>
      </p:sp>
    </p:spTree>
    <p:extLst>
      <p:ext uri="{BB962C8B-B14F-4D97-AF65-F5344CB8AC3E}">
        <p14:creationId xmlns:p14="http://schemas.microsoft.com/office/powerpoint/2010/main" val="378809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4BD4CEF-4B6C-4CA4-8123-5E7B429365B4}" type="slidenum">
              <a:rPr lang="zh-TW" altLang="en-US" smtClean="0"/>
              <a:pPr/>
              <a:t>9</a:t>
            </a:fld>
            <a:endParaRPr lang="en-US" altLang="zh-TW"/>
          </a:p>
        </p:txBody>
      </p:sp>
    </p:spTree>
    <p:extLst>
      <p:ext uri="{BB962C8B-B14F-4D97-AF65-F5344CB8AC3E}">
        <p14:creationId xmlns:p14="http://schemas.microsoft.com/office/powerpoint/2010/main" val="209961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4BD4CEF-4B6C-4CA4-8123-5E7B429365B4}" type="slidenum">
              <a:rPr lang="zh-TW" altLang="en-US" smtClean="0"/>
              <a:pPr/>
              <a:t>17</a:t>
            </a:fld>
            <a:endParaRPr lang="en-US" altLang="zh-TW"/>
          </a:p>
        </p:txBody>
      </p:sp>
    </p:spTree>
    <p:extLst>
      <p:ext uri="{BB962C8B-B14F-4D97-AF65-F5344CB8AC3E}">
        <p14:creationId xmlns:p14="http://schemas.microsoft.com/office/powerpoint/2010/main" val="207582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4BD4CEF-4B6C-4CA4-8123-5E7B429365B4}" type="slidenum">
              <a:rPr lang="zh-TW" altLang="en-US" smtClean="0"/>
              <a:pPr/>
              <a:t>18</a:t>
            </a:fld>
            <a:endParaRPr lang="en-US" altLang="zh-TW"/>
          </a:p>
        </p:txBody>
      </p:sp>
    </p:spTree>
    <p:extLst>
      <p:ext uri="{BB962C8B-B14F-4D97-AF65-F5344CB8AC3E}">
        <p14:creationId xmlns:p14="http://schemas.microsoft.com/office/powerpoint/2010/main" val="59494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zh-TW" altLang="en-US" smtClean="0">
              <a:latin typeface="Arial" charset="0"/>
            </a:endParaRPr>
          </a:p>
        </p:txBody>
      </p:sp>
    </p:spTree>
    <p:extLst>
      <p:ext uri="{BB962C8B-B14F-4D97-AF65-F5344CB8AC3E}">
        <p14:creationId xmlns:p14="http://schemas.microsoft.com/office/powerpoint/2010/main" val="3711210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2" name="Rectangle 52" descr="Light horizontal"/>
          <p:cNvSpPr>
            <a:spLocks noChangeArrowheads="1"/>
          </p:cNvSpPr>
          <p:nvPr/>
        </p:nvSpPr>
        <p:spPr bwMode="gray">
          <a:xfrm>
            <a:off x="11113" y="2137893"/>
            <a:ext cx="9132887" cy="4819499"/>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zh-TW" altLang="en-US">
              <a:ea typeface="PMingLiU" pitchFamily="18" charset="-120"/>
            </a:endParaRPr>
          </a:p>
        </p:txBody>
      </p:sp>
      <p:sp>
        <p:nvSpPr>
          <p:cNvPr id="3074" name="Rectangle 2"/>
          <p:cNvSpPr>
            <a:spLocks noGrp="1" noChangeArrowheads="1"/>
          </p:cNvSpPr>
          <p:nvPr>
            <p:ph type="ctrTitle"/>
          </p:nvPr>
        </p:nvSpPr>
        <p:spPr>
          <a:xfrm>
            <a:off x="609600" y="2924944"/>
            <a:ext cx="8229600" cy="685800"/>
          </a:xfrm>
        </p:spPr>
        <p:txBody>
          <a:bodyPr/>
          <a:lstStyle>
            <a:lvl1pPr>
              <a:defRPr sz="4000"/>
            </a:lvl1pPr>
          </a:lstStyle>
          <a:p>
            <a:r>
              <a:rPr lang="zh-TW" altLang="en-US"/>
              <a:t>按一下以編輯母片標題樣式</a:t>
            </a:r>
          </a:p>
        </p:txBody>
      </p:sp>
      <p:sp>
        <p:nvSpPr>
          <p:cNvPr id="3075" name="Rectangle 3"/>
          <p:cNvSpPr>
            <a:spLocks noGrp="1" noChangeArrowheads="1"/>
          </p:cNvSpPr>
          <p:nvPr>
            <p:ph type="subTitle" idx="1"/>
          </p:nvPr>
        </p:nvSpPr>
        <p:spPr bwMode="auto">
          <a:xfrm>
            <a:off x="1143000" y="4509120"/>
            <a:ext cx="6934200" cy="1512168"/>
          </a:xfrm>
        </p:spPr>
        <p:txBody>
          <a:bodyPr/>
          <a:lstStyle>
            <a:lvl1pPr marL="0" indent="0" algn="ctr">
              <a:buFontTx/>
              <a:buNone/>
              <a:defRPr sz="2800">
                <a:solidFill>
                  <a:schemeClr val="tx2"/>
                </a:solidFill>
              </a:defRPr>
            </a:lvl1pPr>
          </a:lstStyle>
          <a:p>
            <a:r>
              <a:rPr lang="zh-TW" altLang="en-US"/>
              <a:t>按一下以編輯母片副標題樣式</a:t>
            </a:r>
          </a:p>
        </p:txBody>
      </p:sp>
      <p:sp>
        <p:nvSpPr>
          <p:cNvPr id="15" name="Rectangle 4"/>
          <p:cNvSpPr>
            <a:spLocks noGrp="1" noChangeArrowheads="1"/>
          </p:cNvSpPr>
          <p:nvPr>
            <p:ph type="dt" sz="half" idx="10"/>
          </p:nvPr>
        </p:nvSpPr>
        <p:spPr bwMode="auto">
          <a:xfrm>
            <a:off x="457200" y="6400800"/>
            <a:ext cx="2133600" cy="320675"/>
          </a:xfrm>
        </p:spPr>
        <p:txBody>
          <a:bodyPr/>
          <a:lstStyle>
            <a:lvl1pPr>
              <a:defRPr smtClean="0"/>
            </a:lvl1pPr>
          </a:lstStyle>
          <a:p>
            <a:pPr>
              <a:defRPr/>
            </a:pPr>
            <a:endParaRPr lang="en-US" altLang="zh-TW"/>
          </a:p>
        </p:txBody>
      </p:sp>
      <p:sp>
        <p:nvSpPr>
          <p:cNvPr id="16" name="Rectangle 6"/>
          <p:cNvSpPr>
            <a:spLocks noGrp="1" noChangeArrowheads="1"/>
          </p:cNvSpPr>
          <p:nvPr>
            <p:ph type="sldNum" sz="quarter" idx="11"/>
          </p:nvPr>
        </p:nvSpPr>
        <p:spPr bwMode="auto">
          <a:xfrm>
            <a:off x="6553200" y="6400800"/>
            <a:ext cx="2133600" cy="320675"/>
          </a:xfrm>
        </p:spPr>
        <p:txBody>
          <a:bodyPr/>
          <a:lstStyle>
            <a:lvl1pPr>
              <a:defRPr b="0" smtClean="0">
                <a:solidFill>
                  <a:schemeClr val="tx1"/>
                </a:solidFill>
              </a:defRPr>
            </a:lvl1pPr>
          </a:lstStyle>
          <a:p>
            <a:pPr>
              <a:defRPr/>
            </a:pPr>
            <a:fld id="{DFFD3EC5-A8DC-4125-86FC-997A4C226AE8}" type="slidenum">
              <a:rPr lang="zh-TW" altLang="en-US"/>
              <a:pPr>
                <a:defRPr/>
              </a:pPr>
              <a:t>‹#›</a:t>
            </a:fld>
            <a:endParaRPr lang="en-US" altLang="zh-TW"/>
          </a:p>
        </p:txBody>
      </p:sp>
      <p:pic>
        <p:nvPicPr>
          <p:cNvPr id="206850" name="Picture 2" descr="http://wifirc.niu.edu.tw/images/title_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757" y="-27384"/>
            <a:ext cx="9169758" cy="2165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772FC1B-9D78-4A04-A46A-665E4430DF2F}" type="slidenum">
              <a:rPr lang="zh-TW" altLang="en-US"/>
              <a:pPr>
                <a:defRPr/>
              </a:pPr>
              <a:t>‹#›</a:t>
            </a:fld>
            <a:endParaRPr lang="en-US" altLang="zh-TW"/>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zh-TW"/>
          </a:p>
        </p:txBody>
      </p:sp>
      <p:sp>
        <p:nvSpPr>
          <p:cNvPr id="9"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2738" y="228600"/>
            <a:ext cx="2068512" cy="5943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53138" cy="5943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63CECAA6-6CBE-4F64-BB40-F4489BEAE98F}" type="slidenum">
              <a:rPr lang="zh-TW" altLang="en-US"/>
              <a:pPr>
                <a:defRPr/>
              </a:pPr>
              <a:t>‹#›</a:t>
            </a:fld>
            <a:endParaRPr lang="en-US" altLang="zh-TW"/>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zh-TW"/>
          </a:p>
        </p:txBody>
      </p:sp>
      <p:sp>
        <p:nvSpPr>
          <p:cNvPr id="9"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Times New Roman" pitchFamily="18" charset="0"/>
                <a:ea typeface="標楷體"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baseline="0">
                <a:latin typeface="Times New Roman" pitchFamily="18" charset="0"/>
                <a:ea typeface="標楷體" pitchFamily="65" charset="-120"/>
              </a:defRPr>
            </a:lvl1pPr>
            <a:lvl2pPr>
              <a:defRPr baseline="0">
                <a:latin typeface="Times New Roman" pitchFamily="18" charset="0"/>
                <a:ea typeface="標楷體" pitchFamily="65" charset="-120"/>
              </a:defRPr>
            </a:lvl2pPr>
            <a:lvl3pPr>
              <a:defRPr baseline="0">
                <a:latin typeface="Times New Roman" pitchFamily="18" charset="0"/>
                <a:ea typeface="標楷體" pitchFamily="65" charset="-120"/>
              </a:defRPr>
            </a:lvl3pPr>
            <a:lvl4pPr>
              <a:defRPr baseline="0">
                <a:latin typeface="Times New Roman" pitchFamily="18" charset="0"/>
                <a:ea typeface="標楷體" pitchFamily="65" charset="-120"/>
              </a:defRPr>
            </a:lvl4pPr>
            <a:lvl5pPr>
              <a:defRPr baseline="0">
                <a:latin typeface="Times New Roman" pitchFamily="18" charset="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baseline="0">
                <a:latin typeface="Times New Roman" pitchFamily="18" charset="0"/>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a:p>
        </p:txBody>
      </p:sp>
      <p:sp>
        <p:nvSpPr>
          <p:cNvPr id="5" name="Rectangle 6"/>
          <p:cNvSpPr>
            <a:spLocks noGrp="1" noChangeArrowheads="1"/>
          </p:cNvSpPr>
          <p:nvPr>
            <p:ph type="sldNum" sz="quarter" idx="11"/>
          </p:nvPr>
        </p:nvSpPr>
        <p:spPr>
          <a:ln/>
        </p:spPr>
        <p:txBody>
          <a:bodyPr/>
          <a:lstStyle>
            <a:lvl1pPr>
              <a:defRPr baseline="0">
                <a:latin typeface="Times New Roman" pitchFamily="18" charset="0"/>
                <a:ea typeface="標楷體" pitchFamily="65" charset="-120"/>
              </a:defRPr>
            </a:lvl1pPr>
          </a:lstStyle>
          <a:p>
            <a:pPr>
              <a:defRPr/>
            </a:pPr>
            <a:fld id="{A769D550-E614-45A8-86A6-04542860B1F7}" type="slidenum">
              <a:rPr lang="zh-TW" altLang="en-US" smtClean="0"/>
              <a:pPr>
                <a:defRPr/>
              </a:pPr>
              <a:t>‹#›</a:t>
            </a:fld>
            <a:endParaRPr lang="en-US" altLang="zh-TW"/>
          </a:p>
        </p:txBody>
      </p:sp>
      <p:sp>
        <p:nvSpPr>
          <p:cNvPr id="6" name="Rectangle 4"/>
          <p:cNvSpPr>
            <a:spLocks noGrp="1" noChangeArrowheads="1"/>
          </p:cNvSpPr>
          <p:nvPr>
            <p:ph type="dt" sz="half" idx="12"/>
          </p:nvPr>
        </p:nvSpPr>
        <p:spPr>
          <a:ln/>
        </p:spPr>
        <p:txBody>
          <a:bodyPr/>
          <a:lstStyle>
            <a:lvl1pPr>
              <a:defRPr baseline="0">
                <a:latin typeface="Times New Roman" pitchFamily="18" charset="0"/>
                <a:ea typeface="標楷體" pitchFamily="65" charset="-120"/>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r>
              <a:rPr lang="zh-TW" altLang="en-US" smtClean="0"/>
              <a:t>台灣學術網路</a:t>
            </a:r>
            <a:r>
              <a:rPr lang="en-US" altLang="zh-TW" smtClean="0"/>
              <a:t>(TANet)</a:t>
            </a:r>
            <a:r>
              <a:rPr lang="zh-TW" altLang="en-US" smtClean="0"/>
              <a:t>無線網路漫遊交換中心營運服務建議書</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96E9DEDE-0F4A-4C3C-8B9E-22ACBF8611B1}" type="slidenum">
              <a:rPr lang="zh-TW" altLang="en-US"/>
              <a:pPr>
                <a:defRPr/>
              </a:pPr>
              <a:t>‹#›</a:t>
            </a:fld>
            <a:endParaRPr lang="en-US" altLang="zh-TW"/>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006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r>
              <a:rPr lang="zh-TW" altLang="en-US" smtClean="0"/>
              <a:t>台灣學術網路</a:t>
            </a:r>
            <a:r>
              <a:rPr lang="en-US" altLang="zh-TW" smtClean="0"/>
              <a:t>(TANet)</a:t>
            </a:r>
            <a:r>
              <a:rPr lang="zh-TW" altLang="en-US" smtClean="0"/>
              <a:t>無線網路漫遊交換中心營運服務建議書</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319185F5-B61B-4AC9-851B-CAF75B0E59BA}" type="slidenum">
              <a:rPr lang="zh-TW" altLang="en-US"/>
              <a:pPr>
                <a:defRPr/>
              </a:pPr>
              <a:t>‹#›</a:t>
            </a:fld>
            <a:endParaRPr lang="en-US" altLang="zh-TW"/>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r>
              <a:rPr lang="zh-TW" altLang="en-US" smtClean="0"/>
              <a:t>台灣學術網路</a:t>
            </a:r>
            <a:r>
              <a:rPr lang="en-US" altLang="zh-TW" smtClean="0"/>
              <a:t>(TANet)</a:t>
            </a:r>
            <a:r>
              <a:rPr lang="zh-TW" altLang="en-US" smtClean="0"/>
              <a:t>無線網路漫遊交換中心營運服務建議書</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FCA88E4D-EDD7-447E-B8DE-C5D695364332}" type="slidenum">
              <a:rPr lang="zh-TW" altLang="en-US"/>
              <a:pPr>
                <a:defRPr/>
              </a:pPr>
              <a:t>‹#›</a:t>
            </a:fld>
            <a:endParaRPr lang="en-US" altLang="zh-TW"/>
          </a:p>
        </p:txBody>
      </p:sp>
      <p:sp>
        <p:nvSpPr>
          <p:cNvPr id="9" name="Rectangle 4"/>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F75F46AD-6713-4849-AC58-C4380094B044}" type="slidenum">
              <a:rPr lang="zh-TW" altLang="en-US"/>
              <a:pPr>
                <a:defRPr/>
              </a:pPr>
              <a:t>‹#›</a:t>
            </a:fld>
            <a:endParaRPr lang="en-US" altLang="zh-TW"/>
          </a:p>
        </p:txBody>
      </p:sp>
      <p:sp>
        <p:nvSpPr>
          <p:cNvPr id="5" name="Rectangle 4"/>
          <p:cNvSpPr>
            <a:spLocks noGrp="1" noChangeArrowheads="1"/>
          </p:cNvSpPr>
          <p:nvPr>
            <p:ph type="dt" sz="half" idx="12"/>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67CF42E-5A8C-427E-8CE7-CF516423F30E}" type="slidenum">
              <a:rPr lang="zh-TW" altLang="en-US"/>
              <a:pPr>
                <a:defRPr/>
              </a:pPr>
              <a:t>‹#›</a:t>
            </a:fld>
            <a:endParaRPr lang="en-US" altLang="zh-TW"/>
          </a:p>
        </p:txBody>
      </p:sp>
      <p:sp>
        <p:nvSpPr>
          <p:cNvPr id="4" name="Rectangle 4"/>
          <p:cNvSpPr>
            <a:spLocks noGrp="1" noChangeArrowheads="1"/>
          </p:cNvSpPr>
          <p:nvPr>
            <p:ph type="dt" sz="half" idx="12"/>
          </p:nvPr>
        </p:nvSpPr>
        <p:spPr>
          <a:ln/>
        </p:spPr>
        <p:txBody>
          <a:bodyPr/>
          <a:lstStyle>
            <a:lvl1pPr>
              <a:defRPr/>
            </a:lvl1pPr>
          </a:lstStyle>
          <a:p>
            <a:pPr>
              <a:defRPr/>
            </a:pPr>
            <a:endParaRPr lang="en-US" altLang="zh-TW" dirty="0"/>
          </a:p>
        </p:txBody>
      </p:sp>
      <p:sp>
        <p:nvSpPr>
          <p:cNvPr id="7"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Rectangle 6"/>
          <p:cNvSpPr>
            <a:spLocks noGrp="1" noChangeArrowheads="1"/>
          </p:cNvSpPr>
          <p:nvPr>
            <p:ph type="sldNum" sz="quarter" idx="11"/>
          </p:nvPr>
        </p:nvSpPr>
        <p:spPr>
          <a:ln/>
        </p:spPr>
        <p:txBody>
          <a:bodyPr/>
          <a:lstStyle>
            <a:lvl1pPr>
              <a:defRPr/>
            </a:lvl1pPr>
          </a:lstStyle>
          <a:p>
            <a:pPr>
              <a:defRPr/>
            </a:pPr>
            <a:fld id="{D669FAF6-C97C-4819-91CD-55C41BEA3B94}" type="slidenum">
              <a:rPr lang="zh-TW" altLang="en-US"/>
              <a:pPr>
                <a:defRPr/>
              </a:pPr>
              <a:t>‹#›</a:t>
            </a:fld>
            <a:endParaRPr lang="en-US" altLang="zh-TW"/>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zh-TW"/>
          </a:p>
        </p:txBody>
      </p:sp>
      <p:sp>
        <p:nvSpPr>
          <p:cNvPr id="10"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Rectangle 6"/>
          <p:cNvSpPr>
            <a:spLocks noGrp="1" noChangeArrowheads="1"/>
          </p:cNvSpPr>
          <p:nvPr>
            <p:ph type="sldNum" sz="quarter" idx="11"/>
          </p:nvPr>
        </p:nvSpPr>
        <p:spPr>
          <a:ln/>
        </p:spPr>
        <p:txBody>
          <a:bodyPr/>
          <a:lstStyle>
            <a:lvl1pPr>
              <a:defRPr/>
            </a:lvl1pPr>
          </a:lstStyle>
          <a:p>
            <a:pPr>
              <a:defRPr/>
            </a:pPr>
            <a:fld id="{3F19532C-E2E4-4893-A96E-12F22F9CA619}" type="slidenum">
              <a:rPr lang="zh-TW" altLang="en-US"/>
              <a:pPr>
                <a:defRPr/>
              </a:pPr>
              <a:t>‹#›</a:t>
            </a:fld>
            <a:endParaRPr lang="en-US" altLang="zh-TW"/>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zh-TW"/>
          </a:p>
        </p:txBody>
      </p:sp>
      <p:sp>
        <p:nvSpPr>
          <p:cNvPr id="10"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FF"/>
                </a:solidFill>
                <a:ea typeface="標楷體" pitchFamily="65" charset="-120"/>
              </a:defRPr>
            </a:lvl1pPr>
          </a:lstStyle>
          <a:p>
            <a:r>
              <a:rPr lang="zh-TW" altLang="en-US" smtClean="0"/>
              <a:t>台灣學術網路</a:t>
            </a:r>
            <a:r>
              <a:rPr lang="en-US" altLang="zh-TW" smtClean="0"/>
              <a:t>(TANet)</a:t>
            </a:r>
            <a:r>
              <a:rPr lang="zh-TW" altLang="en-US" smtClean="0"/>
              <a:t>無線網路漫遊交換中心營運服務建議書</a:t>
            </a:r>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descr="Light horizontal"/>
          <p:cNvSpPr>
            <a:spLocks noChangeArrowheads="1"/>
          </p:cNvSpPr>
          <p:nvPr/>
        </p:nvSpPr>
        <p:spPr bwMode="gray">
          <a:xfrm>
            <a:off x="0" y="0"/>
            <a:ext cx="91440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endParaRPr lang="zh-TW" altLang="en-US" baseline="0">
              <a:latin typeface="Times New Roman" pitchFamily="18" charset="0"/>
              <a:ea typeface="標楷體" pitchFamily="65" charset="-120"/>
            </a:endParaRPr>
          </a:p>
        </p:txBody>
      </p:sp>
      <p:sp>
        <p:nvSpPr>
          <p:cNvPr id="1029" name="Rectangle 5"/>
          <p:cNvSpPr>
            <a:spLocks noGrp="1" noChangeArrowheads="1"/>
          </p:cNvSpPr>
          <p:nvPr>
            <p:ph type="ftr" sz="quarter" idx="3"/>
          </p:nvPr>
        </p:nvSpPr>
        <p:spPr bwMode="gray">
          <a:xfrm>
            <a:off x="2857488" y="6453188"/>
            <a:ext cx="4214842" cy="261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aseline="0">
                <a:solidFill>
                  <a:srgbClr val="0000FF"/>
                </a:solidFill>
                <a:latin typeface="Times New Roman" pitchFamily="18" charset="0"/>
                <a:ea typeface="標楷體" pitchFamily="65" charset="-120"/>
              </a:defRPr>
            </a:lvl1pPr>
          </a:lstStyle>
          <a:p>
            <a:endParaRPr lang="en-US" altLang="zh-TW" dirty="0"/>
          </a:p>
        </p:txBody>
      </p:sp>
      <p:sp>
        <p:nvSpPr>
          <p:cNvPr id="1030" name="Rectangle 6"/>
          <p:cNvSpPr>
            <a:spLocks noGrp="1" noChangeArrowheads="1"/>
          </p:cNvSpPr>
          <p:nvPr>
            <p:ph type="sldNum" sz="quarter" idx="4"/>
          </p:nvPr>
        </p:nvSpPr>
        <p:spPr bwMode="gray">
          <a:xfrm>
            <a:off x="67056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baseline="0" smtClean="0">
                <a:solidFill>
                  <a:srgbClr val="0000FF"/>
                </a:solidFill>
                <a:latin typeface="Times New Roman" pitchFamily="18" charset="0"/>
                <a:ea typeface="標楷體" pitchFamily="65" charset="-120"/>
              </a:defRPr>
            </a:lvl1pPr>
          </a:lstStyle>
          <a:p>
            <a:pPr>
              <a:defRPr/>
            </a:pPr>
            <a:fld id="{BA2C2612-F4C4-4786-BD34-10E9C4275A85}" type="slidenum">
              <a:rPr lang="zh-TW" altLang="en-US" smtClean="0"/>
              <a:pPr>
                <a:defRPr/>
              </a:pPr>
              <a:t>‹#›</a:t>
            </a:fld>
            <a:endParaRPr lang="en-US" altLang="zh-TW"/>
          </a:p>
        </p:txBody>
      </p:sp>
      <p:sp>
        <p:nvSpPr>
          <p:cNvPr id="1048" name="Rectangle 24" descr="Light horizontal"/>
          <p:cNvSpPr>
            <a:spLocks noChangeArrowheads="1"/>
          </p:cNvSpPr>
          <p:nvPr/>
        </p:nvSpPr>
        <p:spPr bwMode="gray">
          <a:xfrm>
            <a:off x="0" y="762000"/>
            <a:ext cx="685800" cy="6096000"/>
          </a:xfrm>
          <a:prstGeom prst="rect">
            <a:avLst/>
          </a:prstGeom>
          <a:blipFill dpi="0" rotWithShape="0">
            <a:blip r:embed="rId14" cstate="print"/>
            <a:srcRect/>
            <a:tile tx="0" ty="0" sx="100000" sy="100000" flip="none" algn="tl"/>
          </a:blipFill>
          <a:ln w="9525">
            <a:noFill/>
            <a:miter lim="800000"/>
            <a:headEnd/>
            <a:tailEnd/>
          </a:ln>
          <a:effectLst/>
        </p:spPr>
        <p:txBody>
          <a:bodyPr wrap="none" anchor="ctr"/>
          <a:lstStyle/>
          <a:p>
            <a:endParaRPr lang="zh-TW" altLang="en-US" baseline="0">
              <a:latin typeface="Times New Roman" pitchFamily="18" charset="0"/>
              <a:ea typeface="標楷體" pitchFamily="65" charset="-120"/>
            </a:endParaRPr>
          </a:p>
        </p:txBody>
      </p:sp>
      <p:sp>
        <p:nvSpPr>
          <p:cNvPr id="1049" name="Line 25"/>
          <p:cNvSpPr>
            <a:spLocks noChangeShapeType="1"/>
          </p:cNvSpPr>
          <p:nvPr/>
        </p:nvSpPr>
        <p:spPr bwMode="gray">
          <a:xfrm>
            <a:off x="0" y="6400800"/>
            <a:ext cx="6934200" cy="0"/>
          </a:xfrm>
          <a:prstGeom prst="line">
            <a:avLst/>
          </a:prstGeom>
          <a:noFill/>
          <a:ln w="9525" cap="rnd">
            <a:solidFill>
              <a:schemeClr val="tx1"/>
            </a:solidFill>
            <a:prstDash val="sysDot"/>
            <a:round/>
            <a:headEnd/>
            <a:tailEnd/>
          </a:ln>
          <a:effectLst/>
        </p:spPr>
        <p:txBody>
          <a:bodyPr/>
          <a:lstStyle/>
          <a:p>
            <a:pPr>
              <a:defRPr/>
            </a:pPr>
            <a:endParaRPr lang="zh-TW" altLang="en-US" baseline="0">
              <a:latin typeface="Times New Roman" pitchFamily="18" charset="0"/>
              <a:ea typeface="標楷體" pitchFamily="65" charset="-120"/>
            </a:endParaRPr>
          </a:p>
        </p:txBody>
      </p:sp>
      <p:sp>
        <p:nvSpPr>
          <p:cNvPr id="1028" name="Rectangle 4"/>
          <p:cNvSpPr>
            <a:spLocks noGrp="1" noChangeArrowheads="1"/>
          </p:cNvSpPr>
          <p:nvPr>
            <p:ph type="dt" sz="half" idx="2"/>
          </p:nvPr>
        </p:nvSpPr>
        <p:spPr bwMode="gray">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smtClean="0">
                <a:latin typeface="Times New Roman" pitchFamily="18" charset="0"/>
                <a:ea typeface="標楷體" pitchFamily="65" charset="-120"/>
              </a:defRPr>
            </a:lvl1pPr>
          </a:lstStyle>
          <a:p>
            <a:pPr>
              <a:defRPr/>
            </a:pPr>
            <a:endParaRPr lang="en-US" altLang="zh-TW"/>
          </a:p>
        </p:txBody>
      </p:sp>
      <p:sp>
        <p:nvSpPr>
          <p:cNvPr id="1026" name="Rectangle 2"/>
          <p:cNvSpPr>
            <a:spLocks noGrp="1" noChangeArrowheads="1"/>
          </p:cNvSpPr>
          <p:nvPr>
            <p:ph type="title"/>
          </p:nvPr>
        </p:nvSpPr>
        <p:spPr bwMode="gray">
          <a:xfrm>
            <a:off x="457200" y="228600"/>
            <a:ext cx="8274050" cy="460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8" name="Rectangle 3"/>
          <p:cNvSpPr>
            <a:spLocks noGrp="1" noChangeArrowheads="1"/>
          </p:cNvSpPr>
          <p:nvPr>
            <p:ph type="body" idx="1"/>
          </p:nvPr>
        </p:nvSpPr>
        <p:spPr bwMode="gray">
          <a:xfrm>
            <a:off x="8382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pic>
        <p:nvPicPr>
          <p:cNvPr id="2059" name="Picture 30" descr="niulogo"/>
          <p:cNvPicPr>
            <a:picLocks noChangeAspect="1" noChangeArrowheads="1" noCrop="1"/>
          </p:cNvPicPr>
          <p:nvPr userDrawn="1"/>
        </p:nvPicPr>
        <p:blipFill>
          <a:blip r:embed="rId15" cstate="print">
            <a:clrChange>
              <a:clrFrom>
                <a:srgbClr val="FFFFFF"/>
              </a:clrFrom>
              <a:clrTo>
                <a:srgbClr val="FFFFFF">
                  <a:alpha val="0"/>
                </a:srgbClr>
              </a:clrTo>
            </a:clrChange>
          </a:blip>
          <a:srcRect/>
          <a:stretch>
            <a:fillRect/>
          </a:stretch>
        </p:blipFill>
        <p:spPr bwMode="auto">
          <a:xfrm>
            <a:off x="142844" y="6453188"/>
            <a:ext cx="504825" cy="388937"/>
          </a:xfrm>
          <a:prstGeom prst="rect">
            <a:avLst/>
          </a:prstGeom>
          <a:noFill/>
          <a:ln w="9525">
            <a:noFill/>
            <a:miter lim="800000"/>
            <a:headEnd/>
            <a:tailEnd/>
          </a:ln>
        </p:spPr>
      </p:pic>
      <p:pic>
        <p:nvPicPr>
          <p:cNvPr id="2060" name="Picture 31" descr="niu"/>
          <p:cNvPicPr>
            <a:picLocks noChangeAspect="1" noChangeArrowheads="1" noCrop="1"/>
          </p:cNvPicPr>
          <p:nvPr userDrawn="1"/>
        </p:nvPicPr>
        <p:blipFill>
          <a:blip r:embed="rId16" cstate="print"/>
          <a:srcRect/>
          <a:stretch>
            <a:fillRect/>
          </a:stretch>
        </p:blipFill>
        <p:spPr bwMode="auto">
          <a:xfrm>
            <a:off x="719106" y="6453188"/>
            <a:ext cx="1858963" cy="306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baseline="0">
          <a:solidFill>
            <a:schemeClr val="tx2"/>
          </a:solidFill>
          <a:latin typeface="Times New Roman" pitchFamily="18" charset="0"/>
          <a:ea typeface="標楷體" pitchFamily="65" charset="-120"/>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3200" baseline="0">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Clr>
          <a:schemeClr val="tx2"/>
        </a:buClr>
        <a:buFont typeface="Arial" charset="0"/>
        <a:buChar char="–"/>
        <a:defRPr sz="2800" baseline="0">
          <a:solidFill>
            <a:schemeClr val="tx1"/>
          </a:solidFill>
          <a:latin typeface="Times New Roman" pitchFamily="18" charset="0"/>
          <a:ea typeface="標楷體" pitchFamily="65" charset="-120"/>
        </a:defRPr>
      </a:lvl2pPr>
      <a:lvl3pPr marL="1143000" indent="-228600" algn="l" rtl="0" eaLnBrk="0" fontAlgn="base" hangingPunct="0">
        <a:spcBef>
          <a:spcPct val="20000"/>
        </a:spcBef>
        <a:spcAft>
          <a:spcPct val="0"/>
        </a:spcAft>
        <a:buClr>
          <a:schemeClr val="accent2"/>
        </a:buClr>
        <a:buChar char="•"/>
        <a:defRPr sz="2400" baseline="0">
          <a:solidFill>
            <a:schemeClr val="tx1"/>
          </a:solidFill>
          <a:latin typeface="Times New Roman" pitchFamily="18" charset="0"/>
          <a:ea typeface="標楷體" pitchFamily="65" charset="-120"/>
        </a:defRPr>
      </a:lvl3pPr>
      <a:lvl4pPr marL="1600200" indent="-228600" algn="l" rtl="0" eaLnBrk="0" fontAlgn="base" hangingPunct="0">
        <a:spcBef>
          <a:spcPct val="20000"/>
        </a:spcBef>
        <a:spcAft>
          <a:spcPct val="0"/>
        </a:spcAft>
        <a:buClr>
          <a:schemeClr val="hlink"/>
        </a:buClr>
        <a:buFont typeface="Arial" charset="0"/>
        <a:buChar char="–"/>
        <a:defRPr sz="2000" baseline="0">
          <a:solidFill>
            <a:schemeClr val="tx1"/>
          </a:solidFill>
          <a:latin typeface="Times New Roman" pitchFamily="18" charset="0"/>
          <a:ea typeface="標楷體" pitchFamily="65" charset="-120"/>
        </a:defRPr>
      </a:lvl4pPr>
      <a:lvl5pPr marL="2057400" indent="-228600" algn="l" rtl="0" eaLnBrk="0" fontAlgn="base" hangingPunct="0">
        <a:spcBef>
          <a:spcPct val="20000"/>
        </a:spcBef>
        <a:spcAft>
          <a:spcPct val="0"/>
        </a:spcAft>
        <a:buClr>
          <a:schemeClr val="accent1"/>
        </a:buClr>
        <a:buFont typeface="Arial" charset="0"/>
        <a:buChar char="»"/>
        <a:defRPr sz="2000" baseline="0">
          <a:solidFill>
            <a:schemeClr val="tx1"/>
          </a:solidFill>
          <a:latin typeface="Times New Roman" pitchFamily="18" charset="0"/>
          <a:ea typeface="標楷體" pitchFamily="65" charset="-120"/>
        </a:defRPr>
      </a:lvl5pPr>
      <a:lvl6pPr marL="25146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36512" y="3751312"/>
            <a:ext cx="9180512" cy="685800"/>
          </a:xfrm>
        </p:spPr>
        <p:txBody>
          <a:bodyPr/>
          <a:lstStyle/>
          <a:p>
            <a:pPr eaLnBrk="1" hangingPunct="1"/>
            <a:r>
              <a:rPr lang="en-US" altLang="zh-TW" sz="4400" dirty="0" err="1" smtClean="0">
                <a:solidFill>
                  <a:schemeClr val="tx1"/>
                </a:solidFill>
                <a:ea typeface="標楷體" pitchFamily="65" charset="-120"/>
                <a:cs typeface="Times New Roman" pitchFamily="18" charset="0"/>
              </a:rPr>
              <a:t>TANet</a:t>
            </a:r>
            <a:r>
              <a:rPr lang="zh-TW" altLang="zh-TW" sz="4400" dirty="0" smtClean="0">
                <a:solidFill>
                  <a:schemeClr val="tx1"/>
                </a:solidFill>
                <a:latin typeface="標楷體" pitchFamily="65" charset="-120"/>
                <a:ea typeface="標楷體" pitchFamily="65" charset="-120"/>
              </a:rPr>
              <a:t>無線網路漫遊</a:t>
            </a:r>
            <a:r>
              <a:rPr lang="zh-TW" altLang="en-US" sz="4400" dirty="0" smtClean="0">
                <a:solidFill>
                  <a:schemeClr val="tx1"/>
                </a:solidFill>
                <a:latin typeface="標楷體" pitchFamily="65" charset="-120"/>
                <a:ea typeface="標楷體" pitchFamily="65" charset="-120"/>
              </a:rPr>
              <a:t>服務</a:t>
            </a:r>
            <a:endParaRPr lang="zh-TW" altLang="en-US" sz="44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itchFamily="65" charset="-120"/>
              </a:rPr>
              <a:t>無線漫遊</a:t>
            </a:r>
            <a:endParaRPr lang="zh-TW" altLang="en-US"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10</a:t>
            </a:fld>
            <a:endParaRPr lang="en-US" altLang="zh-TW"/>
          </a:p>
        </p:txBody>
      </p:sp>
      <p:grpSp>
        <p:nvGrpSpPr>
          <p:cNvPr id="19" name="群組 18"/>
          <p:cNvGrpSpPr/>
          <p:nvPr/>
        </p:nvGrpSpPr>
        <p:grpSpPr>
          <a:xfrm>
            <a:off x="697473" y="980728"/>
            <a:ext cx="8195007" cy="5300839"/>
            <a:chOff x="145095" y="1224505"/>
            <a:chExt cx="8195007" cy="5300839"/>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26375" r="22831" b="62128"/>
            <a:stretch/>
          </p:blipFill>
          <p:spPr>
            <a:xfrm>
              <a:off x="145095" y="5176217"/>
              <a:ext cx="3096344" cy="1349127"/>
            </a:xfrm>
            <a:prstGeom prst="rect">
              <a:avLst/>
            </a:prstGeom>
          </p:spPr>
        </p:pic>
        <p:pic>
          <p:nvPicPr>
            <p:cNvPr id="10" name="圖片 9"/>
            <p:cNvPicPr>
              <a:picLocks noChangeAspect="1"/>
            </p:cNvPicPr>
            <p:nvPr/>
          </p:nvPicPr>
          <p:blipFill rotWithShape="1">
            <a:blip r:embed="rId2">
              <a:extLst>
                <a:ext uri="{28A0092B-C50C-407E-A947-70E740481C1C}">
                  <a14:useLocalDpi xmlns:a14="http://schemas.microsoft.com/office/drawing/2010/main" val="0"/>
                </a:ext>
              </a:extLst>
            </a:blip>
            <a:srcRect l="26237" t="42659" r="27096" b="16914"/>
            <a:stretch/>
          </p:blipFill>
          <p:spPr>
            <a:xfrm>
              <a:off x="5495278" y="1224505"/>
              <a:ext cx="2844824" cy="144016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2" y="1753239"/>
              <a:ext cx="4737100" cy="1079500"/>
            </a:xfrm>
            <a:prstGeom prst="rect">
              <a:avLst/>
            </a:prstGeom>
          </p:spPr>
        </p:pic>
        <p:grpSp>
          <p:nvGrpSpPr>
            <p:cNvPr id="13" name="群組 12"/>
            <p:cNvGrpSpPr/>
            <p:nvPr/>
          </p:nvGrpSpPr>
          <p:grpSpPr>
            <a:xfrm>
              <a:off x="4118063" y="3356992"/>
              <a:ext cx="2758193" cy="2736304"/>
              <a:chOff x="3660306" y="2555391"/>
              <a:chExt cx="2758193" cy="2736304"/>
            </a:xfrm>
          </p:grpSpPr>
          <p:sp>
            <p:nvSpPr>
              <p:cNvPr id="12" name="橢圓 11"/>
              <p:cNvSpPr/>
              <p:nvPr/>
            </p:nvSpPr>
            <p:spPr bwMode="auto">
              <a:xfrm>
                <a:off x="3660306" y="2555391"/>
                <a:ext cx="2736304" cy="2736304"/>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6" name="文字方塊 5"/>
              <p:cNvSpPr txBox="1"/>
              <p:nvPr/>
            </p:nvSpPr>
            <p:spPr>
              <a:xfrm>
                <a:off x="3846772" y="3023873"/>
                <a:ext cx="2571727" cy="1077218"/>
              </a:xfrm>
              <a:prstGeom prst="rect">
                <a:avLst/>
              </a:prstGeom>
              <a:noFill/>
            </p:spPr>
            <p:txBody>
              <a:bodyPr wrap="square" rtlCol="0">
                <a:spAutoFit/>
              </a:bodyPr>
              <a:lstStyle/>
              <a:p>
                <a:r>
                  <a:rPr lang="en-US" altLang="zh-TW" sz="3200" dirty="0" err="1" smtClean="0">
                    <a:latin typeface="標楷體" panose="03000509000000000000" pitchFamily="65" charset="-120"/>
                    <a:ea typeface="標楷體" panose="03000509000000000000" pitchFamily="65" charset="-120"/>
                  </a:rPr>
                  <a:t>TANet</a:t>
                </a:r>
                <a:r>
                  <a:rPr lang="zh-TW" altLang="en-US" sz="3200" dirty="0" smtClean="0">
                    <a:latin typeface="標楷體" panose="03000509000000000000" pitchFamily="65" charset="-120"/>
                    <a:ea typeface="標楷體" panose="03000509000000000000" pitchFamily="65" charset="-120"/>
                  </a:rPr>
                  <a:t>無線漫遊交換中心</a:t>
                </a:r>
                <a:endParaRPr lang="zh-TW" altLang="en-US" sz="3200" dirty="0">
                  <a:latin typeface="標楷體" panose="03000509000000000000" pitchFamily="65" charset="-120"/>
                  <a:ea typeface="標楷體" panose="03000509000000000000" pitchFamily="65" charset="-120"/>
                </a:endParaRPr>
              </a:p>
            </p:txBody>
          </p:sp>
        </p:grpSp>
        <p:sp>
          <p:nvSpPr>
            <p:cNvPr id="14" name="左-右雙向箭號 13"/>
            <p:cNvSpPr/>
            <p:nvPr/>
          </p:nvSpPr>
          <p:spPr bwMode="auto">
            <a:xfrm rot="13208037">
              <a:off x="3556780" y="3149497"/>
              <a:ext cx="936104" cy="505298"/>
            </a:xfrm>
            <a:prstGeom prst="leftRightArrow">
              <a:avLst/>
            </a:prstGeom>
            <a:solidFill>
              <a:schemeClr val="accent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5" name="左-右雙向箭號 14"/>
            <p:cNvSpPr/>
            <p:nvPr/>
          </p:nvSpPr>
          <p:spPr bwMode="auto">
            <a:xfrm rot="6999874">
              <a:off x="6145773" y="2842216"/>
              <a:ext cx="936104" cy="505298"/>
            </a:xfrm>
            <a:prstGeom prst="leftRightArrow">
              <a:avLst/>
            </a:prstGeom>
            <a:solidFill>
              <a:schemeClr val="accent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sp>
          <p:nvSpPr>
            <p:cNvPr id="16" name="左-右雙向箭號 15"/>
            <p:cNvSpPr/>
            <p:nvPr/>
          </p:nvSpPr>
          <p:spPr bwMode="auto">
            <a:xfrm rot="9706019">
              <a:off x="3186735" y="5083084"/>
              <a:ext cx="936104" cy="505298"/>
            </a:xfrm>
            <a:prstGeom prst="leftRightArrow">
              <a:avLst/>
            </a:prstGeom>
            <a:solidFill>
              <a:schemeClr val="accent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pic>
          <p:nvPicPr>
            <p:cNvPr id="18" name="圖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462" y="4725144"/>
              <a:ext cx="1465053" cy="869875"/>
            </a:xfrm>
            <a:prstGeom prst="rect">
              <a:avLst/>
            </a:prstGeom>
          </p:spPr>
        </p:pic>
      </p:grpSp>
    </p:spTree>
    <p:extLst>
      <p:ext uri="{BB962C8B-B14F-4D97-AF65-F5344CB8AC3E}">
        <p14:creationId xmlns:p14="http://schemas.microsoft.com/office/powerpoint/2010/main" val="662412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0608" y="196498"/>
            <a:ext cx="8274050" cy="460375"/>
          </a:xfrm>
        </p:spPr>
        <p:txBody>
          <a:bodyPr/>
          <a:lstStyle/>
          <a:p>
            <a:r>
              <a:rPr lang="zh-TW" altLang="en-US" dirty="0">
                <a:solidFill>
                  <a:srgbClr val="515F7B"/>
                </a:solidFill>
                <a:latin typeface="標楷體" panose="03000509000000000000" pitchFamily="65" charset="-120"/>
                <a:cs typeface="Arial" charset="0"/>
              </a:rPr>
              <a:t>無線漫遊</a:t>
            </a:r>
            <a:endParaRPr lang="zh-TW" altLang="en-US" dirty="0">
              <a:solidFill>
                <a:srgbClr val="FF0000"/>
              </a:solidFill>
            </a:endParaRPr>
          </a:p>
        </p:txBody>
      </p:sp>
      <p:sp>
        <p:nvSpPr>
          <p:cNvPr id="3" name="內容版面配置區 2"/>
          <p:cNvSpPr>
            <a:spLocks noGrp="1"/>
          </p:cNvSpPr>
          <p:nvPr>
            <p:ph idx="1"/>
          </p:nvPr>
        </p:nvSpPr>
        <p:spPr>
          <a:xfrm>
            <a:off x="611560" y="914400"/>
            <a:ext cx="4464496" cy="5257800"/>
          </a:xfrm>
        </p:spPr>
        <p:txBody>
          <a:bodyPr/>
          <a:lstStyle/>
          <a:p>
            <a:pPr algn="just"/>
            <a:r>
              <a:rPr lang="zh-TW" altLang="fi-FI" sz="2800" dirty="0"/>
              <a:t>漫遊</a:t>
            </a:r>
            <a:r>
              <a:rPr lang="zh-TW" altLang="fi-FI" sz="2800" dirty="0" smtClean="0"/>
              <a:t>中心</a:t>
            </a:r>
            <a:r>
              <a:rPr lang="zh-TW" altLang="en-US" sz="2800" dirty="0" smtClean="0"/>
              <a:t>使用</a:t>
            </a:r>
            <a:r>
              <a:rPr lang="zh-TW" altLang="en-US" sz="2800" dirty="0"/>
              <a:t>者</a:t>
            </a:r>
            <a:r>
              <a:rPr lang="zh-TW" altLang="fi-FI" sz="2800" dirty="0" smtClean="0"/>
              <a:t>至</a:t>
            </a:r>
            <a:r>
              <a:rPr lang="en-US" altLang="zh-TW" sz="2800" dirty="0" err="1" smtClean="0"/>
              <a:t>iTaiwan</a:t>
            </a:r>
            <a:r>
              <a:rPr lang="zh-TW" altLang="fi-FI" sz="2800" dirty="0" smtClean="0"/>
              <a:t>連線</a:t>
            </a:r>
            <a:r>
              <a:rPr lang="zh-TW" altLang="en-US" sz="2800" dirty="0"/>
              <a:t>，</a:t>
            </a:r>
            <a:r>
              <a:rPr lang="zh-TW" altLang="fi-FI" sz="2800" dirty="0"/>
              <a:t>選擇「</a:t>
            </a:r>
            <a:r>
              <a:rPr lang="fi-FI" altLang="zh-TW" sz="2800" dirty="0" smtClean="0">
                <a:solidFill>
                  <a:srgbClr val="FF0000"/>
                </a:solidFill>
              </a:rPr>
              <a:t>TANet</a:t>
            </a:r>
            <a:r>
              <a:rPr lang="zh-TW" altLang="fi-FI" sz="2800" dirty="0" smtClean="0"/>
              <a:t>」</a:t>
            </a:r>
            <a:r>
              <a:rPr lang="zh-TW" altLang="fi-FI" sz="2800" dirty="0"/>
              <a:t>進行判別</a:t>
            </a:r>
            <a:r>
              <a:rPr lang="zh-TW" altLang="en-US" sz="2800" dirty="0"/>
              <a:t>，</a:t>
            </a:r>
            <a:r>
              <a:rPr lang="zh-TW" altLang="fi-FI" sz="2800" dirty="0"/>
              <a:t>其帳號輸入格式如下</a:t>
            </a:r>
            <a:r>
              <a:rPr lang="zh-TW" altLang="en-US" sz="2800" dirty="0"/>
              <a:t>：</a:t>
            </a:r>
            <a:endParaRPr lang="en-US" altLang="zh-TW" sz="2800" dirty="0"/>
          </a:p>
          <a:p>
            <a:pPr marL="0" indent="0">
              <a:buNone/>
            </a:pPr>
            <a:r>
              <a:rPr lang="zh-TW" altLang="fi-FI" sz="2800" dirty="0"/>
              <a:t>     </a:t>
            </a:r>
            <a:r>
              <a:rPr lang="fi-FI" altLang="zh-TW" sz="2800" dirty="0">
                <a:solidFill>
                  <a:srgbClr val="002060"/>
                </a:solidFill>
              </a:rPr>
              <a:t>t</a:t>
            </a:r>
            <a:r>
              <a:rPr lang="fi-FI" altLang="zh-TW" sz="2800" dirty="0" smtClean="0">
                <a:solidFill>
                  <a:srgbClr val="002060"/>
                </a:solidFill>
              </a:rPr>
              <a:t>est@</a:t>
            </a:r>
            <a:r>
              <a:rPr lang="fi-FI" altLang="zh-TW" sz="2800" dirty="0" smtClean="0">
                <a:solidFill>
                  <a:srgbClr val="FF0000"/>
                </a:solidFill>
              </a:rPr>
              <a:t>niu.edu.tw</a:t>
            </a:r>
            <a:endParaRPr lang="fi-FI" altLang="zh-TW" sz="2800" dirty="0">
              <a:solidFill>
                <a:srgbClr val="FF0000"/>
              </a:solidFill>
            </a:endParaRPr>
          </a:p>
          <a:p>
            <a:pPr marL="0" indent="0">
              <a:buNone/>
            </a:pPr>
            <a:endParaRPr lang="fi-FI" altLang="zh-TW" sz="2400" dirty="0">
              <a:solidFill>
                <a:srgbClr val="FF0000"/>
              </a:solidFill>
            </a:endParaRPr>
          </a:p>
          <a:p>
            <a:pPr marL="0" indent="0">
              <a:buNone/>
            </a:pPr>
            <a:endParaRPr lang="fi-FI" altLang="zh-TW" sz="2400" dirty="0" smtClean="0"/>
          </a:p>
          <a:p>
            <a:pPr marL="0" indent="0">
              <a:buNone/>
            </a:pPr>
            <a:endParaRPr lang="fi-FI" altLang="zh-TW" sz="2400" dirty="0"/>
          </a:p>
          <a:p>
            <a:pPr marL="0" indent="0">
              <a:buNone/>
            </a:pPr>
            <a:endParaRPr lang="fi-FI" altLang="zh-TW" sz="2400" dirty="0"/>
          </a:p>
          <a:p>
            <a:endParaRPr lang="zh-TW" altLang="en-US" sz="2400"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11</a:t>
            </a:fld>
            <a:endParaRPr lang="en-US" altLang="zh-TW"/>
          </a:p>
        </p:txBody>
      </p:sp>
      <p:sp>
        <p:nvSpPr>
          <p:cNvPr id="5" name="AutoShape 2" descr="目前顯示的是「Taipei free登入畫面(手機).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607" y="143321"/>
            <a:ext cx="3700593" cy="6578154"/>
          </a:xfrm>
          <a:prstGeom prst="rect">
            <a:avLst/>
          </a:prstGeom>
        </p:spPr>
      </p:pic>
    </p:spTree>
    <p:extLst>
      <p:ext uri="{BB962C8B-B14F-4D97-AF65-F5344CB8AC3E}">
        <p14:creationId xmlns:p14="http://schemas.microsoft.com/office/powerpoint/2010/main" val="2444934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0608" y="196498"/>
            <a:ext cx="8274050" cy="460375"/>
          </a:xfrm>
        </p:spPr>
        <p:txBody>
          <a:bodyPr/>
          <a:lstStyle/>
          <a:p>
            <a:r>
              <a:rPr lang="zh-TW" altLang="en-US" dirty="0" smtClean="0">
                <a:solidFill>
                  <a:srgbClr val="515F7B"/>
                </a:solidFill>
                <a:latin typeface="標楷體" panose="03000509000000000000" pitchFamily="65" charset="-120"/>
                <a:cs typeface="Arial" charset="0"/>
              </a:rPr>
              <a:t>無線漫遊</a:t>
            </a:r>
            <a:endParaRPr lang="zh-TW" altLang="en-US" dirty="0"/>
          </a:p>
        </p:txBody>
      </p:sp>
      <p:sp>
        <p:nvSpPr>
          <p:cNvPr id="3" name="內容版面配置區 2"/>
          <p:cNvSpPr>
            <a:spLocks noGrp="1"/>
          </p:cNvSpPr>
          <p:nvPr>
            <p:ph idx="1"/>
          </p:nvPr>
        </p:nvSpPr>
        <p:spPr>
          <a:xfrm>
            <a:off x="611560" y="914400"/>
            <a:ext cx="4464496" cy="5257800"/>
          </a:xfrm>
        </p:spPr>
        <p:txBody>
          <a:bodyPr/>
          <a:lstStyle/>
          <a:p>
            <a:pPr algn="just"/>
            <a:r>
              <a:rPr lang="en-US" altLang="zh-TW" sz="2800" dirty="0" err="1" smtClean="0"/>
              <a:t>iTaiwan</a:t>
            </a:r>
            <a:r>
              <a:rPr lang="zh-TW" altLang="fi-FI" sz="2800" dirty="0" smtClean="0"/>
              <a:t>用戶於漫遊連線單位使用，以</a:t>
            </a:r>
            <a:r>
              <a:rPr lang="fi-FI" altLang="zh-TW" sz="2800" dirty="0" smtClean="0"/>
              <a:t>realm</a:t>
            </a:r>
            <a:r>
              <a:rPr lang="zh-TW" altLang="fi-FI" sz="2800" dirty="0" smtClean="0"/>
              <a:t>「</a:t>
            </a:r>
            <a:r>
              <a:rPr lang="en-US" altLang="zh-TW" sz="2800" dirty="0" err="1" smtClean="0">
                <a:solidFill>
                  <a:srgbClr val="FF0000"/>
                </a:solidFill>
              </a:rPr>
              <a:t>itw</a:t>
            </a:r>
            <a:r>
              <a:rPr lang="zh-TW" altLang="fi-FI" sz="2800" dirty="0" smtClean="0"/>
              <a:t>」進行判別</a:t>
            </a:r>
            <a:r>
              <a:rPr lang="zh-TW" altLang="en-US" sz="2800" dirty="0" smtClean="0"/>
              <a:t>，</a:t>
            </a:r>
            <a:r>
              <a:rPr lang="zh-TW" altLang="fi-FI" sz="2800" dirty="0" smtClean="0"/>
              <a:t>其帳號輸入格式如下：</a:t>
            </a:r>
            <a:endParaRPr lang="en-US" altLang="zh-TW" sz="2800" dirty="0" smtClean="0"/>
          </a:p>
          <a:p>
            <a:pPr marL="0" indent="0">
              <a:buNone/>
            </a:pPr>
            <a:r>
              <a:rPr lang="fi-FI" altLang="zh-TW" sz="2800" dirty="0" smtClean="0">
                <a:solidFill>
                  <a:srgbClr val="002060"/>
                </a:solidFill>
              </a:rPr>
              <a:t>    09xxxxxxxx@</a:t>
            </a:r>
            <a:r>
              <a:rPr lang="fi-FI" altLang="zh-TW" sz="2800" dirty="0" smtClean="0">
                <a:solidFill>
                  <a:srgbClr val="FF0000"/>
                </a:solidFill>
              </a:rPr>
              <a:t>itw</a:t>
            </a:r>
          </a:p>
          <a:p>
            <a:pPr marL="0" indent="0">
              <a:buNone/>
            </a:pPr>
            <a:endParaRPr lang="fi-FI" altLang="zh-TW" sz="2400" dirty="0">
              <a:solidFill>
                <a:srgbClr val="FF0000"/>
              </a:solidFill>
            </a:endParaRPr>
          </a:p>
          <a:p>
            <a:pPr marL="0" indent="0">
              <a:buNone/>
            </a:pPr>
            <a:endParaRPr lang="fi-FI" altLang="zh-TW" sz="2400" dirty="0" smtClean="0"/>
          </a:p>
          <a:p>
            <a:pPr marL="0" indent="0">
              <a:buNone/>
            </a:pPr>
            <a:endParaRPr lang="fi-FI" altLang="zh-TW" sz="2400" dirty="0"/>
          </a:p>
          <a:p>
            <a:pPr marL="0" indent="0">
              <a:buNone/>
            </a:pPr>
            <a:endParaRPr lang="fi-FI" altLang="zh-TW" sz="2400" dirty="0"/>
          </a:p>
          <a:p>
            <a:endParaRPr lang="zh-TW" altLang="en-US" sz="2400"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12</a:t>
            </a:fld>
            <a:endParaRPr lang="en-US" altLang="zh-TW"/>
          </a:p>
        </p:txBody>
      </p:sp>
      <p:sp>
        <p:nvSpPr>
          <p:cNvPr id="5" name="AutoShape 2" descr="目前顯示的是「Taipei free登入畫面(手機).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84311"/>
            <a:ext cx="3467368" cy="6169025"/>
          </a:xfrm>
          <a:prstGeom prst="rect">
            <a:avLst/>
          </a:prstGeom>
        </p:spPr>
      </p:pic>
    </p:spTree>
    <p:extLst>
      <p:ext uri="{BB962C8B-B14F-4D97-AF65-F5344CB8AC3E}">
        <p14:creationId xmlns:p14="http://schemas.microsoft.com/office/powerpoint/2010/main" val="155135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9941" y="188640"/>
            <a:ext cx="8274050" cy="460375"/>
          </a:xfrm>
        </p:spPr>
        <p:txBody>
          <a:bodyPr/>
          <a:lstStyle/>
          <a:p>
            <a:r>
              <a:rPr lang="zh-TW" altLang="en-US" dirty="0" smtClean="0"/>
              <a:t>無線漫遊</a:t>
            </a:r>
            <a:endParaRPr lang="zh-TW" altLang="en-US" dirty="0"/>
          </a:p>
        </p:txBody>
      </p:sp>
      <p:sp>
        <p:nvSpPr>
          <p:cNvPr id="3" name="內容版面配置區 2"/>
          <p:cNvSpPr>
            <a:spLocks noGrp="1"/>
          </p:cNvSpPr>
          <p:nvPr>
            <p:ph idx="1"/>
          </p:nvPr>
        </p:nvSpPr>
        <p:spPr>
          <a:xfrm>
            <a:off x="611560" y="914400"/>
            <a:ext cx="4464496" cy="5257800"/>
          </a:xfrm>
        </p:spPr>
        <p:txBody>
          <a:bodyPr/>
          <a:lstStyle/>
          <a:p>
            <a:pPr algn="just"/>
            <a:r>
              <a:rPr lang="zh-TW" altLang="fi-FI" sz="2800" dirty="0"/>
              <a:t>漫遊中心</a:t>
            </a:r>
            <a:r>
              <a:rPr lang="zh-TW" altLang="en-US" sz="2800" dirty="0" smtClean="0"/>
              <a:t>用使用</a:t>
            </a:r>
            <a:r>
              <a:rPr lang="zh-TW" altLang="en-US" sz="2800" dirty="0"/>
              <a:t>者</a:t>
            </a:r>
            <a:r>
              <a:rPr lang="zh-TW" altLang="fi-FI" sz="2800" dirty="0" smtClean="0"/>
              <a:t>至</a:t>
            </a:r>
            <a:r>
              <a:rPr lang="fi-FI" altLang="zh-TW" sz="2800" dirty="0"/>
              <a:t>Taipei Free</a:t>
            </a:r>
            <a:r>
              <a:rPr lang="zh-TW" altLang="fi-FI" sz="2800" dirty="0"/>
              <a:t>連線</a:t>
            </a:r>
            <a:r>
              <a:rPr lang="zh-TW" altLang="en-US" sz="2800" dirty="0"/>
              <a:t>，</a:t>
            </a:r>
            <a:r>
              <a:rPr lang="zh-TW" altLang="fi-FI" sz="2800" dirty="0"/>
              <a:t>選擇「</a:t>
            </a:r>
            <a:r>
              <a:rPr lang="fi-FI" altLang="zh-TW" sz="2800" dirty="0">
                <a:solidFill>
                  <a:srgbClr val="FF0000"/>
                </a:solidFill>
              </a:rPr>
              <a:t>TANetRoaming</a:t>
            </a:r>
            <a:r>
              <a:rPr lang="zh-TW" altLang="en-US" sz="2800" dirty="0">
                <a:solidFill>
                  <a:srgbClr val="FF0000"/>
                </a:solidFill>
              </a:rPr>
              <a:t>用戶</a:t>
            </a:r>
            <a:r>
              <a:rPr lang="zh-TW" altLang="fi-FI" sz="2800" dirty="0" smtClean="0"/>
              <a:t>」</a:t>
            </a:r>
            <a:r>
              <a:rPr lang="zh-TW" altLang="fi-FI" sz="2800" dirty="0"/>
              <a:t>進行判別</a:t>
            </a:r>
            <a:r>
              <a:rPr lang="zh-TW" altLang="en-US" sz="2800" dirty="0"/>
              <a:t>，</a:t>
            </a:r>
            <a:r>
              <a:rPr lang="zh-TW" altLang="fi-FI" sz="2800" dirty="0"/>
              <a:t>其帳號輸入格式如下</a:t>
            </a:r>
            <a:r>
              <a:rPr lang="zh-TW" altLang="en-US" sz="2800" dirty="0" smtClean="0"/>
              <a:t>：</a:t>
            </a:r>
            <a:endParaRPr lang="en-US" altLang="zh-TW" sz="2800" dirty="0"/>
          </a:p>
          <a:p>
            <a:pPr marL="0" indent="0">
              <a:buNone/>
            </a:pPr>
            <a:r>
              <a:rPr lang="zh-TW" altLang="fi-FI" sz="2800" dirty="0"/>
              <a:t>     </a:t>
            </a:r>
            <a:r>
              <a:rPr lang="en-US" altLang="zh-TW" sz="2800" dirty="0" smtClean="0"/>
              <a:t>t</a:t>
            </a:r>
            <a:r>
              <a:rPr lang="fi-FI" altLang="zh-TW" sz="2800" dirty="0" smtClean="0">
                <a:solidFill>
                  <a:srgbClr val="002060"/>
                </a:solidFill>
              </a:rPr>
              <a:t>est@</a:t>
            </a:r>
            <a:r>
              <a:rPr lang="fi-FI" altLang="zh-TW" sz="2800" dirty="0" smtClean="0">
                <a:solidFill>
                  <a:srgbClr val="FF0000"/>
                </a:solidFill>
              </a:rPr>
              <a:t>niu.edu.tw</a:t>
            </a:r>
            <a:endParaRPr lang="fi-FI" altLang="zh-TW" sz="2800" dirty="0">
              <a:solidFill>
                <a:srgbClr val="FF0000"/>
              </a:solidFill>
            </a:endParaRPr>
          </a:p>
          <a:p>
            <a:pPr marL="0" indent="0">
              <a:buNone/>
            </a:pPr>
            <a:endParaRPr lang="fi-FI" altLang="zh-TW" sz="2800" dirty="0">
              <a:solidFill>
                <a:srgbClr val="FF0000"/>
              </a:solidFill>
            </a:endParaRPr>
          </a:p>
          <a:p>
            <a:pPr marL="0" indent="0">
              <a:buNone/>
            </a:pPr>
            <a:endParaRPr lang="fi-FI" altLang="zh-TW" sz="2800" dirty="0" smtClean="0"/>
          </a:p>
          <a:p>
            <a:pPr marL="0" indent="0">
              <a:buNone/>
            </a:pPr>
            <a:endParaRPr lang="fi-FI" altLang="zh-TW" sz="2800" dirty="0"/>
          </a:p>
          <a:p>
            <a:pPr marL="0" indent="0">
              <a:buNone/>
            </a:pPr>
            <a:endParaRPr lang="fi-FI" altLang="zh-TW" sz="2800" dirty="0"/>
          </a:p>
          <a:p>
            <a:endParaRPr lang="zh-TW" altLang="en-US" sz="2800"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13</a:t>
            </a:fld>
            <a:endParaRPr lang="en-US" altLang="zh-TW"/>
          </a:p>
        </p:txBody>
      </p:sp>
      <p:sp>
        <p:nvSpPr>
          <p:cNvPr id="5" name="AutoShape 2" descr="目前顯示的是「Taipei free登入畫面(手機).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32656"/>
            <a:ext cx="4080072" cy="6666260"/>
          </a:xfrm>
          <a:prstGeom prst="rect">
            <a:avLst/>
          </a:prstGeom>
        </p:spPr>
      </p:pic>
    </p:spTree>
    <p:extLst>
      <p:ext uri="{BB962C8B-B14F-4D97-AF65-F5344CB8AC3E}">
        <p14:creationId xmlns:p14="http://schemas.microsoft.com/office/powerpoint/2010/main" val="1560279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9941" y="188640"/>
            <a:ext cx="8274050" cy="460375"/>
          </a:xfrm>
        </p:spPr>
        <p:txBody>
          <a:bodyPr/>
          <a:lstStyle/>
          <a:p>
            <a:r>
              <a:rPr lang="zh-TW" altLang="en-US" dirty="0" smtClean="0"/>
              <a:t>無線漫遊</a:t>
            </a:r>
            <a:endParaRPr lang="zh-TW" altLang="en-US" dirty="0"/>
          </a:p>
        </p:txBody>
      </p:sp>
      <p:sp>
        <p:nvSpPr>
          <p:cNvPr id="3" name="內容版面配置區 2"/>
          <p:cNvSpPr>
            <a:spLocks noGrp="1"/>
          </p:cNvSpPr>
          <p:nvPr>
            <p:ph idx="1"/>
          </p:nvPr>
        </p:nvSpPr>
        <p:spPr>
          <a:xfrm>
            <a:off x="611560" y="914400"/>
            <a:ext cx="4464496" cy="5257800"/>
          </a:xfrm>
        </p:spPr>
        <p:txBody>
          <a:bodyPr/>
          <a:lstStyle/>
          <a:p>
            <a:pPr algn="just"/>
            <a:r>
              <a:rPr lang="fi-FI" altLang="zh-TW" sz="2800" dirty="0" smtClean="0"/>
              <a:t>Taipei </a:t>
            </a:r>
            <a:r>
              <a:rPr lang="fi-FI" altLang="zh-TW" sz="2800" dirty="0"/>
              <a:t>Free</a:t>
            </a:r>
            <a:r>
              <a:rPr lang="zh-TW" altLang="fi-FI" sz="2800" dirty="0"/>
              <a:t>用戶於漫遊連線</a:t>
            </a:r>
            <a:r>
              <a:rPr lang="zh-TW" altLang="fi-FI" sz="2800" dirty="0" smtClean="0"/>
              <a:t>單位使用，以</a:t>
            </a:r>
            <a:r>
              <a:rPr lang="fi-FI" altLang="zh-TW" sz="2800" dirty="0" smtClean="0"/>
              <a:t>realm</a:t>
            </a:r>
            <a:r>
              <a:rPr lang="zh-TW" altLang="fi-FI" sz="2800" dirty="0"/>
              <a:t>「</a:t>
            </a:r>
            <a:r>
              <a:rPr lang="fi-FI" altLang="zh-TW" sz="2800" dirty="0" smtClean="0">
                <a:solidFill>
                  <a:srgbClr val="FF0000"/>
                </a:solidFill>
              </a:rPr>
              <a:t>tanet.tpe</a:t>
            </a:r>
            <a:r>
              <a:rPr lang="zh-TW" altLang="fi-FI" sz="2800" dirty="0" smtClean="0"/>
              <a:t>」</a:t>
            </a:r>
            <a:r>
              <a:rPr lang="zh-TW" altLang="fi-FI" sz="2800" dirty="0"/>
              <a:t>進行</a:t>
            </a:r>
            <a:r>
              <a:rPr lang="zh-TW" altLang="fi-FI" sz="2800" dirty="0" smtClean="0"/>
              <a:t>判別</a:t>
            </a:r>
            <a:r>
              <a:rPr lang="zh-TW" altLang="en-US" sz="2800" dirty="0" smtClean="0"/>
              <a:t>，</a:t>
            </a:r>
            <a:r>
              <a:rPr lang="zh-TW" altLang="fi-FI" sz="2800" dirty="0" smtClean="0"/>
              <a:t>其</a:t>
            </a:r>
            <a:r>
              <a:rPr lang="zh-TW" altLang="fi-FI" sz="2800" dirty="0"/>
              <a:t>帳號輸入格式如下</a:t>
            </a:r>
            <a:r>
              <a:rPr lang="zh-TW" altLang="fi-FI" sz="2800" dirty="0" smtClean="0"/>
              <a:t>：</a:t>
            </a:r>
            <a:endParaRPr lang="en-US" altLang="zh-TW" sz="2800" dirty="0" smtClean="0"/>
          </a:p>
          <a:p>
            <a:pPr marL="0" indent="0">
              <a:buNone/>
            </a:pPr>
            <a:r>
              <a:rPr lang="fi-FI" altLang="zh-TW" sz="2800" dirty="0" smtClean="0">
                <a:solidFill>
                  <a:srgbClr val="002060"/>
                </a:solidFill>
              </a:rPr>
              <a:t>    0912345678@</a:t>
            </a:r>
            <a:r>
              <a:rPr lang="fi-FI" altLang="zh-TW" sz="2800" dirty="0" smtClean="0">
                <a:solidFill>
                  <a:srgbClr val="FF0000"/>
                </a:solidFill>
              </a:rPr>
              <a:t>tanet.tpe</a:t>
            </a:r>
          </a:p>
          <a:p>
            <a:pPr marL="0" indent="0">
              <a:buNone/>
            </a:pPr>
            <a:endParaRPr lang="fi-FI" altLang="zh-TW" sz="2400" dirty="0">
              <a:solidFill>
                <a:srgbClr val="FF0000"/>
              </a:solidFill>
            </a:endParaRPr>
          </a:p>
          <a:p>
            <a:pPr marL="0" indent="0">
              <a:buNone/>
            </a:pPr>
            <a:endParaRPr lang="fi-FI" altLang="zh-TW" sz="2400" dirty="0" smtClean="0"/>
          </a:p>
          <a:p>
            <a:pPr marL="0" indent="0">
              <a:buNone/>
            </a:pPr>
            <a:endParaRPr lang="fi-FI" altLang="zh-TW" sz="2400" dirty="0"/>
          </a:p>
          <a:p>
            <a:pPr marL="0" indent="0">
              <a:buNone/>
            </a:pPr>
            <a:endParaRPr lang="fi-FI" altLang="zh-TW" sz="2400" dirty="0"/>
          </a:p>
          <a:p>
            <a:endParaRPr lang="zh-TW" altLang="en-US" sz="2400"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14</a:t>
            </a:fld>
            <a:endParaRPr lang="en-US" altLang="zh-TW"/>
          </a:p>
        </p:txBody>
      </p:sp>
      <p:sp>
        <p:nvSpPr>
          <p:cNvPr id="5" name="AutoShape 2" descr="目前顯示的是「Taipei free登入畫面(手機).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527" y="260648"/>
            <a:ext cx="3493969" cy="6216352"/>
          </a:xfrm>
          <a:prstGeom prst="rect">
            <a:avLst/>
          </a:prstGeom>
        </p:spPr>
      </p:pic>
    </p:spTree>
    <p:extLst>
      <p:ext uri="{BB962C8B-B14F-4D97-AF65-F5344CB8AC3E}">
        <p14:creationId xmlns:p14="http://schemas.microsoft.com/office/powerpoint/2010/main" val="63953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515F7B"/>
                </a:solidFill>
                <a:latin typeface="標楷體" panose="03000509000000000000" pitchFamily="65" charset="-120"/>
                <a:cs typeface="Arial" charset="0"/>
              </a:rPr>
              <a:t>無線漫遊</a:t>
            </a:r>
            <a:endParaRPr lang="zh-TW" altLang="en-US" dirty="0"/>
          </a:p>
        </p:txBody>
      </p:sp>
      <p:sp>
        <p:nvSpPr>
          <p:cNvPr id="3" name="內容版面配置區 2"/>
          <p:cNvSpPr>
            <a:spLocks noGrp="1"/>
          </p:cNvSpPr>
          <p:nvPr>
            <p:ph idx="1"/>
          </p:nvPr>
        </p:nvSpPr>
        <p:spPr/>
        <p:txBody>
          <a:bodyPr/>
          <a:lstStyle/>
          <a:p>
            <a:r>
              <a:rPr lang="zh-TW" altLang="en-US" dirty="0" smtClean="0"/>
              <a:t>驗證機制</a:t>
            </a:r>
            <a:endParaRPr lang="en-US" altLang="zh-TW" dirty="0" smtClean="0"/>
          </a:p>
          <a:p>
            <a:pPr lvl="1"/>
            <a:r>
              <a:rPr lang="en-US" altLang="zh-TW" dirty="0" smtClean="0"/>
              <a:t>Web-based</a:t>
            </a:r>
          </a:p>
          <a:p>
            <a:pPr lvl="2"/>
            <a:r>
              <a:rPr lang="zh-TW" altLang="en-US" dirty="0" smtClean="0"/>
              <a:t>現行大部分的連線登入驗證方式</a:t>
            </a:r>
            <a:endParaRPr lang="en-US" altLang="zh-TW" dirty="0" smtClean="0"/>
          </a:p>
          <a:p>
            <a:pPr lvl="2"/>
            <a:r>
              <a:rPr lang="zh-TW" altLang="en-US" dirty="0" smtClean="0"/>
              <a:t>安全性較弱</a:t>
            </a:r>
            <a:endParaRPr lang="en-US" altLang="zh-TW" dirty="0" smtClean="0"/>
          </a:p>
          <a:p>
            <a:pPr lvl="2"/>
            <a:r>
              <a:rPr lang="zh-TW" altLang="en-US" dirty="0" smtClean="0"/>
              <a:t>先取得</a:t>
            </a:r>
            <a:r>
              <a:rPr lang="en-US" altLang="zh-TW" dirty="0" smtClean="0"/>
              <a:t>IP</a:t>
            </a:r>
            <a:r>
              <a:rPr lang="zh-TW" altLang="en-US" dirty="0" smtClean="0"/>
              <a:t>後再以</a:t>
            </a:r>
            <a:r>
              <a:rPr lang="en-US" altLang="zh-TW" dirty="0" smtClean="0"/>
              <a:t>Web</a:t>
            </a:r>
            <a:r>
              <a:rPr lang="zh-TW" altLang="en-US" dirty="0" smtClean="0"/>
              <a:t>驗證方式上網</a:t>
            </a:r>
            <a:endParaRPr lang="en-US" altLang="zh-TW" dirty="0" smtClean="0"/>
          </a:p>
          <a:p>
            <a:endParaRPr lang="en-US" altLang="zh-TW" dirty="0"/>
          </a:p>
          <a:p>
            <a:pPr lvl="1"/>
            <a:r>
              <a:rPr lang="en-US" altLang="zh-TW" dirty="0" smtClean="0"/>
              <a:t>802.1x</a:t>
            </a:r>
          </a:p>
          <a:p>
            <a:pPr lvl="2"/>
            <a:r>
              <a:rPr lang="en-US" altLang="zh-TW" dirty="0" err="1" smtClean="0"/>
              <a:t>eduroam</a:t>
            </a:r>
            <a:r>
              <a:rPr lang="en-US" altLang="zh-TW" dirty="0" smtClean="0"/>
              <a:t> </a:t>
            </a:r>
            <a:r>
              <a:rPr lang="zh-TW" altLang="en-US" dirty="0" smtClean="0"/>
              <a:t>建議的連線登入驗證方式</a:t>
            </a:r>
            <a:endParaRPr lang="en-US" altLang="zh-TW" dirty="0" smtClean="0"/>
          </a:p>
          <a:p>
            <a:pPr lvl="2"/>
            <a:r>
              <a:rPr lang="zh-TW" altLang="en-US" dirty="0" smtClean="0"/>
              <a:t>安全性較強，傳輸資訊不</a:t>
            </a:r>
            <a:r>
              <a:rPr lang="zh-TW" altLang="en-US" dirty="0"/>
              <a:t>易</a:t>
            </a:r>
            <a:r>
              <a:rPr lang="zh-TW" altLang="en-US" dirty="0" smtClean="0"/>
              <a:t>被竊取</a:t>
            </a:r>
            <a:endParaRPr lang="en-US" altLang="zh-TW" dirty="0" smtClean="0"/>
          </a:p>
          <a:p>
            <a:pPr lvl="2"/>
            <a:r>
              <a:rPr lang="zh-TW" altLang="en-US" dirty="0" smtClean="0"/>
              <a:t>驗證完成後再取得</a:t>
            </a:r>
            <a:r>
              <a:rPr lang="en-US" altLang="zh-TW" dirty="0" smtClean="0"/>
              <a:t>IP</a:t>
            </a:r>
            <a:r>
              <a:rPr lang="zh-TW" altLang="en-US" dirty="0" smtClean="0"/>
              <a:t>上網</a:t>
            </a:r>
            <a:endParaRPr lang="zh-TW" altLang="en-US"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15</a:t>
            </a:fld>
            <a:endParaRPr lang="en-US" altLang="zh-TW"/>
          </a:p>
        </p:txBody>
      </p:sp>
    </p:spTree>
    <p:extLst>
      <p:ext uri="{BB962C8B-B14F-4D97-AF65-F5344CB8AC3E}">
        <p14:creationId xmlns:p14="http://schemas.microsoft.com/office/powerpoint/2010/main" val="398406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16</a:t>
            </a:fld>
            <a:endParaRPr lang="en-US" altLang="zh-TW"/>
          </a:p>
        </p:txBody>
      </p:sp>
      <p:sp>
        <p:nvSpPr>
          <p:cNvPr id="5" name="AutoShape 2" descr="目前顯示的是「Taipei free登入畫面(手機).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2" name="標題 1"/>
          <p:cNvSpPr>
            <a:spLocks noGrp="1"/>
          </p:cNvSpPr>
          <p:nvPr>
            <p:ph type="title"/>
          </p:nvPr>
        </p:nvSpPr>
        <p:spPr>
          <a:xfrm>
            <a:off x="457200" y="228600"/>
            <a:ext cx="8274050" cy="460375"/>
          </a:xfrm>
        </p:spPr>
        <p:txBody>
          <a:bodyPr/>
          <a:lstStyle/>
          <a:p>
            <a:r>
              <a:rPr lang="zh-TW" altLang="en-US" dirty="0">
                <a:solidFill>
                  <a:srgbClr val="515F7B"/>
                </a:solidFill>
                <a:latin typeface="標楷體" panose="03000509000000000000" pitchFamily="65" charset="-120"/>
                <a:cs typeface="Arial" charset="0"/>
              </a:rPr>
              <a:t>無線漫遊</a:t>
            </a:r>
            <a:endParaRPr lang="zh-TW" altLang="en-US" dirty="0"/>
          </a:p>
        </p:txBody>
      </p:sp>
      <p:pic>
        <p:nvPicPr>
          <p:cNvPr id="30" name="圖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757237"/>
            <a:ext cx="4032448" cy="6085330"/>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16" y="1440306"/>
            <a:ext cx="3378076" cy="1836288"/>
          </a:xfrm>
          <a:prstGeom prst="rect">
            <a:avLst/>
          </a:prstGeom>
        </p:spPr>
      </p:pic>
      <p:cxnSp>
        <p:nvCxnSpPr>
          <p:cNvPr id="36" name="直線單箭頭接點 35"/>
          <p:cNvCxnSpPr/>
          <p:nvPr/>
        </p:nvCxnSpPr>
        <p:spPr bwMode="auto">
          <a:xfrm flipV="1">
            <a:off x="3855492" y="2204866"/>
            <a:ext cx="1940644" cy="76792"/>
          </a:xfrm>
          <a:prstGeom prst="straightConnector1">
            <a:avLst/>
          </a:prstGeom>
          <a:solidFill>
            <a:schemeClr val="accent1"/>
          </a:solidFill>
          <a:ln w="101600" cap="flat" cmpd="sng" algn="ctr">
            <a:solidFill>
              <a:srgbClr val="FF6600"/>
            </a:solidFill>
            <a:prstDash val="solid"/>
            <a:round/>
            <a:headEnd type="triangle"/>
            <a:tailEnd type="triangle"/>
          </a:ln>
          <a:effectLst/>
        </p:spPr>
      </p:cxnSp>
      <p:sp>
        <p:nvSpPr>
          <p:cNvPr id="44" name="文字方塊 43"/>
          <p:cNvSpPr txBox="1"/>
          <p:nvPr/>
        </p:nvSpPr>
        <p:spPr>
          <a:xfrm rot="21403320">
            <a:off x="4402214" y="1874310"/>
            <a:ext cx="915635" cy="369332"/>
          </a:xfrm>
          <a:prstGeom prst="rect">
            <a:avLst/>
          </a:prstGeom>
          <a:noFill/>
        </p:spPr>
        <p:txBody>
          <a:bodyPr wrap="none" rtlCol="0">
            <a:spAutoFit/>
          </a:bodyPr>
          <a:lstStyle/>
          <a:p>
            <a:r>
              <a:rPr lang="en-US" altLang="zh-TW" dirty="0" smtClean="0">
                <a:solidFill>
                  <a:srgbClr val="FF0000"/>
                </a:solidFill>
              </a:rPr>
              <a:t>802.1X</a:t>
            </a:r>
            <a:endParaRPr lang="zh-TW" altLang="en-US" dirty="0">
              <a:solidFill>
                <a:srgbClr val="FF0000"/>
              </a:solidFill>
            </a:endParaRPr>
          </a:p>
        </p:txBody>
      </p:sp>
      <p:sp>
        <p:nvSpPr>
          <p:cNvPr id="45" name="內容版面配置區 2"/>
          <p:cNvSpPr>
            <a:spLocks noGrp="1"/>
          </p:cNvSpPr>
          <p:nvPr>
            <p:ph idx="1"/>
          </p:nvPr>
        </p:nvSpPr>
        <p:spPr>
          <a:xfrm>
            <a:off x="457200" y="3221452"/>
            <a:ext cx="4104456" cy="2431235"/>
          </a:xfrm>
        </p:spPr>
        <p:txBody>
          <a:bodyPr/>
          <a:lstStyle/>
          <a:p>
            <a:pPr>
              <a:buFont typeface="Arial" panose="020B0604020202020204" pitchFamily="34" charset="0"/>
              <a:buChar char="•"/>
            </a:pPr>
            <a:r>
              <a:rPr lang="zh-TW" altLang="en-US" sz="2400" dirty="0" smtClean="0"/>
              <a:t>日 本</a:t>
            </a:r>
            <a:endParaRPr lang="en-US" altLang="zh-TW" sz="2400" dirty="0"/>
          </a:p>
          <a:p>
            <a:pPr lvl="1">
              <a:buFont typeface="Arial" panose="020B0604020202020204" pitchFamily="34" charset="0"/>
              <a:buChar char="•"/>
            </a:pPr>
            <a:r>
              <a:rPr lang="zh-TW" altLang="en-US" sz="2000" dirty="0" smtClean="0"/>
              <a:t>長崎大學</a:t>
            </a:r>
            <a:endParaRPr lang="en-US" altLang="zh-TW" sz="2000" dirty="0" smtClean="0"/>
          </a:p>
          <a:p>
            <a:pPr>
              <a:buFont typeface="Arial" panose="020B0604020202020204" pitchFamily="34" charset="0"/>
              <a:buChar char="•"/>
            </a:pPr>
            <a:r>
              <a:rPr lang="zh-TW" altLang="en-US" sz="2400" dirty="0" smtClean="0"/>
              <a:t>荷 蘭</a:t>
            </a:r>
            <a:endParaRPr lang="en-US" altLang="zh-TW" sz="2400" dirty="0" smtClean="0"/>
          </a:p>
          <a:p>
            <a:pPr lvl="1">
              <a:buFont typeface="Arial" panose="020B0604020202020204" pitchFamily="34" charset="0"/>
              <a:buChar char="•"/>
            </a:pPr>
            <a:r>
              <a:rPr lang="en-US" altLang="zh-TW" sz="2000" dirty="0" err="1" smtClean="0"/>
              <a:t>eduroam</a:t>
            </a:r>
            <a:r>
              <a:rPr lang="zh-TW" altLang="en-US" sz="2000" dirty="0" smtClean="0"/>
              <a:t>中心</a:t>
            </a:r>
            <a:endParaRPr lang="en-US" altLang="zh-TW" sz="2000" dirty="0" smtClean="0"/>
          </a:p>
          <a:p>
            <a:pPr>
              <a:buFont typeface="Arial" panose="020B0604020202020204" pitchFamily="34" charset="0"/>
              <a:buChar char="•"/>
            </a:pPr>
            <a:r>
              <a:rPr lang="zh-TW" altLang="en-US" sz="2400" dirty="0" smtClean="0"/>
              <a:t>英 國</a:t>
            </a:r>
            <a:endParaRPr lang="en-US" altLang="zh-TW" sz="2400" dirty="0" smtClean="0"/>
          </a:p>
          <a:p>
            <a:pPr lvl="1">
              <a:buFont typeface="Arial" panose="020B0604020202020204" pitchFamily="34" charset="0"/>
              <a:buChar char="•"/>
            </a:pPr>
            <a:r>
              <a:rPr lang="zh-TW" altLang="en-US" sz="2000" dirty="0" smtClean="0"/>
              <a:t>萊</a:t>
            </a:r>
            <a:r>
              <a:rPr lang="zh-TW" altLang="en-US" sz="2000" dirty="0"/>
              <a:t>斯特</a:t>
            </a:r>
            <a:r>
              <a:rPr lang="zh-TW" altLang="en-US" sz="2000" dirty="0" smtClean="0"/>
              <a:t>大學</a:t>
            </a:r>
            <a:endParaRPr lang="en-US" altLang="zh-TW" sz="2000" dirty="0" smtClean="0"/>
          </a:p>
          <a:p>
            <a:pPr>
              <a:buFont typeface="Arial" panose="020B0604020202020204" pitchFamily="34" charset="0"/>
              <a:buChar char="•"/>
            </a:pPr>
            <a:r>
              <a:rPr lang="zh-TW" altLang="en-US" sz="2400" dirty="0" smtClean="0"/>
              <a:t>澳 洲</a:t>
            </a:r>
            <a:endParaRPr lang="en-US" altLang="zh-TW" sz="2400" dirty="0" smtClean="0"/>
          </a:p>
          <a:p>
            <a:pPr lvl="1">
              <a:buFont typeface="Arial" panose="020B0604020202020204" pitchFamily="34" charset="0"/>
              <a:buChar char="•"/>
            </a:pPr>
            <a:r>
              <a:rPr lang="en-US" altLang="zh-TW" sz="2000" dirty="0" err="1"/>
              <a:t>eduroam</a:t>
            </a:r>
            <a:r>
              <a:rPr lang="zh-TW" altLang="en-US" sz="2000" dirty="0"/>
              <a:t>中心</a:t>
            </a:r>
            <a:endParaRPr lang="en-US" altLang="zh-TW" sz="2000" dirty="0"/>
          </a:p>
          <a:p>
            <a:pPr marL="457200" lvl="1" indent="0">
              <a:buNone/>
            </a:pPr>
            <a:endParaRPr lang="en-US" altLang="zh-TW" sz="2000" dirty="0" smtClean="0"/>
          </a:p>
          <a:p>
            <a:pPr>
              <a:buFont typeface="Arial" panose="020B0604020202020204" pitchFamily="34" charset="0"/>
              <a:buChar char="•"/>
            </a:pPr>
            <a:endParaRPr lang="fi-FI" altLang="zh-TW" sz="2400" dirty="0"/>
          </a:p>
          <a:p>
            <a:pPr>
              <a:buFont typeface="Arial" panose="020B0604020202020204" pitchFamily="34" charset="0"/>
              <a:buChar char="•"/>
            </a:pPr>
            <a:endParaRPr lang="fi-FI" altLang="zh-TW" sz="2400" dirty="0" smtClean="0"/>
          </a:p>
          <a:p>
            <a:pPr>
              <a:buFont typeface="Arial" panose="020B0604020202020204" pitchFamily="34" charset="0"/>
              <a:buChar char="•"/>
            </a:pPr>
            <a:endParaRPr lang="fi-FI" altLang="zh-TW" sz="2400" dirty="0"/>
          </a:p>
          <a:p>
            <a:pPr>
              <a:buFont typeface="Arial" panose="020B0604020202020204" pitchFamily="34" charset="0"/>
              <a:buChar char="•"/>
            </a:pPr>
            <a:endParaRPr lang="fi-FI" altLang="zh-TW" sz="2400" dirty="0"/>
          </a:p>
          <a:p>
            <a:pPr>
              <a:buFont typeface="Arial" panose="020B0604020202020204" pitchFamily="34" charset="0"/>
              <a:buChar char="•"/>
            </a:pPr>
            <a:endParaRPr lang="zh-TW" altLang="en-US" sz="2400" dirty="0"/>
          </a:p>
        </p:txBody>
      </p:sp>
    </p:spTree>
    <p:extLst>
      <p:ext uri="{BB962C8B-B14F-4D97-AF65-F5344CB8AC3E}">
        <p14:creationId xmlns:p14="http://schemas.microsoft.com/office/powerpoint/2010/main" val="358463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無線漫遊</a:t>
            </a:r>
            <a:endParaRPr lang="zh-TW" altLang="en-US" dirty="0"/>
          </a:p>
        </p:txBody>
      </p:sp>
      <p:sp>
        <p:nvSpPr>
          <p:cNvPr id="3" name="內容版面配置區 2"/>
          <p:cNvSpPr>
            <a:spLocks noGrp="1"/>
          </p:cNvSpPr>
          <p:nvPr>
            <p:ph idx="1"/>
          </p:nvPr>
        </p:nvSpPr>
        <p:spPr>
          <a:xfrm>
            <a:off x="838200" y="835496"/>
            <a:ext cx="7772400" cy="5257800"/>
          </a:xfrm>
        </p:spPr>
        <p:txBody>
          <a:bodyPr/>
          <a:lstStyle/>
          <a:p>
            <a:r>
              <a:rPr lang="zh-TW" altLang="en-US" sz="2800" dirty="0" smtClean="0"/>
              <a:t>國際漫遊服務</a:t>
            </a:r>
            <a:r>
              <a:rPr lang="en-US" altLang="zh-TW" sz="2800" dirty="0" err="1" smtClean="0"/>
              <a:t>eduroam</a:t>
            </a:r>
            <a:r>
              <a:rPr lang="en-US" altLang="zh-TW" sz="2400" dirty="0" smtClean="0"/>
              <a:t>(Education Roaming)</a:t>
            </a:r>
          </a:p>
          <a:p>
            <a:pPr lvl="1"/>
            <a:r>
              <a:rPr lang="zh-TW" altLang="en-US" sz="2400" dirty="0"/>
              <a:t>共</a:t>
            </a:r>
            <a:r>
              <a:rPr lang="en-US" altLang="zh-TW" sz="2400" dirty="0" smtClean="0"/>
              <a:t>79</a:t>
            </a:r>
            <a:r>
              <a:rPr lang="zh-TW" altLang="en-US" sz="2400" dirty="0" smtClean="0"/>
              <a:t>個國家加</a:t>
            </a:r>
            <a:r>
              <a:rPr lang="zh-TW" altLang="en-US" sz="2400" dirty="0"/>
              <a:t>入</a:t>
            </a:r>
            <a:r>
              <a:rPr lang="zh-TW" altLang="en-US" sz="2400" dirty="0" smtClean="0"/>
              <a:t>國際教育</a:t>
            </a:r>
            <a:r>
              <a:rPr lang="zh-TW" altLang="en-US" sz="2400" dirty="0"/>
              <a:t>學術</a:t>
            </a:r>
            <a:r>
              <a:rPr lang="zh-TW" altLang="en-US" sz="2400" dirty="0" smtClean="0"/>
              <a:t>機構</a:t>
            </a:r>
            <a:endParaRPr lang="en-US" altLang="zh-TW" dirty="0" smtClean="0">
              <a:latin typeface="Times New Roman" pitchFamily="18" charset="0"/>
              <a:ea typeface="標楷體" pitchFamily="65" charset="-120"/>
            </a:endParaRPr>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17</a:t>
            </a:fld>
            <a:endParaRPr lang="en-US" altLang="zh-TW"/>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915901"/>
            <a:ext cx="9144000" cy="4537435"/>
          </a:xfrm>
          <a:prstGeom prst="rect">
            <a:avLst/>
          </a:prstGeom>
        </p:spPr>
      </p:pic>
    </p:spTree>
    <p:extLst>
      <p:ext uri="{BB962C8B-B14F-4D97-AF65-F5344CB8AC3E}">
        <p14:creationId xmlns:p14="http://schemas.microsoft.com/office/powerpoint/2010/main" val="500909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無線漫遊</a:t>
            </a:r>
            <a:endParaRPr lang="zh-TW" altLang="en-US" dirty="0"/>
          </a:p>
        </p:txBody>
      </p:sp>
      <p:sp>
        <p:nvSpPr>
          <p:cNvPr id="3" name="內容版面配置區 2"/>
          <p:cNvSpPr>
            <a:spLocks noGrp="1"/>
          </p:cNvSpPr>
          <p:nvPr>
            <p:ph idx="1"/>
          </p:nvPr>
        </p:nvSpPr>
        <p:spPr>
          <a:xfrm>
            <a:off x="270669" y="1211052"/>
            <a:ext cx="4877395" cy="1512168"/>
          </a:xfrm>
        </p:spPr>
        <p:txBody>
          <a:bodyPr/>
          <a:lstStyle/>
          <a:p>
            <a:r>
              <a:rPr lang="zh-TW" altLang="en-US" sz="2800" dirty="0" smtClean="0"/>
              <a:t>漫遊中心</a:t>
            </a:r>
            <a:r>
              <a:rPr lang="en-US" altLang="zh-TW" sz="2800" dirty="0" smtClean="0"/>
              <a:t>802.1X</a:t>
            </a:r>
            <a:r>
              <a:rPr lang="zh-TW" altLang="en-US" sz="2800" dirty="0" smtClean="0"/>
              <a:t>測試帳號</a:t>
            </a:r>
            <a:endParaRPr lang="en-US" altLang="zh-TW" sz="2800" dirty="0" smtClean="0"/>
          </a:p>
          <a:p>
            <a:r>
              <a:rPr lang="en-US" altLang="zh-TW" sz="2800" dirty="0" smtClean="0"/>
              <a:t>realm</a:t>
            </a:r>
            <a:r>
              <a:rPr lang="zh-TW" altLang="en-US" sz="2800" dirty="0" smtClean="0"/>
              <a:t>：</a:t>
            </a:r>
            <a:r>
              <a:rPr lang="en-US" altLang="zh-TW" sz="2800" dirty="0" smtClean="0"/>
              <a:t>eduroam.edu.tw</a:t>
            </a:r>
          </a:p>
          <a:p>
            <a:r>
              <a:rPr lang="zh-TW" altLang="en-US" sz="2800" dirty="0"/>
              <a:t>加</a:t>
            </a:r>
            <a:r>
              <a:rPr lang="zh-TW" altLang="en-US" sz="2800" dirty="0" smtClean="0"/>
              <a:t>密機制：</a:t>
            </a:r>
            <a:r>
              <a:rPr lang="en-US" altLang="zh-TW" sz="2800" dirty="0" smtClean="0"/>
              <a:t>TTLS+PAP</a:t>
            </a:r>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18</a:t>
            </a:fld>
            <a:endParaRPr lang="en-US" altLang="zh-TW"/>
          </a:p>
        </p:txBody>
      </p:sp>
      <p:sp>
        <p:nvSpPr>
          <p:cNvPr id="7" name="內容版面配置區 2"/>
          <p:cNvSpPr txBox="1">
            <a:spLocks/>
          </p:cNvSpPr>
          <p:nvPr/>
        </p:nvSpPr>
        <p:spPr bwMode="gray">
          <a:xfrm>
            <a:off x="899592" y="3212976"/>
            <a:ext cx="3816424" cy="2758300"/>
          </a:xfrm>
          <a:prstGeom prst="rect">
            <a:avLst/>
          </a:prstGeom>
          <a:noFill/>
          <a:ln w="25400">
            <a:solidFill>
              <a:srgbClr val="0070C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baseline="0">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Clr>
                <a:schemeClr val="tx2"/>
              </a:buClr>
              <a:buFont typeface="Arial" charset="0"/>
              <a:buChar char="–"/>
              <a:defRPr sz="2800" baseline="0">
                <a:solidFill>
                  <a:schemeClr val="tx1"/>
                </a:solidFill>
                <a:latin typeface="Times New Roman" pitchFamily="18" charset="0"/>
                <a:ea typeface="標楷體" pitchFamily="65" charset="-120"/>
              </a:defRPr>
            </a:lvl2pPr>
            <a:lvl3pPr marL="1143000" indent="-228600" algn="l" rtl="0" eaLnBrk="0" fontAlgn="base" hangingPunct="0">
              <a:spcBef>
                <a:spcPct val="20000"/>
              </a:spcBef>
              <a:spcAft>
                <a:spcPct val="0"/>
              </a:spcAft>
              <a:buClr>
                <a:schemeClr val="accent2"/>
              </a:buClr>
              <a:buChar char="•"/>
              <a:defRPr sz="2400" baseline="0">
                <a:solidFill>
                  <a:schemeClr val="tx1"/>
                </a:solidFill>
                <a:latin typeface="Times New Roman" pitchFamily="18" charset="0"/>
                <a:ea typeface="標楷體" pitchFamily="65" charset="-120"/>
              </a:defRPr>
            </a:lvl3pPr>
            <a:lvl4pPr marL="1600200" indent="-228600" algn="l" rtl="0" eaLnBrk="0" fontAlgn="base" hangingPunct="0">
              <a:spcBef>
                <a:spcPct val="20000"/>
              </a:spcBef>
              <a:spcAft>
                <a:spcPct val="0"/>
              </a:spcAft>
              <a:buClr>
                <a:schemeClr val="hlink"/>
              </a:buClr>
              <a:buFont typeface="Arial" charset="0"/>
              <a:buChar char="–"/>
              <a:defRPr sz="2000" baseline="0">
                <a:solidFill>
                  <a:schemeClr val="tx1"/>
                </a:solidFill>
                <a:latin typeface="Times New Roman" pitchFamily="18" charset="0"/>
                <a:ea typeface="標楷體" pitchFamily="65" charset="-120"/>
              </a:defRPr>
            </a:lvl4pPr>
            <a:lvl5pPr marL="2057400" indent="-228600" algn="l" rtl="0" eaLnBrk="0" fontAlgn="base" hangingPunct="0">
              <a:spcBef>
                <a:spcPct val="20000"/>
              </a:spcBef>
              <a:spcAft>
                <a:spcPct val="0"/>
              </a:spcAft>
              <a:buClr>
                <a:schemeClr val="accent1"/>
              </a:buClr>
              <a:buFont typeface="Arial" charset="0"/>
              <a:buChar char="»"/>
              <a:defRPr sz="2000" baseline="0">
                <a:solidFill>
                  <a:schemeClr val="tx1"/>
                </a:solidFill>
                <a:latin typeface="Times New Roman" pitchFamily="18" charset="0"/>
                <a:ea typeface="標楷體" pitchFamily="65" charset="-120"/>
              </a:defRPr>
            </a:lvl5pPr>
            <a:lvl6pPr marL="25146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9pPr>
          </a:lstStyle>
          <a:p>
            <a:pPr marL="0" indent="0">
              <a:buNone/>
            </a:pPr>
            <a:r>
              <a:rPr lang="zh-TW" altLang="en-US" sz="2400" b="1" kern="0" dirty="0" smtClean="0"/>
              <a:t>測試帳號</a:t>
            </a:r>
            <a:endParaRPr lang="en-US" altLang="zh-TW" sz="2400" b="1" kern="0" dirty="0" smtClean="0"/>
          </a:p>
          <a:p>
            <a:pPr marL="0" indent="0">
              <a:buNone/>
            </a:pPr>
            <a:r>
              <a:rPr lang="en-US" altLang="zh-TW" sz="1800" kern="0" dirty="0" smtClean="0"/>
              <a:t>test@eduroam.edu.tw</a:t>
            </a:r>
            <a:endParaRPr lang="en-US" altLang="zh-TW" sz="1800" kern="0" dirty="0"/>
          </a:p>
          <a:p>
            <a:pPr marL="0" indent="0">
              <a:buNone/>
            </a:pPr>
            <a:r>
              <a:rPr lang="en-US" altLang="zh-TW" sz="1800" kern="0" dirty="0" smtClean="0"/>
              <a:t>test</a:t>
            </a:r>
          </a:p>
          <a:p>
            <a:pPr marL="0" indent="0">
              <a:buNone/>
            </a:pPr>
            <a:r>
              <a:rPr lang="zh-TW" altLang="en-US" sz="2400" b="1" kern="0" dirty="0"/>
              <a:t>加</a:t>
            </a:r>
            <a:r>
              <a:rPr lang="zh-TW" altLang="en-US" sz="2400" b="1" kern="0" dirty="0" smtClean="0"/>
              <a:t>密機</a:t>
            </a:r>
            <a:r>
              <a:rPr lang="zh-TW" altLang="en-US" sz="2400" b="1" kern="0" dirty="0"/>
              <a:t>制</a:t>
            </a:r>
            <a:endParaRPr lang="en-US" altLang="zh-TW" sz="2400" b="1" kern="0" dirty="0" smtClean="0"/>
          </a:p>
          <a:p>
            <a:pPr marL="0" indent="0">
              <a:buNone/>
            </a:pPr>
            <a:r>
              <a:rPr lang="en-US" altLang="zh-TW" sz="1800" kern="0" dirty="0" smtClean="0"/>
              <a:t>TTLS+PAP</a:t>
            </a:r>
          </a:p>
          <a:p>
            <a:pPr marL="0" indent="0">
              <a:buNone/>
            </a:pPr>
            <a:r>
              <a:rPr lang="zh-TW" altLang="en-US" sz="2400" b="1" kern="0" dirty="0"/>
              <a:t>測試地點</a:t>
            </a:r>
            <a:endParaRPr lang="en-US" altLang="zh-TW" sz="2400" b="1" kern="0" dirty="0"/>
          </a:p>
          <a:p>
            <a:pPr marL="0" indent="0">
              <a:buNone/>
            </a:pPr>
            <a:r>
              <a:rPr lang="zh-TW" altLang="en-US" sz="1800" dirty="0" smtClean="0"/>
              <a:t>英國萊斯特大學</a:t>
            </a:r>
            <a:r>
              <a:rPr lang="en-US" altLang="zh-TW" sz="1600" dirty="0" smtClean="0"/>
              <a:t>(University of Leicester)</a:t>
            </a:r>
            <a:endParaRPr lang="en-US" altLang="zh-TW" sz="2400" b="1" kern="0" dirty="0" smtClean="0"/>
          </a:p>
        </p:txBody>
      </p:sp>
      <p:grpSp>
        <p:nvGrpSpPr>
          <p:cNvPr id="9" name="群組 8"/>
          <p:cNvGrpSpPr/>
          <p:nvPr/>
        </p:nvGrpSpPr>
        <p:grpSpPr>
          <a:xfrm>
            <a:off x="5220072" y="930498"/>
            <a:ext cx="3619128" cy="5668739"/>
            <a:chOff x="5220072" y="930498"/>
            <a:chExt cx="3619128" cy="5668739"/>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930498"/>
              <a:ext cx="3189912" cy="5668739"/>
            </a:xfrm>
            <a:prstGeom prst="rect">
              <a:avLst/>
            </a:prstGeom>
          </p:spPr>
        </p:pic>
        <p:sp>
          <p:nvSpPr>
            <p:cNvPr id="8" name="圓角矩形 7"/>
            <p:cNvSpPr/>
            <p:nvPr/>
          </p:nvSpPr>
          <p:spPr bwMode="auto">
            <a:xfrm>
              <a:off x="5220072" y="2060848"/>
              <a:ext cx="3619128" cy="662372"/>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pitchFamily="34" charset="0"/>
              </a:endParaRPr>
            </a:p>
          </p:txBody>
        </p:sp>
      </p:grpSp>
      <p:cxnSp>
        <p:nvCxnSpPr>
          <p:cNvPr id="13" name="直線單箭頭接點 12"/>
          <p:cNvCxnSpPr>
            <a:stCxn id="8" idx="1"/>
            <a:endCxn id="7" idx="0"/>
          </p:cNvCxnSpPr>
          <p:nvPr/>
        </p:nvCxnSpPr>
        <p:spPr bwMode="auto">
          <a:xfrm flipH="1">
            <a:off x="2807804" y="2392034"/>
            <a:ext cx="2412268" cy="820942"/>
          </a:xfrm>
          <a:prstGeom prst="straightConnector1">
            <a:avLst/>
          </a:prstGeom>
          <a:solidFill>
            <a:schemeClr val="accent1"/>
          </a:solidFill>
          <a:ln w="22225" cap="flat" cmpd="sng" algn="ctr">
            <a:solidFill>
              <a:srgbClr val="0070C0"/>
            </a:solidFill>
            <a:prstDash val="solid"/>
            <a:round/>
            <a:headEnd type="none" w="med" len="med"/>
            <a:tailEnd type="triangle" w="lg" len="lg"/>
          </a:ln>
          <a:effectLst/>
        </p:spPr>
      </p:cxnSp>
    </p:spTree>
    <p:extLst>
      <p:ext uri="{BB962C8B-B14F-4D97-AF65-F5344CB8AC3E}">
        <p14:creationId xmlns:p14="http://schemas.microsoft.com/office/powerpoint/2010/main" val="32970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09600" y="2924944"/>
            <a:ext cx="8229600" cy="1656184"/>
          </a:xfrm>
        </p:spPr>
        <p:txBody>
          <a:bodyPr/>
          <a:lstStyle/>
          <a:p>
            <a:r>
              <a:rPr lang="en-US" altLang="zh-TW" sz="6000" dirty="0" smtClean="0"/>
              <a:t>-- The End --</a:t>
            </a:r>
            <a:endParaRPr lang="zh-TW" alt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369210" y="2852738"/>
            <a:ext cx="2646879" cy="830997"/>
          </a:xfrm>
          <a:prstGeom prst="rect">
            <a:avLst/>
          </a:prstGeom>
          <a:noFill/>
          <a:ln w="9525">
            <a:noFill/>
            <a:miter lim="800000"/>
            <a:headEnd/>
            <a:tailEnd/>
          </a:ln>
          <a:effectLst/>
        </p:spPr>
        <p:txBody>
          <a:bodyPr wrap="none">
            <a:spAutoFit/>
          </a:bodyPr>
          <a:lstStyle/>
          <a:p>
            <a:pPr algn="ctr"/>
            <a:r>
              <a:rPr lang="zh-TW" altLang="en-US" sz="4800" b="1" dirty="0" smtClean="0">
                <a:solidFill>
                  <a:schemeClr val="tx2"/>
                </a:solidFill>
                <a:effectLst>
                  <a:outerShdw blurRad="38100" dist="38100" dir="2700000" algn="tl">
                    <a:srgbClr val="C0C0C0"/>
                  </a:outerShdw>
                </a:effectLst>
                <a:ea typeface="標楷體" pitchFamily="65" charset="-120"/>
              </a:rPr>
              <a:t>服務介紹</a:t>
            </a:r>
            <a:endParaRPr lang="zh-TW" altLang="en-US" sz="4800" b="1" dirty="0">
              <a:solidFill>
                <a:schemeClr val="tx2"/>
              </a:solidFill>
              <a:effectLst>
                <a:outerShdw blurRad="38100" dist="38100" dir="2700000" algn="tl">
                  <a:srgbClr val="C0C0C0"/>
                </a:outerShdw>
              </a:effectLst>
              <a:ea typeface="標楷體" pitchFamily="65" charset="-120"/>
            </a:endParaRPr>
          </a:p>
        </p:txBody>
      </p:sp>
      <p:sp>
        <p:nvSpPr>
          <p:cNvPr id="3" name="投影片編號版面配置區 2"/>
          <p:cNvSpPr>
            <a:spLocks noGrp="1"/>
          </p:cNvSpPr>
          <p:nvPr>
            <p:ph type="sldNum" sz="quarter" idx="11"/>
          </p:nvPr>
        </p:nvSpPr>
        <p:spPr/>
        <p:txBody>
          <a:bodyPr/>
          <a:lstStyle/>
          <a:p>
            <a:pPr>
              <a:defRPr/>
            </a:pPr>
            <a:fld id="{F67CF42E-5A8C-427E-8CE7-CF516423F30E}" type="slidenum">
              <a:rPr lang="zh-TW" altLang="en-US" smtClean="0"/>
              <a:pPr>
                <a:defRPr/>
              </a:pPr>
              <a:t>2</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latin typeface="標楷體" pitchFamily="65" charset="-120"/>
                <a:ea typeface="標楷體" pitchFamily="65" charset="-120"/>
              </a:rPr>
              <a:t>服務介紹</a:t>
            </a:r>
            <a:endParaRPr lang="zh-TW" altLang="en-US" dirty="0">
              <a:latin typeface="標楷體" pitchFamily="65" charset="-120"/>
              <a:ea typeface="標楷體" pitchFamily="65" charset="-120"/>
            </a:endParaRPr>
          </a:p>
        </p:txBody>
      </p:sp>
      <p:sp>
        <p:nvSpPr>
          <p:cNvPr id="7" name="內容版面配置區 6"/>
          <p:cNvSpPr>
            <a:spLocks noGrp="1"/>
          </p:cNvSpPr>
          <p:nvPr>
            <p:ph idx="1"/>
          </p:nvPr>
        </p:nvSpPr>
        <p:spPr>
          <a:xfrm>
            <a:off x="683568" y="914400"/>
            <a:ext cx="8460432" cy="5257800"/>
          </a:xfrm>
        </p:spPr>
        <p:txBody>
          <a:bodyPr>
            <a:normAutofit lnSpcReduction="10000"/>
          </a:bodyPr>
          <a:lstStyle/>
          <a:p>
            <a:r>
              <a:rPr lang="zh-TW" altLang="en-US" sz="3800" b="1" dirty="0" smtClean="0">
                <a:latin typeface="Times New Roman" pitchFamily="18" charset="0"/>
                <a:ea typeface="標楷體" pitchFamily="65" charset="-120"/>
                <a:cs typeface="Arial" charset="0"/>
              </a:rPr>
              <a:t>隸屬於</a:t>
            </a:r>
            <a:r>
              <a:rPr lang="zh-TW" altLang="en-US" sz="3800" b="1" dirty="0">
                <a:latin typeface="Times New Roman" pitchFamily="18" charset="0"/>
                <a:ea typeface="標楷體" pitchFamily="65" charset="-120"/>
                <a:cs typeface="Arial" charset="0"/>
              </a:rPr>
              <a:t>教育部之無線網路漫遊</a:t>
            </a:r>
            <a:r>
              <a:rPr lang="zh-TW" altLang="en-US" sz="3800" b="1" dirty="0" smtClean="0">
                <a:latin typeface="Times New Roman" pitchFamily="18" charset="0"/>
                <a:ea typeface="標楷體" pitchFamily="65" charset="-120"/>
                <a:cs typeface="Arial" charset="0"/>
              </a:rPr>
              <a:t>中心</a:t>
            </a:r>
            <a:endParaRPr lang="en-US" altLang="zh-TW" sz="3800" b="1" dirty="0" smtClean="0">
              <a:latin typeface="Times New Roman" pitchFamily="18" charset="0"/>
              <a:ea typeface="標楷體" pitchFamily="65" charset="-120"/>
              <a:cs typeface="Arial" charset="0"/>
            </a:endParaRPr>
          </a:p>
          <a:p>
            <a:pPr marL="0" lvl="1" indent="0">
              <a:buClr>
                <a:schemeClr val="accent2"/>
              </a:buClr>
              <a:buNone/>
            </a:pPr>
            <a:r>
              <a:rPr lang="en-US" altLang="zh-TW" dirty="0" smtClean="0">
                <a:latin typeface="Times New Roman" pitchFamily="18" charset="0"/>
                <a:ea typeface="標楷體" pitchFamily="65" charset="-120"/>
              </a:rPr>
              <a:t>                                                        </a:t>
            </a:r>
            <a:endParaRPr lang="en-US" altLang="zh-TW" sz="3800" b="1" dirty="0" smtClean="0">
              <a:latin typeface="Times New Roman" pitchFamily="18" charset="0"/>
              <a:ea typeface="標楷體" pitchFamily="65" charset="-120"/>
              <a:cs typeface="Arial" charset="0"/>
            </a:endParaRPr>
          </a:p>
          <a:p>
            <a:pPr marL="800100" lvl="1" indent="-342900">
              <a:buClr>
                <a:schemeClr val="accent2"/>
              </a:buClr>
              <a:buFontTx/>
              <a:buChar char="•"/>
            </a:pPr>
            <a:r>
              <a:rPr lang="zh-TW" altLang="zh-TW" dirty="0" smtClean="0">
                <a:latin typeface="Times New Roman" pitchFamily="18" charset="0"/>
                <a:ea typeface="標楷體" pitchFamily="65" charset="-120"/>
              </a:rPr>
              <a:t>提供全天候校園無線網路漫遊交換服務</a:t>
            </a:r>
            <a:endParaRPr lang="en-US" altLang="zh-TW" dirty="0" smtClean="0">
              <a:latin typeface="Times New Roman" pitchFamily="18" charset="0"/>
              <a:ea typeface="標楷體" pitchFamily="65" charset="-120"/>
            </a:endParaRPr>
          </a:p>
          <a:p>
            <a:pPr marL="800100" lvl="1" indent="-342900">
              <a:buClr>
                <a:schemeClr val="accent2"/>
              </a:buClr>
              <a:buFontTx/>
              <a:buChar char="•"/>
            </a:pPr>
            <a:r>
              <a:rPr lang="zh-TW" altLang="zh-TW" dirty="0" smtClean="0">
                <a:latin typeface="Times New Roman" pitchFamily="18" charset="0"/>
                <a:ea typeface="標楷體" pitchFamily="65" charset="-120"/>
              </a:rPr>
              <a:t>與</a:t>
            </a:r>
            <a:r>
              <a:rPr lang="zh-TW" altLang="zh-TW" dirty="0">
                <a:latin typeface="Times New Roman" pitchFamily="18" charset="0"/>
                <a:ea typeface="標楷體" pitchFamily="65" charset="-120"/>
              </a:rPr>
              <a:t>國內非營利組織單位及國際學術相關無線網路漫遊中心建立漫遊機制</a:t>
            </a:r>
            <a:endParaRPr lang="en-US" altLang="zh-TW" dirty="0">
              <a:latin typeface="Times New Roman" pitchFamily="18" charset="0"/>
              <a:ea typeface="標楷體" pitchFamily="65" charset="-120"/>
            </a:endParaRPr>
          </a:p>
          <a:p>
            <a:pPr marL="800100" lvl="1" indent="-342900">
              <a:buClr>
                <a:schemeClr val="accent2"/>
              </a:buClr>
              <a:buFontTx/>
              <a:buChar char="•"/>
            </a:pPr>
            <a:r>
              <a:rPr lang="zh-TW" altLang="zh-TW" dirty="0">
                <a:latin typeface="Times New Roman" pitchFamily="18" charset="0"/>
                <a:ea typeface="標楷體" pitchFamily="65" charset="-120"/>
              </a:rPr>
              <a:t>提供</a:t>
            </a:r>
            <a:r>
              <a:rPr lang="en-US" altLang="zh-TW" dirty="0">
                <a:latin typeface="Times New Roman" pitchFamily="18" charset="0"/>
                <a:ea typeface="標楷體" pitchFamily="65" charset="-120"/>
              </a:rPr>
              <a:t>IPv6</a:t>
            </a:r>
            <a:r>
              <a:rPr lang="zh-TW" altLang="zh-TW" dirty="0">
                <a:latin typeface="Times New Roman" pitchFamily="18" charset="0"/>
                <a:ea typeface="標楷體" pitchFamily="65" charset="-120"/>
              </a:rPr>
              <a:t>及</a:t>
            </a:r>
            <a:r>
              <a:rPr lang="en-US" altLang="zh-TW" dirty="0">
                <a:latin typeface="Times New Roman" pitchFamily="18" charset="0"/>
                <a:ea typeface="標楷體" pitchFamily="65" charset="-120"/>
              </a:rPr>
              <a:t>IPv4</a:t>
            </a:r>
            <a:r>
              <a:rPr lang="zh-TW" altLang="zh-TW" dirty="0">
                <a:latin typeface="Times New Roman" pitchFamily="18" charset="0"/>
                <a:ea typeface="標楷體" pitchFamily="65" charset="-120"/>
              </a:rPr>
              <a:t>協定</a:t>
            </a:r>
            <a:r>
              <a:rPr lang="zh-TW" altLang="zh-TW" dirty="0" smtClean="0">
                <a:latin typeface="Times New Roman" pitchFamily="18" charset="0"/>
                <a:ea typeface="標楷體" pitchFamily="65" charset="-120"/>
              </a:rPr>
              <a:t>之無線</a:t>
            </a:r>
            <a:r>
              <a:rPr lang="zh-TW" altLang="zh-TW" dirty="0">
                <a:latin typeface="Times New Roman" pitchFamily="18" charset="0"/>
                <a:ea typeface="標楷體" pitchFamily="65" charset="-120"/>
              </a:rPr>
              <a:t>網路漫遊交換環境</a:t>
            </a:r>
            <a:endParaRPr lang="en-US" altLang="zh-TW" dirty="0">
              <a:latin typeface="Times New Roman" pitchFamily="18" charset="0"/>
              <a:ea typeface="標楷體" pitchFamily="65" charset="-120"/>
            </a:endParaRPr>
          </a:p>
          <a:p>
            <a:pPr marL="800100" lvl="1" indent="-342900">
              <a:buClr>
                <a:schemeClr val="accent2"/>
              </a:buClr>
              <a:buFontTx/>
              <a:buChar char="•"/>
            </a:pPr>
            <a:r>
              <a:rPr lang="zh-TW" altLang="zh-TW" dirty="0">
                <a:latin typeface="Times New Roman" pitchFamily="18" charset="0"/>
                <a:ea typeface="標楷體" pitchFamily="65" charset="-120"/>
              </a:rPr>
              <a:t>漫遊交換中心主機設備建置、維護及營運</a:t>
            </a:r>
            <a:endParaRPr lang="en-US" altLang="zh-TW" dirty="0">
              <a:latin typeface="Times New Roman" pitchFamily="18" charset="0"/>
              <a:ea typeface="標楷體" pitchFamily="65" charset="-120"/>
            </a:endParaRPr>
          </a:p>
          <a:p>
            <a:pPr marL="800100" lvl="1" indent="-342900">
              <a:buClr>
                <a:schemeClr val="accent2"/>
              </a:buClr>
              <a:buFontTx/>
              <a:buChar char="•"/>
            </a:pPr>
            <a:r>
              <a:rPr lang="zh-TW" altLang="zh-TW" dirty="0" smtClean="0">
                <a:latin typeface="Times New Roman" pitchFamily="18" charset="0"/>
                <a:ea typeface="標楷體" pitchFamily="65" charset="-120"/>
              </a:rPr>
              <a:t>無線</a:t>
            </a:r>
            <a:r>
              <a:rPr lang="zh-TW" altLang="zh-TW" dirty="0">
                <a:latin typeface="Times New Roman" pitchFamily="18" charset="0"/>
                <a:ea typeface="標楷體" pitchFamily="65" charset="-120"/>
              </a:rPr>
              <a:t>網路漫遊交換環境所產生的資安事件監測</a:t>
            </a:r>
            <a:endParaRPr lang="en-US" altLang="zh-TW" dirty="0">
              <a:latin typeface="Times New Roman" pitchFamily="18" charset="0"/>
              <a:ea typeface="標楷體" pitchFamily="65" charset="-120"/>
            </a:endParaRPr>
          </a:p>
          <a:p>
            <a:pPr marL="800100" lvl="1" indent="-342900">
              <a:buClr>
                <a:schemeClr val="accent2"/>
              </a:buClr>
              <a:buFontTx/>
              <a:buChar char="•"/>
            </a:pPr>
            <a:r>
              <a:rPr lang="zh-TW" altLang="zh-TW" dirty="0">
                <a:latin typeface="Times New Roman" pitchFamily="18" charset="0"/>
                <a:ea typeface="標楷體" pitchFamily="65" charset="-120"/>
              </a:rPr>
              <a:t>無線網路漫遊帳號交換問題之通報應變、鑑識分析、追蹤處理等回應</a:t>
            </a:r>
            <a:endParaRPr lang="en-US" altLang="zh-TW" dirty="0">
              <a:latin typeface="Times New Roman" pitchFamily="18" charset="0"/>
              <a:ea typeface="標楷體" pitchFamily="65" charset="-120"/>
            </a:endParaRPr>
          </a:p>
          <a:p>
            <a:pPr marL="800100" lvl="1" indent="-342900">
              <a:buClr>
                <a:schemeClr val="accent2"/>
              </a:buClr>
              <a:buFontTx/>
              <a:buChar char="•"/>
            </a:pPr>
            <a:r>
              <a:rPr lang="zh-TW" altLang="zh-TW" dirty="0">
                <a:latin typeface="Times New Roman" pitchFamily="18" charset="0"/>
                <a:ea typeface="標楷體" pitchFamily="65" charset="-120"/>
              </a:rPr>
              <a:t>各連線單位漫遊伺服器運作之妥善監控</a:t>
            </a:r>
            <a:r>
              <a:rPr lang="zh-TW" altLang="zh-TW" dirty="0" smtClean="0">
                <a:latin typeface="Times New Roman" pitchFamily="18" charset="0"/>
                <a:ea typeface="標楷體" pitchFamily="65" charset="-120"/>
              </a:rPr>
              <a:t>作業</a:t>
            </a:r>
            <a:endParaRPr lang="zh-TW" altLang="en-US" dirty="0"/>
          </a:p>
        </p:txBody>
      </p:sp>
      <p:sp>
        <p:nvSpPr>
          <p:cNvPr id="6147" name="投影片編號版面配置區 3"/>
          <p:cNvSpPr>
            <a:spLocks noGrp="1"/>
          </p:cNvSpPr>
          <p:nvPr>
            <p:ph type="sldNum" sz="quarter" idx="11"/>
          </p:nvPr>
        </p:nvSpPr>
        <p:spPr>
          <a:noFill/>
        </p:spPr>
        <p:txBody>
          <a:bodyPr/>
          <a:lstStyle/>
          <a:p>
            <a:fld id="{18D1EEE4-6E08-4702-B8C7-29DE56FEB355}" type="slidenum">
              <a:rPr lang="zh-TW" altLang="en-US">
                <a:latin typeface="Arial" charset="0"/>
              </a:rPr>
              <a:pPr/>
              <a:t>3</a:t>
            </a:fld>
            <a:endParaRPr lang="en-US" altLang="zh-TW">
              <a:latin typeface="Arial" charset="0"/>
            </a:endParaRPr>
          </a:p>
        </p:txBody>
      </p:sp>
      <p:sp>
        <p:nvSpPr>
          <p:cNvPr id="6149" name="Rectangle 3"/>
          <p:cNvSpPr>
            <a:spLocks noChangeArrowheads="1"/>
          </p:cNvSpPr>
          <p:nvPr/>
        </p:nvSpPr>
        <p:spPr bwMode="auto">
          <a:xfrm>
            <a:off x="755650" y="1125538"/>
            <a:ext cx="8174068" cy="3887787"/>
          </a:xfrm>
          <a:prstGeom prst="rect">
            <a:avLst/>
          </a:prstGeom>
          <a:noFill/>
          <a:ln w="9525">
            <a:noFill/>
            <a:miter lim="800000"/>
            <a:headEnd/>
            <a:tailEnd/>
          </a:ln>
        </p:spPr>
        <p:txBody>
          <a:bodyPr/>
          <a:lstStyle/>
          <a:p>
            <a:pPr marL="342900" indent="-342900">
              <a:spcBef>
                <a:spcPct val="20000"/>
              </a:spcBef>
              <a:buClr>
                <a:schemeClr val="accent2"/>
              </a:buClr>
              <a:buFontTx/>
              <a:buChar char="•"/>
            </a:pPr>
            <a:endParaRPr lang="en-US" altLang="zh-TW" sz="2400" b="1" dirty="0">
              <a:latin typeface="Times New Roman" pitchFamily="18" charset="0"/>
              <a:ea typeface="標楷體" pitchFamily="65" charset="-120"/>
              <a:cs typeface="Arial" charset="0"/>
            </a:endParaRPr>
          </a:p>
        </p:txBody>
      </p:sp>
    </p:spTree>
    <p:extLst>
      <p:ext uri="{BB962C8B-B14F-4D97-AF65-F5344CB8AC3E}">
        <p14:creationId xmlns:p14="http://schemas.microsoft.com/office/powerpoint/2010/main" val="1299519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74050" cy="460375"/>
          </a:xfrm>
        </p:spPr>
        <p:txBody>
          <a:bodyPr/>
          <a:lstStyle/>
          <a:p>
            <a:r>
              <a:rPr lang="zh-TW" altLang="en-US" dirty="0" smtClean="0"/>
              <a:t>服務介紹</a:t>
            </a:r>
            <a:endParaRPr lang="zh-TW" altLang="en-US"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4</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64" y="855862"/>
            <a:ext cx="8172400" cy="5865613"/>
          </a:xfrm>
          <a:prstGeom prst="rect">
            <a:avLst/>
          </a:prstGeom>
        </p:spPr>
      </p:pic>
    </p:spTree>
    <p:extLst>
      <p:ext uri="{BB962C8B-B14F-4D97-AF65-F5344CB8AC3E}">
        <p14:creationId xmlns:p14="http://schemas.microsoft.com/office/powerpoint/2010/main" val="410481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服務介紹</a:t>
            </a:r>
            <a:endParaRPr lang="zh-TW" altLang="en-US" dirty="0"/>
          </a:p>
        </p:txBody>
      </p:sp>
      <p:sp>
        <p:nvSpPr>
          <p:cNvPr id="3" name="內容版面配置區 2"/>
          <p:cNvSpPr>
            <a:spLocks noGrp="1"/>
          </p:cNvSpPr>
          <p:nvPr>
            <p:ph idx="1"/>
          </p:nvPr>
        </p:nvSpPr>
        <p:spPr>
          <a:xfrm>
            <a:off x="683568" y="764704"/>
            <a:ext cx="8460432" cy="5407496"/>
          </a:xfrm>
        </p:spPr>
        <p:txBody>
          <a:bodyPr>
            <a:normAutofit lnSpcReduction="10000"/>
          </a:bodyPr>
          <a:lstStyle/>
          <a:p>
            <a:pPr algn="just"/>
            <a:r>
              <a:rPr lang="en-US" altLang="zh-TW" dirty="0" err="1" smtClean="0"/>
              <a:t>FreeRadius</a:t>
            </a:r>
            <a:endParaRPr lang="en-US" altLang="zh-TW" dirty="0" smtClean="0"/>
          </a:p>
          <a:p>
            <a:pPr marL="800100" lvl="1" indent="-342900" algn="just">
              <a:lnSpc>
                <a:spcPct val="80000"/>
              </a:lnSpc>
              <a:buClr>
                <a:schemeClr val="accent2"/>
              </a:buClr>
              <a:buFontTx/>
              <a:buChar char="•"/>
            </a:pPr>
            <a:r>
              <a:rPr lang="en-US" altLang="zh-TW" sz="2600" dirty="0" smtClean="0"/>
              <a:t>Radius (Remote </a:t>
            </a:r>
            <a:r>
              <a:rPr lang="en-US" altLang="zh-TW" sz="2600" dirty="0"/>
              <a:t>Authentication Dial-in User </a:t>
            </a:r>
            <a:r>
              <a:rPr lang="en-US" altLang="zh-TW" sz="2600" dirty="0" smtClean="0"/>
              <a:t>Service</a:t>
            </a:r>
            <a:r>
              <a:rPr lang="zh-TW" altLang="en-US" sz="2600" dirty="0" smtClean="0"/>
              <a:t>，</a:t>
            </a:r>
            <a:r>
              <a:rPr lang="zh-TW" altLang="en-US" sz="2400" dirty="0"/>
              <a:t>遠端</a:t>
            </a:r>
            <a:r>
              <a:rPr lang="zh-TW" altLang="en-US" sz="2400" dirty="0" smtClean="0"/>
              <a:t>用戶撥</a:t>
            </a:r>
            <a:r>
              <a:rPr lang="zh-TW" altLang="en-US" sz="2400" dirty="0"/>
              <a:t>入驗證服務</a:t>
            </a:r>
            <a:r>
              <a:rPr lang="en-US" altLang="zh-TW" sz="2600" dirty="0" smtClean="0"/>
              <a:t>)</a:t>
            </a:r>
            <a:endParaRPr lang="en-US" altLang="zh-TW" sz="2600" dirty="0"/>
          </a:p>
          <a:p>
            <a:pPr marL="800100" lvl="1" indent="-342900" algn="just">
              <a:lnSpc>
                <a:spcPct val="80000"/>
              </a:lnSpc>
              <a:buClr>
                <a:schemeClr val="accent2"/>
              </a:buClr>
              <a:buFontTx/>
              <a:buChar char="•"/>
            </a:pPr>
            <a:r>
              <a:rPr lang="zh-TW" altLang="en-US" sz="2600" dirty="0" smtClean="0"/>
              <a:t>提供驗證 </a:t>
            </a:r>
            <a:r>
              <a:rPr lang="en-US" altLang="zh-TW" sz="2600" dirty="0" smtClean="0"/>
              <a:t>(Authentication)</a:t>
            </a:r>
            <a:r>
              <a:rPr lang="zh-TW" altLang="en-US" sz="2600" dirty="0" smtClean="0"/>
              <a:t>、授權 </a:t>
            </a:r>
            <a:r>
              <a:rPr lang="en-US" altLang="zh-TW" sz="2600" dirty="0" smtClean="0"/>
              <a:t>(Authorize)</a:t>
            </a:r>
            <a:r>
              <a:rPr lang="zh-TW" altLang="en-US" sz="2600" dirty="0" smtClean="0"/>
              <a:t>及帳戶</a:t>
            </a:r>
            <a:r>
              <a:rPr lang="en-US" altLang="zh-TW" sz="2600" dirty="0" smtClean="0"/>
              <a:t>(Accounting)</a:t>
            </a:r>
            <a:r>
              <a:rPr lang="zh-TW" altLang="en-US" sz="2600" dirty="0" smtClean="0"/>
              <a:t>等功能</a:t>
            </a:r>
            <a:endParaRPr lang="en-US" altLang="zh-TW" sz="2600" dirty="0" smtClean="0"/>
          </a:p>
          <a:p>
            <a:pPr marL="800100" lvl="1" indent="-342900" algn="just">
              <a:lnSpc>
                <a:spcPct val="80000"/>
              </a:lnSpc>
              <a:buClr>
                <a:schemeClr val="accent2"/>
              </a:buClr>
              <a:buFontTx/>
              <a:buChar char="•"/>
            </a:pPr>
            <a:r>
              <a:rPr lang="zh-TW" altLang="en-US" sz="2600" dirty="0" smtClean="0"/>
              <a:t>利用</a:t>
            </a:r>
            <a:r>
              <a:rPr lang="en-US" altLang="zh-TW" sz="2600" dirty="0" smtClean="0"/>
              <a:t>Realm (</a:t>
            </a:r>
            <a:r>
              <a:rPr lang="en-US" altLang="zh-TW" sz="2600" dirty="0"/>
              <a:t>cowman@</a:t>
            </a:r>
            <a:r>
              <a:rPr lang="en-US" altLang="zh-TW" sz="2600" dirty="0">
                <a:solidFill>
                  <a:srgbClr val="FF0000"/>
                </a:solidFill>
              </a:rPr>
              <a:t>niu.edu.tw</a:t>
            </a:r>
            <a:r>
              <a:rPr lang="en-US" altLang="zh-TW" sz="2600" dirty="0" smtClean="0"/>
              <a:t>) </a:t>
            </a:r>
            <a:r>
              <a:rPr lang="zh-TW" altLang="en-US" sz="2600" dirty="0" smtClean="0"/>
              <a:t>的辨識方式將認證資訊以加密後的訊息轉發至帳戶的認證伺服器中取得帳密認證結果</a:t>
            </a:r>
            <a:endParaRPr lang="en-US" altLang="zh-TW" sz="2600" dirty="0" smtClean="0"/>
          </a:p>
          <a:p>
            <a:pPr marL="800100" lvl="1" indent="-342900" algn="just">
              <a:lnSpc>
                <a:spcPct val="80000"/>
              </a:lnSpc>
              <a:buClr>
                <a:schemeClr val="accent2"/>
              </a:buClr>
              <a:buFontTx/>
              <a:buChar char="•"/>
            </a:pPr>
            <a:endParaRPr lang="en-US" altLang="zh-TW" sz="2600" dirty="0"/>
          </a:p>
          <a:p>
            <a:pPr algn="just"/>
            <a:r>
              <a:rPr lang="en-US" altLang="zh-TW" dirty="0" smtClean="0"/>
              <a:t>SSL VPN</a:t>
            </a:r>
          </a:p>
          <a:p>
            <a:pPr marL="800100" lvl="1" indent="-342900" algn="just">
              <a:lnSpc>
                <a:spcPct val="80000"/>
              </a:lnSpc>
              <a:buClr>
                <a:schemeClr val="accent2"/>
              </a:buClr>
              <a:buFontTx/>
              <a:buChar char="•"/>
            </a:pPr>
            <a:r>
              <a:rPr lang="en-US" altLang="zh-TW" sz="2600" dirty="0"/>
              <a:t>VPN</a:t>
            </a:r>
            <a:r>
              <a:rPr lang="zh-TW" altLang="en-US" sz="2600" dirty="0"/>
              <a:t> </a:t>
            </a:r>
            <a:r>
              <a:rPr lang="en-US" altLang="zh-TW" sz="2600" dirty="0"/>
              <a:t>(Virtual Private Network</a:t>
            </a:r>
            <a:r>
              <a:rPr lang="zh-TW" altLang="en-US" sz="2600" dirty="0"/>
              <a:t>，虛擬私有網路</a:t>
            </a:r>
            <a:r>
              <a:rPr lang="en-US" altLang="zh-TW" sz="2600" dirty="0"/>
              <a:t>)</a:t>
            </a:r>
          </a:p>
          <a:p>
            <a:pPr marL="800100" lvl="1" indent="-342900" algn="just">
              <a:lnSpc>
                <a:spcPct val="80000"/>
              </a:lnSpc>
              <a:buClr>
                <a:schemeClr val="accent2"/>
              </a:buClr>
              <a:buFontTx/>
              <a:buChar char="•"/>
            </a:pPr>
            <a:r>
              <a:rPr lang="en-US" altLang="zh-TW" sz="2600" dirty="0"/>
              <a:t>SSL</a:t>
            </a:r>
            <a:r>
              <a:rPr lang="zh-TW" altLang="en-US" sz="2600" dirty="0"/>
              <a:t> </a:t>
            </a:r>
            <a:r>
              <a:rPr lang="en-US" altLang="zh-TW" sz="2600" dirty="0"/>
              <a:t>(Secure Socket Layer</a:t>
            </a:r>
            <a:r>
              <a:rPr lang="zh-TW" altLang="en-US" sz="2600" dirty="0" smtClean="0"/>
              <a:t>，</a:t>
            </a:r>
            <a:r>
              <a:rPr lang="zh-TW" altLang="en-US" sz="2600" dirty="0"/>
              <a:t>一種</a:t>
            </a:r>
            <a:r>
              <a:rPr lang="zh-TW" altLang="en-US" sz="2600" dirty="0" smtClean="0"/>
              <a:t>網頁</a:t>
            </a:r>
            <a:r>
              <a:rPr lang="zh-TW" altLang="en-US" sz="2600" dirty="0"/>
              <a:t>伺服器和瀏覽器之間以加解密方式溝通的安全技術標準</a:t>
            </a:r>
            <a:r>
              <a:rPr lang="en-US" altLang="zh-TW" sz="2600" dirty="0" smtClean="0"/>
              <a:t>)</a:t>
            </a:r>
          </a:p>
          <a:p>
            <a:pPr marL="800100" lvl="1" indent="-342900" algn="just">
              <a:lnSpc>
                <a:spcPct val="80000"/>
              </a:lnSpc>
              <a:buClr>
                <a:schemeClr val="accent2"/>
              </a:buClr>
              <a:buFontTx/>
              <a:buChar char="•"/>
            </a:pPr>
            <a:r>
              <a:rPr lang="zh-TW" altLang="en-US" sz="2600" dirty="0"/>
              <a:t>允許雙方在實體網路架構上以一個安全的</a:t>
            </a:r>
            <a:r>
              <a:rPr lang="zh-TW" altLang="en-US" sz="2600" dirty="0" smtClean="0"/>
              <a:t>通道 </a:t>
            </a:r>
            <a:r>
              <a:rPr lang="en-US" altLang="zh-TW" sz="2600" dirty="0" smtClean="0"/>
              <a:t>(Tunnel) </a:t>
            </a:r>
            <a:r>
              <a:rPr lang="zh-TW" altLang="en-US" sz="2600" dirty="0" smtClean="0"/>
              <a:t>進行資料交換，以確保資料安全性</a:t>
            </a:r>
            <a:endParaRPr lang="zh-TW" altLang="en-US" sz="2600" dirty="0"/>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5</a:t>
            </a:fld>
            <a:endParaRPr lang="en-US" altLang="zh-TW"/>
          </a:p>
        </p:txBody>
      </p:sp>
    </p:spTree>
    <p:extLst>
      <p:ext uri="{BB962C8B-B14F-4D97-AF65-F5344CB8AC3E}">
        <p14:creationId xmlns:p14="http://schemas.microsoft.com/office/powerpoint/2010/main" val="1928037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投影片編號版面配置區 3"/>
          <p:cNvSpPr txBox="1">
            <a:spLocks noGrp="1"/>
          </p:cNvSpPr>
          <p:nvPr/>
        </p:nvSpPr>
        <p:spPr bwMode="gray">
          <a:xfrm>
            <a:off x="6705600" y="6477000"/>
            <a:ext cx="2133600" cy="244475"/>
          </a:xfrm>
          <a:prstGeom prst="rect">
            <a:avLst/>
          </a:prstGeom>
          <a:noFill/>
          <a:ln w="9525">
            <a:noFill/>
            <a:miter lim="800000"/>
            <a:headEnd/>
            <a:tailEnd/>
          </a:ln>
        </p:spPr>
        <p:txBody>
          <a:bodyPr/>
          <a:lstStyle/>
          <a:p>
            <a:pPr algn="r"/>
            <a:fld id="{19FABB39-D9B1-4599-9FBC-4606CF89F71B}" type="slidenum">
              <a:rPr lang="zh-TW" altLang="en-US" sz="1200" b="1">
                <a:solidFill>
                  <a:srgbClr val="0000FF"/>
                </a:solidFill>
                <a:ea typeface="標楷體" pitchFamily="65" charset="-120"/>
              </a:rPr>
              <a:pPr algn="r"/>
              <a:t>6</a:t>
            </a:fld>
            <a:endParaRPr lang="en-US" altLang="zh-TW" sz="1200" b="1">
              <a:solidFill>
                <a:srgbClr val="0000FF"/>
              </a:solidFill>
              <a:ea typeface="標楷體" pitchFamily="65" charset="-120"/>
            </a:endParaRPr>
          </a:p>
        </p:txBody>
      </p:sp>
      <p:sp>
        <p:nvSpPr>
          <p:cNvPr id="50181" name="Rectangle 3"/>
          <p:cNvSpPr>
            <a:spLocks noChangeArrowheads="1"/>
          </p:cNvSpPr>
          <p:nvPr/>
        </p:nvSpPr>
        <p:spPr bwMode="auto">
          <a:xfrm>
            <a:off x="684213" y="1052513"/>
            <a:ext cx="8245505" cy="5329237"/>
          </a:xfrm>
          <a:prstGeom prst="rect">
            <a:avLst/>
          </a:prstGeom>
          <a:noFill/>
          <a:ln w="9525">
            <a:noFill/>
            <a:miter lim="800000"/>
            <a:headEnd/>
            <a:tailEnd/>
          </a:ln>
        </p:spPr>
        <p:txBody>
          <a:bodyPr/>
          <a:lstStyle/>
          <a:p>
            <a:pPr marL="342900" indent="-342900">
              <a:spcBef>
                <a:spcPct val="20000"/>
              </a:spcBef>
              <a:buClr>
                <a:schemeClr val="accent2"/>
              </a:buClr>
              <a:buFontTx/>
              <a:buChar char="•"/>
            </a:pPr>
            <a:endParaRPr lang="en-US" altLang="zh-TW" sz="2800" b="1" dirty="0" smtClean="0">
              <a:latin typeface="標楷體" pitchFamily="65" charset="-120"/>
              <a:ea typeface="標楷體" pitchFamily="65" charset="-120"/>
              <a:cs typeface="Arial" charset="0"/>
            </a:endParaRPr>
          </a:p>
        </p:txBody>
      </p:sp>
      <p:sp>
        <p:nvSpPr>
          <p:cNvPr id="4" name="標題 3"/>
          <p:cNvSpPr>
            <a:spLocks noGrp="1"/>
          </p:cNvSpPr>
          <p:nvPr>
            <p:ph type="title"/>
          </p:nvPr>
        </p:nvSpPr>
        <p:spPr/>
        <p:txBody>
          <a:bodyPr/>
          <a:lstStyle/>
          <a:p>
            <a:r>
              <a:rPr lang="zh-TW" altLang="en-US" dirty="0"/>
              <a:t>服務介紹</a:t>
            </a:r>
          </a:p>
        </p:txBody>
      </p:sp>
      <p:sp>
        <p:nvSpPr>
          <p:cNvPr id="5" name="內容版面配置區 4"/>
          <p:cNvSpPr>
            <a:spLocks noGrp="1"/>
          </p:cNvSpPr>
          <p:nvPr>
            <p:ph idx="1"/>
          </p:nvPr>
        </p:nvSpPr>
        <p:spPr/>
        <p:txBody>
          <a:bodyPr/>
          <a:lstStyle/>
          <a:p>
            <a:r>
              <a:rPr lang="zh-TW" altLang="en-US" b="1" dirty="0">
                <a:latin typeface="標楷體" pitchFamily="65" charset="-120"/>
                <a:cs typeface="Arial" charset="0"/>
              </a:rPr>
              <a:t>漫遊系統運作</a:t>
            </a:r>
            <a:r>
              <a:rPr lang="zh-TW" altLang="en-US" b="1" dirty="0" smtClean="0">
                <a:latin typeface="標楷體" pitchFamily="65" charset="-120"/>
                <a:cs typeface="Arial" charset="0"/>
              </a:rPr>
              <a:t>流程</a:t>
            </a:r>
            <a:endParaRPr lang="en-US" altLang="zh-TW" b="1" dirty="0">
              <a:latin typeface="標楷體" pitchFamily="65" charset="-120"/>
              <a:cs typeface="Arial" charset="0"/>
            </a:endParaRPr>
          </a:p>
        </p:txBody>
      </p:sp>
      <p:sp>
        <p:nvSpPr>
          <p:cNvPr id="6" name="投影片編號版面配置區 5"/>
          <p:cNvSpPr>
            <a:spLocks noGrp="1"/>
          </p:cNvSpPr>
          <p:nvPr>
            <p:ph type="sldNum" sz="quarter" idx="11"/>
          </p:nvPr>
        </p:nvSpPr>
        <p:spPr/>
        <p:txBody>
          <a:bodyPr/>
          <a:lstStyle/>
          <a:p>
            <a:pPr>
              <a:defRPr/>
            </a:pPr>
            <a:fld id="{F67CF42E-5A8C-427E-8CE7-CF516423F30E}" type="slidenum">
              <a:rPr lang="zh-TW" altLang="en-US" smtClean="0"/>
              <a:pPr>
                <a:defRPr/>
              </a:pPr>
              <a:t>6</a:t>
            </a:fld>
            <a:endParaRPr lang="en-US" altLang="zh-TW"/>
          </a:p>
        </p:txBody>
      </p:sp>
      <p:sp>
        <p:nvSpPr>
          <p:cNvPr id="1976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99684" name="Picture 4"/>
          <p:cNvPicPr>
            <a:picLocks noChangeAspect="1" noChangeArrowheads="1"/>
          </p:cNvPicPr>
          <p:nvPr/>
        </p:nvPicPr>
        <p:blipFill>
          <a:blip r:embed="rId3" cstate="print"/>
          <a:srcRect/>
          <a:stretch>
            <a:fillRect/>
          </a:stretch>
        </p:blipFill>
        <p:spPr bwMode="auto">
          <a:xfrm>
            <a:off x="803942" y="1714488"/>
            <a:ext cx="7871658" cy="4572032"/>
          </a:xfrm>
          <a:prstGeom prst="rect">
            <a:avLst/>
          </a:prstGeom>
          <a:noFill/>
          <a:ln w="9525">
            <a:noFill/>
            <a:miter lim="800000"/>
            <a:headEnd/>
            <a:tailEnd/>
          </a:ln>
        </p:spPr>
      </p:pic>
      <p:sp>
        <p:nvSpPr>
          <p:cNvPr id="10" name="文字方塊 9"/>
          <p:cNvSpPr txBox="1"/>
          <p:nvPr/>
        </p:nvSpPr>
        <p:spPr>
          <a:xfrm>
            <a:off x="857224" y="4500570"/>
            <a:ext cx="1999265" cy="369332"/>
          </a:xfrm>
          <a:prstGeom prst="rect">
            <a:avLst/>
          </a:prstGeom>
          <a:noFill/>
        </p:spPr>
        <p:txBody>
          <a:bodyPr wrap="none" rtlCol="0">
            <a:spAutoFit/>
          </a:bodyPr>
          <a:lstStyle/>
          <a:p>
            <a:r>
              <a:rPr lang="en-US" altLang="zh-TW" b="1" dirty="0" err="1" smtClean="0">
                <a:solidFill>
                  <a:srgbClr val="1A0FFF"/>
                </a:solidFill>
              </a:rPr>
              <a:t>User@campus.b</a:t>
            </a:r>
            <a:endParaRPr lang="zh-TW" altLang="en-US" b="1" dirty="0">
              <a:solidFill>
                <a:srgbClr val="1A0FFF"/>
              </a:solidFill>
            </a:endParaRPr>
          </a:p>
        </p:txBody>
      </p:sp>
      <p:sp>
        <p:nvSpPr>
          <p:cNvPr id="12" name="文字方塊 11"/>
          <p:cNvSpPr txBox="1"/>
          <p:nvPr/>
        </p:nvSpPr>
        <p:spPr>
          <a:xfrm>
            <a:off x="7143768" y="5143512"/>
            <a:ext cx="697627" cy="369332"/>
          </a:xfrm>
          <a:prstGeom prst="rect">
            <a:avLst/>
          </a:prstGeom>
          <a:noFill/>
        </p:spPr>
        <p:txBody>
          <a:bodyPr wrap="none" rtlCol="0">
            <a:spAutoFit/>
          </a:bodyPr>
          <a:lstStyle/>
          <a:p>
            <a:r>
              <a:rPr lang="en-US" altLang="zh-TW" b="1" dirty="0" smtClean="0">
                <a:solidFill>
                  <a:srgbClr val="1A0FFF"/>
                </a:solidFill>
              </a:rPr>
              <a:t>User</a:t>
            </a:r>
            <a:endParaRPr lang="zh-TW" altLang="en-US" b="1" dirty="0">
              <a:solidFill>
                <a:srgbClr val="1A0FFF"/>
              </a:solidFill>
            </a:endParaRPr>
          </a:p>
        </p:txBody>
      </p:sp>
      <p:sp>
        <p:nvSpPr>
          <p:cNvPr id="11" name="文字方塊 10"/>
          <p:cNvSpPr txBox="1"/>
          <p:nvPr/>
        </p:nvSpPr>
        <p:spPr>
          <a:xfrm>
            <a:off x="6461167" y="2852936"/>
            <a:ext cx="1999265" cy="369332"/>
          </a:xfrm>
          <a:prstGeom prst="rect">
            <a:avLst/>
          </a:prstGeom>
          <a:noFill/>
        </p:spPr>
        <p:txBody>
          <a:bodyPr wrap="none" rtlCol="0">
            <a:spAutoFit/>
          </a:bodyPr>
          <a:lstStyle/>
          <a:p>
            <a:r>
              <a:rPr lang="en-US" altLang="zh-TW" b="1" dirty="0" err="1" smtClean="0">
                <a:solidFill>
                  <a:srgbClr val="1A0FFF"/>
                </a:solidFill>
              </a:rPr>
              <a:t>User@</a:t>
            </a:r>
            <a:r>
              <a:rPr lang="en-US" altLang="zh-TW" b="1" dirty="0" err="1" smtClean="0">
                <a:solidFill>
                  <a:srgbClr val="FF0000"/>
                </a:solidFill>
              </a:rPr>
              <a:t>campus.b</a:t>
            </a:r>
            <a:endParaRPr lang="zh-TW" altLang="en-US" b="1" dirty="0">
              <a:solidFill>
                <a:srgbClr val="FF0000"/>
              </a:solidFill>
            </a:endParaRPr>
          </a:p>
        </p:txBody>
      </p:sp>
      <p:sp>
        <p:nvSpPr>
          <p:cNvPr id="2" name="文字方塊 1"/>
          <p:cNvSpPr txBox="1"/>
          <p:nvPr/>
        </p:nvSpPr>
        <p:spPr>
          <a:xfrm>
            <a:off x="5868144" y="5517232"/>
            <a:ext cx="530915" cy="369332"/>
          </a:xfrm>
          <a:prstGeom prst="rect">
            <a:avLst/>
          </a:prstGeom>
          <a:noFill/>
        </p:spPr>
        <p:txBody>
          <a:bodyPr wrap="none" rtlCol="0">
            <a:spAutoFit/>
          </a:bodyPr>
          <a:lstStyle/>
          <a:p>
            <a:r>
              <a:rPr lang="en-US" altLang="zh-TW" b="1" dirty="0">
                <a:solidFill>
                  <a:srgbClr val="1A0FFF"/>
                </a:solidFill>
              </a:rPr>
              <a:t>OK</a:t>
            </a:r>
            <a:endParaRPr lang="zh-TW" altLang="en-US" b="1" dirty="0">
              <a:solidFill>
                <a:srgbClr val="1A0FFF"/>
              </a:solidFill>
            </a:endParaRPr>
          </a:p>
        </p:txBody>
      </p:sp>
      <p:sp>
        <p:nvSpPr>
          <p:cNvPr id="14" name="文字方塊 13"/>
          <p:cNvSpPr txBox="1"/>
          <p:nvPr/>
        </p:nvSpPr>
        <p:spPr>
          <a:xfrm>
            <a:off x="844543" y="4499828"/>
            <a:ext cx="1986441" cy="369332"/>
          </a:xfrm>
          <a:prstGeom prst="rect">
            <a:avLst/>
          </a:prstGeom>
          <a:noFill/>
        </p:spPr>
        <p:txBody>
          <a:bodyPr wrap="none" rtlCol="0">
            <a:spAutoFit/>
          </a:bodyPr>
          <a:lstStyle/>
          <a:p>
            <a:r>
              <a:rPr lang="en-US" altLang="zh-TW" b="1" dirty="0" err="1" smtClean="0">
                <a:solidFill>
                  <a:srgbClr val="1A0FFF"/>
                </a:solidFill>
              </a:rPr>
              <a:t>User@campus.a</a:t>
            </a:r>
            <a:endParaRPr lang="zh-TW" altLang="en-US" b="1" dirty="0">
              <a:solidFill>
                <a:srgbClr val="1A0FFF"/>
              </a:solidFill>
            </a:endParaRPr>
          </a:p>
        </p:txBody>
      </p:sp>
      <p:sp>
        <p:nvSpPr>
          <p:cNvPr id="7" name="矩形 6"/>
          <p:cNvSpPr/>
          <p:nvPr/>
        </p:nvSpPr>
        <p:spPr>
          <a:xfrm>
            <a:off x="3578779" y="2915652"/>
            <a:ext cx="1986441" cy="369332"/>
          </a:xfrm>
          <a:prstGeom prst="rect">
            <a:avLst/>
          </a:prstGeom>
        </p:spPr>
        <p:txBody>
          <a:bodyPr wrap="none">
            <a:spAutoFit/>
          </a:bodyPr>
          <a:lstStyle/>
          <a:p>
            <a:r>
              <a:rPr lang="en-US" altLang="zh-TW" b="1" dirty="0" err="1">
                <a:solidFill>
                  <a:srgbClr val="1A0FFF"/>
                </a:solidFill>
              </a:rPr>
              <a:t>User@</a:t>
            </a:r>
            <a:r>
              <a:rPr lang="en-US" altLang="zh-TW" b="1" dirty="0" err="1">
                <a:solidFill>
                  <a:srgbClr val="FF0000"/>
                </a:solidFill>
              </a:rPr>
              <a:t>campus.a</a:t>
            </a:r>
            <a:endParaRPr lang="zh-TW" altLang="en-US" b="1" dirty="0">
              <a:solidFill>
                <a:srgbClr val="FF0000"/>
              </a:solidFill>
            </a:endParaRPr>
          </a:p>
        </p:txBody>
      </p:sp>
      <p:sp>
        <p:nvSpPr>
          <p:cNvPr id="16" name="矩形 15"/>
          <p:cNvSpPr/>
          <p:nvPr/>
        </p:nvSpPr>
        <p:spPr>
          <a:xfrm>
            <a:off x="4211960" y="2915652"/>
            <a:ext cx="697627" cy="369332"/>
          </a:xfrm>
          <a:prstGeom prst="rect">
            <a:avLst/>
          </a:prstGeom>
        </p:spPr>
        <p:txBody>
          <a:bodyPr wrap="none">
            <a:spAutoFit/>
          </a:bodyPr>
          <a:lstStyle/>
          <a:p>
            <a:r>
              <a:rPr lang="en-US" altLang="zh-TW" b="1" dirty="0" smtClean="0">
                <a:solidFill>
                  <a:srgbClr val="1A0FFF"/>
                </a:solidFill>
              </a:rPr>
              <a:t>User</a:t>
            </a:r>
            <a:endParaRPr lang="zh-TW" altLang="en-US" b="1" dirty="0">
              <a:solidFill>
                <a:srgbClr val="FF0000"/>
              </a:solidFill>
            </a:endParaRPr>
          </a:p>
        </p:txBody>
      </p:sp>
      <p:sp>
        <p:nvSpPr>
          <p:cNvPr id="8" name="矩形 7"/>
          <p:cNvSpPr/>
          <p:nvPr/>
        </p:nvSpPr>
        <p:spPr>
          <a:xfrm>
            <a:off x="4329117" y="4139788"/>
            <a:ext cx="530915" cy="369332"/>
          </a:xfrm>
          <a:prstGeom prst="rect">
            <a:avLst/>
          </a:prstGeom>
        </p:spPr>
        <p:txBody>
          <a:bodyPr wrap="none">
            <a:spAutoFit/>
          </a:bodyPr>
          <a:lstStyle/>
          <a:p>
            <a:r>
              <a:rPr lang="en-US" altLang="zh-TW" b="1" dirty="0">
                <a:solidFill>
                  <a:srgbClr val="1A0FFF"/>
                </a:solidFill>
              </a:rPr>
              <a:t>OK</a:t>
            </a:r>
            <a:endParaRPr lang="zh-TW" altLang="en-US" b="1" dirty="0">
              <a:solidFill>
                <a:srgbClr val="1A0FFF"/>
              </a:solidFill>
            </a:endParaRPr>
          </a:p>
        </p:txBody>
      </p:sp>
    </p:spTree>
    <p:extLst>
      <p:ext uri="{BB962C8B-B14F-4D97-AF65-F5344CB8AC3E}">
        <p14:creationId xmlns:p14="http://schemas.microsoft.com/office/powerpoint/2010/main" val="65720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989 -0.09182 -0.01979 -0.1834 -0.00312 -0.23266 C 0.01354 -0.28192 0.08282 -0.28562 0.1 -0.29626 " pathEditMode="relative" ptsTypes="aa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1 -0.29625 L 0.29705 -0.29833 " pathEditMode="relative" rAng="0" ptsTypes="AA">
                                      <p:cBhvr>
                                        <p:cTn id="10" dur="2000" fill="hold"/>
                                        <p:tgtEl>
                                          <p:spTgt spid="14"/>
                                        </p:tgtEl>
                                        <p:attrNameLst>
                                          <p:attrName>ppt_x</p:attrName>
                                          <p:attrName>ppt_y</p:attrName>
                                        </p:attrNameLst>
                                      </p:cBhvr>
                                      <p:rCtr x="98" y="-1"/>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3"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5.55556E-7 -1.85185E-6 L 0.00035 0.14283 " pathEditMode="relative" rAng="0" ptsTypes="AA">
                                      <p:cBhvr>
                                        <p:cTn id="28" dur="2000" fill="hold"/>
                                        <p:tgtEl>
                                          <p:spTgt spid="16">
                                            <p:txEl>
                                              <p:pRg st="0" end="0"/>
                                            </p:txEl>
                                          </p:spTgt>
                                        </p:tgtEl>
                                        <p:attrNameLst>
                                          <p:attrName>ppt_x</p:attrName>
                                          <p:attrName>ppt_y</p:attrName>
                                        </p:attrNameLst>
                                      </p:cBhvr>
                                      <p:rCtr x="17" y="713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1"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0" nodeType="clickEffect">
                                  <p:stCondLst>
                                    <p:cond delay="0"/>
                                  </p:stCondLst>
                                  <p:childTnLst>
                                    <p:animMotion origin="layout" path="M 1.11111E-6 1.40611E-6 L 1.11111E-6 -0.27151 L -0.2 -0.27151 " pathEditMode="relative" ptsTypes="AAA">
                                      <p:cBhvr>
                                        <p:cTn id="39" dur="2000" fill="hold"/>
                                        <p:tgtEl>
                                          <p:spTgt spid="8"/>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2" nodeType="click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5"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0 0 C -0.00989 -0.09182 -0.01979 -0.1834 -0.00312 -0.23266 C 0.01354 -0.28192 0.08282 -0.28562 0.1 -0.29626 " pathEditMode="relative" ptsTypes="aaA">
                                      <p:cBhvr>
                                        <p:cTn id="51" dur="2000" fill="hold"/>
                                        <p:tgtEl>
                                          <p:spTgt spid="10"/>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1" nodeType="clickEffect">
                                  <p:stCondLst>
                                    <p:cond delay="0"/>
                                  </p:stCondLst>
                                  <p:childTnLst>
                                    <p:animMotion origin="layout" path="M 0.1 -0.29625 L 0.29705 -0.29833 " pathEditMode="relative" rAng="0" ptsTypes="AA">
                                      <p:cBhvr>
                                        <p:cTn id="55" dur="2000" fill="hold"/>
                                        <p:tgtEl>
                                          <p:spTgt spid="10"/>
                                        </p:tgtEl>
                                        <p:attrNameLst>
                                          <p:attrName>ppt_x</p:attrName>
                                          <p:attrName>ppt_y</p:attrName>
                                        </p:attrNameLst>
                                      </p:cBhvr>
                                      <p:rCtr x="98" y="-1"/>
                                    </p:animMotion>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3" nodeType="clickEffect">
                                  <p:stCondLst>
                                    <p:cond delay="0"/>
                                  </p:stCondLst>
                                  <p:childTnLst>
                                    <p:animMotion origin="layout" path="M 0.29705 -0.29833 L 0.61198 -0.29833 " pathEditMode="relative" rAng="0" ptsTypes="AA">
                                      <p:cBhvr>
                                        <p:cTn id="59" dur="2000" fill="hold"/>
                                        <p:tgtEl>
                                          <p:spTgt spid="10"/>
                                        </p:tgtEl>
                                        <p:attrNameLst>
                                          <p:attrName>ppt_x</p:attrName>
                                          <p:attrName>ppt_y</p:attrName>
                                        </p:attrNameLst>
                                      </p:cBhvr>
                                      <p:rCtr x="157" y="0"/>
                                    </p:animMotion>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4" nodeType="click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1" nodeType="after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0.00434 0.01435 L 0.00347 0.33403 " pathEditMode="relative" rAng="0" ptsTypes="AA">
                                      <p:cBhvr>
                                        <p:cTn id="70" dur="2000" fill="hold"/>
                                        <p:tgtEl>
                                          <p:spTgt spid="11"/>
                                        </p:tgtEl>
                                        <p:attrNameLst>
                                          <p:attrName>ppt_x</p:attrName>
                                          <p:attrName>ppt_y</p:attrName>
                                        </p:attrNameLst>
                                      </p:cBhvr>
                                      <p:rCtr x="-52" y="15972"/>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2"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5" presetClass="path" presetSubtype="0" accel="50000" decel="50000" fill="hold" grpId="1" nodeType="clickEffect">
                                  <p:stCondLst>
                                    <p:cond delay="0"/>
                                  </p:stCondLst>
                                  <p:childTnLst>
                                    <p:animMotion origin="layout" path="M -5.55556E-7 2.96296E-6 L -0.14948 0.00277 " pathEditMode="relative" rAng="0" ptsTypes="AA">
                                      <p:cBhvr>
                                        <p:cTn id="81" dur="2000" fill="hold"/>
                                        <p:tgtEl>
                                          <p:spTgt spid="12"/>
                                        </p:tgtEl>
                                        <p:attrNameLst>
                                          <p:attrName>ppt_x</p:attrName>
                                          <p:attrName>ppt_y</p:attrName>
                                        </p:attrNameLst>
                                      </p:cBhvr>
                                      <p:rCtr x="-7483" y="139"/>
                                    </p:animMotion>
                                  </p:childTnLst>
                                </p:cTn>
                              </p:par>
                            </p:childTnLst>
                          </p:cTn>
                        </p:par>
                        <p:par>
                          <p:cTn id="82" fill="hold">
                            <p:stCondLst>
                              <p:cond delay="2000"/>
                            </p:stCondLst>
                            <p:childTnLst>
                              <p:par>
                                <p:cTn id="83" presetID="1" presetClass="exit" presetSubtype="0" fill="hold" grpId="2" nodeType="afterEffect">
                                  <p:stCondLst>
                                    <p:cond delay="0"/>
                                  </p:stCondLst>
                                  <p:childTnLst>
                                    <p:set>
                                      <p:cBhvr>
                                        <p:cTn id="84" dur="1" fill="hold">
                                          <p:stCondLst>
                                            <p:cond delay="0"/>
                                          </p:stCondLst>
                                        </p:cTn>
                                        <p:tgtEl>
                                          <p:spTgt spid="1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4.72222E-6 -1.48148E-6 L 0.17362 -1.48148E-6 L 0.17362 -0.45926 L -0.36805 -0.45926 " pathEditMode="relative" ptsTypes="AAAA">
                                      <p:cBhvr>
                                        <p:cTn id="92" dur="5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3"/>
      <p:bldP spid="10" grpId="4"/>
      <p:bldP spid="10" grpId="5"/>
      <p:bldP spid="12" grpId="0"/>
      <p:bldP spid="12" grpId="1"/>
      <p:bldP spid="12" grpId="2"/>
      <p:bldP spid="11" grpId="0"/>
      <p:bldP spid="11" grpId="1"/>
      <p:bldP spid="11" grpId="2"/>
      <p:bldP spid="2" grpId="0"/>
      <p:bldP spid="2" grpId="1"/>
      <p:bldP spid="14" grpId="0"/>
      <p:bldP spid="14" grpId="1"/>
      <p:bldP spid="14" grpId="3"/>
      <p:bldP spid="7" grpId="1" build="allAtOnce"/>
      <p:bldP spid="16" grpId="0" build="allAtOnce"/>
      <p:bldP spid="16" grpId="1" build="allAtOnce"/>
      <p:bldP spid="8" grpId="0"/>
      <p:bldP spid="8" grpId="1"/>
      <p:bldP spid="8"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369211" y="2852738"/>
            <a:ext cx="2646878" cy="830997"/>
          </a:xfrm>
          <a:prstGeom prst="rect">
            <a:avLst/>
          </a:prstGeom>
          <a:noFill/>
          <a:ln w="9525">
            <a:noFill/>
            <a:miter lim="800000"/>
            <a:headEnd/>
            <a:tailEnd/>
          </a:ln>
          <a:effectLst/>
        </p:spPr>
        <p:txBody>
          <a:bodyPr wrap="none">
            <a:spAutoFit/>
          </a:bodyPr>
          <a:lstStyle/>
          <a:p>
            <a:pPr algn="ctr"/>
            <a:r>
              <a:rPr lang="zh-TW" altLang="en-US" sz="4800" b="1" dirty="0" smtClean="0">
                <a:solidFill>
                  <a:schemeClr val="tx2"/>
                </a:solidFill>
                <a:effectLst>
                  <a:outerShdw blurRad="38100" dist="38100" dir="2700000" algn="tl">
                    <a:srgbClr val="C0C0C0"/>
                  </a:outerShdw>
                </a:effectLst>
                <a:ea typeface="標楷體" pitchFamily="65" charset="-120"/>
              </a:rPr>
              <a:t>無線漫</a:t>
            </a:r>
            <a:r>
              <a:rPr lang="zh-TW" altLang="en-US" sz="4800" b="1" dirty="0">
                <a:solidFill>
                  <a:schemeClr val="tx2"/>
                </a:solidFill>
                <a:effectLst>
                  <a:outerShdw blurRad="38100" dist="38100" dir="2700000" algn="tl">
                    <a:srgbClr val="C0C0C0"/>
                  </a:outerShdw>
                </a:effectLst>
                <a:ea typeface="標楷體" pitchFamily="65" charset="-120"/>
              </a:rPr>
              <a:t>遊</a:t>
            </a:r>
          </a:p>
        </p:txBody>
      </p:sp>
      <p:sp>
        <p:nvSpPr>
          <p:cNvPr id="3" name="投影片編號版面配置區 2"/>
          <p:cNvSpPr>
            <a:spLocks noGrp="1"/>
          </p:cNvSpPr>
          <p:nvPr>
            <p:ph type="sldNum" sz="quarter" idx="11"/>
          </p:nvPr>
        </p:nvSpPr>
        <p:spPr/>
        <p:txBody>
          <a:bodyPr/>
          <a:lstStyle/>
          <a:p>
            <a:pPr>
              <a:defRPr/>
            </a:pPr>
            <a:fld id="{F67CF42E-5A8C-427E-8CE7-CF516423F30E}" type="slidenum">
              <a:rPr lang="zh-TW" altLang="en-US" smtClean="0"/>
              <a:pPr>
                <a:defRPr/>
              </a:pPr>
              <a:t>7</a:t>
            </a:fld>
            <a:endParaRPr lang="en-US" altLang="zh-TW"/>
          </a:p>
        </p:txBody>
      </p:sp>
    </p:spTree>
    <p:extLst>
      <p:ext uri="{BB962C8B-B14F-4D97-AF65-F5344CB8AC3E}">
        <p14:creationId xmlns:p14="http://schemas.microsoft.com/office/powerpoint/2010/main" val="264652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無線漫遊</a:t>
            </a:r>
            <a:endParaRPr lang="zh-TW" altLang="en-US" dirty="0"/>
          </a:p>
        </p:txBody>
      </p:sp>
      <p:sp>
        <p:nvSpPr>
          <p:cNvPr id="3" name="內容版面配置區 2"/>
          <p:cNvSpPr>
            <a:spLocks noGrp="1"/>
          </p:cNvSpPr>
          <p:nvPr>
            <p:ph idx="1"/>
          </p:nvPr>
        </p:nvSpPr>
        <p:spPr>
          <a:xfrm>
            <a:off x="827584" y="3231654"/>
            <a:ext cx="7772400" cy="5257800"/>
          </a:xfrm>
        </p:spPr>
        <p:txBody>
          <a:bodyPr/>
          <a:lstStyle/>
          <a:p>
            <a:r>
              <a:rPr lang="zh-TW" altLang="en-US" dirty="0" smtClean="0">
                <a:latin typeface="Times New Roman" pitchFamily="18" charset="0"/>
                <a:ea typeface="標楷體" pitchFamily="65" charset="-120"/>
              </a:rPr>
              <a:t>基本需求</a:t>
            </a:r>
            <a:endParaRPr lang="en-US" altLang="zh-TW" dirty="0" smtClean="0">
              <a:latin typeface="Times New Roman" pitchFamily="18" charset="0"/>
              <a:ea typeface="標楷體" pitchFamily="65" charset="-120"/>
            </a:endParaRPr>
          </a:p>
          <a:p>
            <a:pPr lvl="1"/>
            <a:r>
              <a:rPr lang="zh-TW" altLang="en-US" dirty="0">
                <a:latin typeface="Times New Roman" pitchFamily="18" charset="0"/>
                <a:ea typeface="標楷體" pitchFamily="65" charset="-120"/>
              </a:rPr>
              <a:t>具備無線網路之</a:t>
            </a:r>
            <a:r>
              <a:rPr lang="zh-TW" altLang="en-US" dirty="0" smtClean="0">
                <a:latin typeface="Times New Roman" pitchFamily="18" charset="0"/>
                <a:ea typeface="標楷體" pitchFamily="65" charset="-120"/>
              </a:rPr>
              <a:t>裝置：筆記型電腦、手機等</a:t>
            </a:r>
            <a:endParaRPr lang="en-US" altLang="zh-TW" dirty="0" smtClean="0">
              <a:latin typeface="Times New Roman" pitchFamily="18" charset="0"/>
              <a:ea typeface="標楷體" pitchFamily="65" charset="-120"/>
            </a:endParaRPr>
          </a:p>
          <a:p>
            <a:pPr lvl="1"/>
            <a:r>
              <a:rPr lang="zh-TW" altLang="en-US" dirty="0">
                <a:latin typeface="Times New Roman" pitchFamily="18" charset="0"/>
                <a:ea typeface="標楷體" pitchFamily="65" charset="-120"/>
              </a:rPr>
              <a:t>具備</a:t>
            </a:r>
            <a:r>
              <a:rPr lang="en-US" altLang="zh-TW" dirty="0" err="1" smtClean="0">
                <a:latin typeface="Times New Roman" pitchFamily="18" charset="0"/>
                <a:ea typeface="標楷體" pitchFamily="65" charset="-120"/>
              </a:rPr>
              <a:t>TANet</a:t>
            </a:r>
            <a:r>
              <a:rPr lang="zh-TW" altLang="en-US" dirty="0" smtClean="0">
                <a:latin typeface="Times New Roman" pitchFamily="18" charset="0"/>
                <a:ea typeface="標楷體" pitchFamily="65" charset="-120"/>
              </a:rPr>
              <a:t>學術網路使用權限</a:t>
            </a:r>
            <a:endParaRPr lang="en-US" altLang="zh-TW" dirty="0" smtClean="0">
              <a:latin typeface="Times New Roman" pitchFamily="18" charset="0"/>
              <a:ea typeface="標楷體" pitchFamily="65" charset="-120"/>
            </a:endParaRPr>
          </a:p>
          <a:p>
            <a:pPr lvl="1"/>
            <a:r>
              <a:rPr lang="zh-TW" altLang="en-US" dirty="0">
                <a:latin typeface="Times New Roman" pitchFamily="18" charset="0"/>
                <a:ea typeface="標楷體" pitchFamily="65" charset="-120"/>
              </a:rPr>
              <a:t>已參與</a:t>
            </a:r>
            <a:r>
              <a:rPr lang="zh-TW" altLang="en-US" dirty="0" smtClean="0">
                <a:latin typeface="Times New Roman" pitchFamily="18" charset="0"/>
                <a:ea typeface="標楷體" pitchFamily="65" charset="-120"/>
              </a:rPr>
              <a:t>無線網路漫遊</a:t>
            </a:r>
            <a:r>
              <a:rPr lang="zh-TW" altLang="en-US" dirty="0">
                <a:latin typeface="Times New Roman" pitchFamily="18" charset="0"/>
                <a:ea typeface="標楷體" pitchFamily="65" charset="-120"/>
              </a:rPr>
              <a:t>服務之環境</a:t>
            </a:r>
          </a:p>
        </p:txBody>
      </p:sp>
      <p:sp>
        <p:nvSpPr>
          <p:cNvPr id="4" name="投影片編號版面配置區 3"/>
          <p:cNvSpPr>
            <a:spLocks noGrp="1"/>
          </p:cNvSpPr>
          <p:nvPr>
            <p:ph type="sldNum" sz="quarter" idx="11"/>
          </p:nvPr>
        </p:nvSpPr>
        <p:spPr/>
        <p:txBody>
          <a:bodyPr/>
          <a:lstStyle/>
          <a:p>
            <a:pPr>
              <a:defRPr/>
            </a:pPr>
            <a:fld id="{A769D550-E614-45A8-86A6-04542860B1F7}" type="slidenum">
              <a:rPr lang="zh-TW" altLang="en-US" smtClean="0"/>
              <a:pPr>
                <a:defRPr/>
              </a:pPr>
              <a:t>8</a:t>
            </a:fld>
            <a:endParaRPr lang="en-US" altLang="zh-TW" dirty="0"/>
          </a:p>
        </p:txBody>
      </p:sp>
      <p:pic>
        <p:nvPicPr>
          <p:cNvPr id="2050" name="Picture 2" descr="http://wifirc.niu.edu.tw/images/titl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 y="1196752"/>
            <a:ext cx="8953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53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標楷體" pitchFamily="65" charset="-120"/>
                <a:ea typeface="標楷體" pitchFamily="65" charset="-120"/>
              </a:rPr>
              <a:t>無線漫遊</a:t>
            </a:r>
            <a:endParaRPr lang="zh-TW" altLang="en-US" dirty="0">
              <a:latin typeface="標楷體" pitchFamily="65" charset="-120"/>
              <a:ea typeface="標楷體" pitchFamily="65" charset="-120"/>
            </a:endParaRPr>
          </a:p>
        </p:txBody>
      </p:sp>
      <p:sp>
        <p:nvSpPr>
          <p:cNvPr id="2" name="投影片編號版面配置區 1"/>
          <p:cNvSpPr>
            <a:spLocks noGrp="1"/>
          </p:cNvSpPr>
          <p:nvPr>
            <p:ph type="sldNum" sz="quarter" idx="11"/>
          </p:nvPr>
        </p:nvSpPr>
        <p:spPr/>
        <p:txBody>
          <a:bodyPr/>
          <a:lstStyle/>
          <a:p>
            <a:pPr>
              <a:defRPr/>
            </a:pPr>
            <a:fld id="{F67CF42E-5A8C-427E-8CE7-CF516423F30E}" type="slidenum">
              <a:rPr lang="zh-TW" altLang="en-US" smtClean="0"/>
              <a:pPr>
                <a:defRPr/>
              </a:pPr>
              <a:t>9</a:t>
            </a:fld>
            <a:endParaRPr lang="en-US" altLang="zh-TW"/>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7235" t="27748" r="13158" b="-1"/>
          <a:stretch/>
        </p:blipFill>
        <p:spPr>
          <a:xfrm>
            <a:off x="-36512" y="994228"/>
            <a:ext cx="5544616" cy="4955052"/>
          </a:xfrm>
          <a:prstGeom prst="rect">
            <a:avLst/>
          </a:prstGeom>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2540" t="12982" r="3119"/>
          <a:stretch/>
        </p:blipFill>
        <p:spPr>
          <a:xfrm>
            <a:off x="4139951" y="980728"/>
            <a:ext cx="5040561" cy="5648018"/>
          </a:xfrm>
          <a:prstGeom prst="rect">
            <a:avLst/>
          </a:prstGeom>
          <a:effectLst>
            <a:outerShdw blurRad="50800" dist="50800" dir="5400000" sx="1000" sy="1000" algn="ctr" rotWithShape="0">
              <a:srgbClr val="000000"/>
            </a:outerShdw>
          </a:effectLst>
        </p:spPr>
      </p:pic>
      <p:sp>
        <p:nvSpPr>
          <p:cNvPr id="4" name="內容版面配置區 3"/>
          <p:cNvSpPr>
            <a:spLocks noGrp="1"/>
          </p:cNvSpPr>
          <p:nvPr>
            <p:ph idx="1"/>
          </p:nvPr>
        </p:nvSpPr>
        <p:spPr>
          <a:xfrm>
            <a:off x="2339752" y="1463101"/>
            <a:ext cx="4515921" cy="2965770"/>
          </a:xfrm>
          <a:solidFill>
            <a:schemeClr val="accent3"/>
          </a:solidFill>
          <a:ln w="12700">
            <a:solidFill>
              <a:srgbClr val="00B050"/>
            </a:solidFill>
          </a:ln>
        </p:spPr>
        <p:txBody>
          <a:bodyPr/>
          <a:lstStyle/>
          <a:p>
            <a:r>
              <a:rPr lang="zh-TW" altLang="en-US" sz="2000" b="1" dirty="0" smtClean="0"/>
              <a:t>整合</a:t>
            </a:r>
            <a:r>
              <a:rPr lang="en-US" altLang="zh-TW" sz="2000" b="1" dirty="0" err="1" smtClean="0"/>
              <a:t>TANet</a:t>
            </a:r>
            <a:r>
              <a:rPr lang="zh-TW" altLang="en-US" sz="2000" b="1" dirty="0" smtClean="0"/>
              <a:t>學術以及業界網路資源</a:t>
            </a:r>
            <a:endParaRPr lang="en-US" altLang="zh-TW" sz="2000" b="1" dirty="0" smtClean="0"/>
          </a:p>
          <a:p>
            <a:pPr lvl="1"/>
            <a:r>
              <a:rPr lang="zh-TW" altLang="en-US" sz="2000" b="1" dirty="0" smtClean="0"/>
              <a:t>政府機關</a:t>
            </a:r>
            <a:endParaRPr lang="en-US" altLang="zh-TW" sz="2000" b="1" dirty="0" smtClean="0"/>
          </a:p>
          <a:p>
            <a:pPr lvl="1"/>
            <a:r>
              <a:rPr lang="zh-TW" altLang="en-US" sz="2000" b="1" dirty="0" smtClean="0"/>
              <a:t>非營利單</a:t>
            </a:r>
            <a:r>
              <a:rPr lang="zh-TW" altLang="en-US" sz="2000" b="1" dirty="0"/>
              <a:t>位</a:t>
            </a:r>
            <a:endParaRPr lang="en-US" altLang="zh-TW" sz="2000" b="1" dirty="0" smtClean="0"/>
          </a:p>
          <a:p>
            <a:pPr lvl="1"/>
            <a:r>
              <a:rPr lang="zh-TW" altLang="en-US" sz="2000" b="1" dirty="0" smtClean="0"/>
              <a:t>大專院校</a:t>
            </a:r>
            <a:endParaRPr lang="en-US" altLang="zh-TW" sz="2000" b="1" dirty="0" smtClean="0"/>
          </a:p>
          <a:p>
            <a:pPr lvl="1"/>
            <a:r>
              <a:rPr lang="zh-TW" altLang="en-US" sz="2000" b="1" dirty="0" smtClean="0"/>
              <a:t>高中</a:t>
            </a:r>
            <a:r>
              <a:rPr lang="zh-TW" altLang="en-US" sz="2000" b="1" dirty="0"/>
              <a:t>職</a:t>
            </a:r>
            <a:endParaRPr lang="en-US" altLang="zh-TW" sz="2000" b="1" dirty="0" smtClean="0"/>
          </a:p>
          <a:p>
            <a:pPr lvl="1"/>
            <a:r>
              <a:rPr lang="zh-TW" altLang="en-US" sz="2000" b="1" dirty="0" smtClean="0"/>
              <a:t>縣市</a:t>
            </a:r>
            <a:r>
              <a:rPr lang="zh-TW" altLang="en-US" sz="2000" b="1" dirty="0"/>
              <a:t>網路</a:t>
            </a:r>
            <a:r>
              <a:rPr lang="zh-TW" altLang="en-US" sz="2000" b="1" dirty="0" smtClean="0"/>
              <a:t>中心</a:t>
            </a:r>
            <a:endParaRPr lang="en-US" altLang="zh-TW" sz="2000" b="1" dirty="0" smtClean="0"/>
          </a:p>
          <a:p>
            <a:pPr lvl="2"/>
            <a:r>
              <a:rPr lang="zh-TW" altLang="en-US" sz="1600" b="1" dirty="0" smtClean="0"/>
              <a:t>縣市中小學</a:t>
            </a:r>
            <a:endParaRPr lang="en-US" altLang="zh-TW" sz="1600" b="1" dirty="0" smtClean="0"/>
          </a:p>
          <a:p>
            <a:pPr lvl="2"/>
            <a:endParaRPr lang="zh-TW" altLang="en-US" dirty="0">
              <a:latin typeface="Times New Roman" pitchFamily="18" charset="0"/>
              <a:ea typeface="標楷體" pitchFamily="65" charset="-120"/>
            </a:endParaRPr>
          </a:p>
        </p:txBody>
      </p:sp>
      <p:sp>
        <p:nvSpPr>
          <p:cNvPr id="21" name="內容版面配置區 3"/>
          <p:cNvSpPr txBox="1">
            <a:spLocks/>
          </p:cNvSpPr>
          <p:nvPr/>
        </p:nvSpPr>
        <p:spPr bwMode="gray">
          <a:xfrm>
            <a:off x="2130960" y="3941843"/>
            <a:ext cx="4724713" cy="4870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baseline="0">
                <a:solidFill>
                  <a:schemeClr val="tx1"/>
                </a:solidFill>
                <a:latin typeface="Times New Roman" pitchFamily="18" charset="0"/>
                <a:ea typeface="標楷體" pitchFamily="65" charset="-120"/>
                <a:cs typeface="+mn-cs"/>
              </a:defRPr>
            </a:lvl1pPr>
            <a:lvl2pPr marL="742950" indent="-285750" algn="l" rtl="0" eaLnBrk="0" fontAlgn="base" hangingPunct="0">
              <a:spcBef>
                <a:spcPct val="20000"/>
              </a:spcBef>
              <a:spcAft>
                <a:spcPct val="0"/>
              </a:spcAft>
              <a:buClr>
                <a:schemeClr val="tx2"/>
              </a:buClr>
              <a:buFont typeface="Arial" charset="0"/>
              <a:buChar char="–"/>
              <a:defRPr sz="2800" baseline="0">
                <a:solidFill>
                  <a:schemeClr val="tx1"/>
                </a:solidFill>
                <a:latin typeface="Times New Roman" pitchFamily="18" charset="0"/>
                <a:ea typeface="標楷體" pitchFamily="65" charset="-120"/>
              </a:defRPr>
            </a:lvl2pPr>
            <a:lvl3pPr marL="1143000" indent="-228600" algn="l" rtl="0" eaLnBrk="0" fontAlgn="base" hangingPunct="0">
              <a:spcBef>
                <a:spcPct val="20000"/>
              </a:spcBef>
              <a:spcAft>
                <a:spcPct val="0"/>
              </a:spcAft>
              <a:buClr>
                <a:schemeClr val="accent2"/>
              </a:buClr>
              <a:buChar char="•"/>
              <a:defRPr sz="2400" baseline="0">
                <a:solidFill>
                  <a:schemeClr val="tx1"/>
                </a:solidFill>
                <a:latin typeface="Times New Roman" pitchFamily="18" charset="0"/>
                <a:ea typeface="標楷體" pitchFamily="65" charset="-120"/>
              </a:defRPr>
            </a:lvl3pPr>
            <a:lvl4pPr marL="1600200" indent="-228600" algn="l" rtl="0" eaLnBrk="0" fontAlgn="base" hangingPunct="0">
              <a:spcBef>
                <a:spcPct val="20000"/>
              </a:spcBef>
              <a:spcAft>
                <a:spcPct val="0"/>
              </a:spcAft>
              <a:buClr>
                <a:schemeClr val="hlink"/>
              </a:buClr>
              <a:buFont typeface="Arial" charset="0"/>
              <a:buChar char="–"/>
              <a:defRPr sz="2000" baseline="0">
                <a:solidFill>
                  <a:schemeClr val="tx1"/>
                </a:solidFill>
                <a:latin typeface="Times New Roman" pitchFamily="18" charset="0"/>
                <a:ea typeface="標楷體" pitchFamily="65" charset="-120"/>
              </a:defRPr>
            </a:lvl4pPr>
            <a:lvl5pPr marL="2057400" indent="-228600" algn="l" rtl="0" eaLnBrk="0" fontAlgn="base" hangingPunct="0">
              <a:spcBef>
                <a:spcPct val="20000"/>
              </a:spcBef>
              <a:spcAft>
                <a:spcPct val="0"/>
              </a:spcAft>
              <a:buClr>
                <a:schemeClr val="accent1"/>
              </a:buClr>
              <a:buFont typeface="Arial" charset="0"/>
              <a:buChar char="»"/>
              <a:defRPr sz="2000" baseline="0">
                <a:solidFill>
                  <a:schemeClr val="tx1"/>
                </a:solidFill>
                <a:latin typeface="Times New Roman" pitchFamily="18" charset="0"/>
                <a:ea typeface="標楷體" pitchFamily="65" charset="-120"/>
              </a:defRPr>
            </a:lvl5pPr>
            <a:lvl6pPr marL="25146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chemeClr val="accent1"/>
              </a:buClr>
              <a:buFont typeface="Arial" pitchFamily="34" charset="0"/>
              <a:buChar char="»"/>
              <a:defRPr sz="2000">
                <a:solidFill>
                  <a:schemeClr val="tx1"/>
                </a:solidFill>
                <a:latin typeface="+mn-lt"/>
              </a:defRPr>
            </a:lvl9pPr>
          </a:lstStyle>
          <a:p>
            <a:pPr marL="457200" lvl="1" indent="0">
              <a:buFont typeface="Arial" charset="0"/>
              <a:buNone/>
            </a:pPr>
            <a:r>
              <a:rPr lang="zh-TW" altLang="en-US" sz="2000" kern="0" dirty="0" smtClean="0">
                <a:solidFill>
                  <a:srgbClr val="FF0000"/>
                </a:solidFill>
              </a:rPr>
              <a:t>全國超過</a:t>
            </a:r>
            <a:r>
              <a:rPr lang="en-US" altLang="zh-TW" sz="2000" kern="0" dirty="0" smtClean="0">
                <a:solidFill>
                  <a:srgbClr val="FF0000"/>
                </a:solidFill>
              </a:rPr>
              <a:t>300</a:t>
            </a:r>
            <a:r>
              <a:rPr lang="zh-TW" altLang="en-US" sz="2000" kern="0" dirty="0" smtClean="0">
                <a:solidFill>
                  <a:srgbClr val="FF0000"/>
                </a:solidFill>
              </a:rPr>
              <a:t>個單位支援漫遊服務</a:t>
            </a:r>
            <a:endParaRPr lang="en-US" altLang="zh-TW" sz="2000" kern="0" dirty="0" smtClean="0"/>
          </a:p>
          <a:p>
            <a:pPr lvl="2"/>
            <a:endParaRPr lang="zh-TW" altLang="en-US" kern="0" dirty="0"/>
          </a:p>
        </p:txBody>
      </p:sp>
    </p:spTree>
    <p:extLst>
      <p:ext uri="{BB962C8B-B14F-4D97-AF65-F5344CB8AC3E}">
        <p14:creationId xmlns:p14="http://schemas.microsoft.com/office/powerpoint/2010/main" val="386298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含有動畫的簡報投影片範例">
  <a:themeElements>
    <a:clrScheme name="含有動畫的簡報投影片範例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fontScheme name="含有動畫的簡報投影片範例">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含有動畫的簡報投影片範例 1">
        <a:dk1>
          <a:srgbClr val="000066"/>
        </a:dk1>
        <a:lt1>
          <a:srgbClr val="FFFFFF"/>
        </a:lt1>
        <a:dk2>
          <a:srgbClr val="425A8A"/>
        </a:dk2>
        <a:lt2>
          <a:srgbClr val="CACACA"/>
        </a:lt2>
        <a:accent1>
          <a:srgbClr val="D5CC9D"/>
        </a:accent1>
        <a:accent2>
          <a:srgbClr val="C4DA8C"/>
        </a:accent2>
        <a:accent3>
          <a:srgbClr val="FFFFFF"/>
        </a:accent3>
        <a:accent4>
          <a:srgbClr val="000056"/>
        </a:accent4>
        <a:accent5>
          <a:srgbClr val="E7E2CC"/>
        </a:accent5>
        <a:accent6>
          <a:srgbClr val="B1C57E"/>
        </a:accent6>
        <a:hlink>
          <a:srgbClr val="8DBFC3"/>
        </a:hlink>
        <a:folHlink>
          <a:srgbClr val="DBB093"/>
        </a:folHlink>
      </a:clrScheme>
      <a:clrMap bg1="lt1" tx1="dk1" bg2="lt2" tx2="dk2" accent1="accent1" accent2="accent2" accent3="accent3" accent4="accent4" accent5="accent5" accent6="accent6" hlink="hlink" folHlink="folHlink"/>
    </a:extraClrScheme>
    <a:extraClrScheme>
      <a:clrScheme name="含有動畫的簡報投影片範例 2">
        <a:dk1>
          <a:srgbClr val="000066"/>
        </a:dk1>
        <a:lt1>
          <a:srgbClr val="FFFFFF"/>
        </a:lt1>
        <a:dk2>
          <a:srgbClr val="50797C"/>
        </a:dk2>
        <a:lt2>
          <a:srgbClr val="CACACA"/>
        </a:lt2>
        <a:accent1>
          <a:srgbClr val="9CD6D3"/>
        </a:accent1>
        <a:accent2>
          <a:srgbClr val="82C3E4"/>
        </a:accent2>
        <a:accent3>
          <a:srgbClr val="FFFFFF"/>
        </a:accent3>
        <a:accent4>
          <a:srgbClr val="000056"/>
        </a:accent4>
        <a:accent5>
          <a:srgbClr val="CBE8E6"/>
        </a:accent5>
        <a:accent6>
          <a:srgbClr val="75B0CF"/>
        </a:accent6>
        <a:hlink>
          <a:srgbClr val="CDC483"/>
        </a:hlink>
        <a:folHlink>
          <a:srgbClr val="9B9CD3"/>
        </a:folHlink>
      </a:clrScheme>
      <a:clrMap bg1="lt1" tx1="dk1" bg2="lt2" tx2="dk2" accent1="accent1" accent2="accent2" accent3="accent3" accent4="accent4" accent5="accent5" accent6="accent6" hlink="hlink" folHlink="folHlink"/>
    </a:extraClrScheme>
    <a:extraClrScheme>
      <a:clrScheme name="含有動畫的簡報投影片範例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9960</TotalTime>
  <Words>562</Words>
  <Application>Microsoft Office PowerPoint</Application>
  <PresentationFormat>如螢幕大小 (4:3)</PresentationFormat>
  <Paragraphs>135</Paragraphs>
  <Slides>19</Slides>
  <Notes>9</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PMingLiU</vt:lpstr>
      <vt:lpstr>PMingLiU</vt:lpstr>
      <vt:lpstr>標楷體</vt:lpstr>
      <vt:lpstr>Arial</vt:lpstr>
      <vt:lpstr>Times New Roman</vt:lpstr>
      <vt:lpstr>含有動畫的簡報投影片範例</vt:lpstr>
      <vt:lpstr>TANet無線網路漫遊服務</vt:lpstr>
      <vt:lpstr>PowerPoint 簡報</vt:lpstr>
      <vt:lpstr>服務介紹</vt:lpstr>
      <vt:lpstr>服務介紹</vt:lpstr>
      <vt:lpstr>服務介紹</vt:lpstr>
      <vt:lpstr>服務介紹</vt:lpstr>
      <vt:lpstr>PowerPoint 簡報</vt:lpstr>
      <vt:lpstr>無線漫遊</vt:lpstr>
      <vt:lpstr>無線漫遊</vt:lpstr>
      <vt:lpstr>無線漫遊</vt:lpstr>
      <vt:lpstr>無線漫遊</vt:lpstr>
      <vt:lpstr>無線漫遊</vt:lpstr>
      <vt:lpstr>無線漫遊</vt:lpstr>
      <vt:lpstr>無線漫遊</vt:lpstr>
      <vt:lpstr>無線漫遊</vt:lpstr>
      <vt:lpstr>無線漫遊</vt:lpstr>
      <vt:lpstr>無線漫遊</vt:lpstr>
      <vt:lpstr>無線漫遊</vt:lpstr>
      <vt:lpstr>-- The End --</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TANet無線網路漫遊服務推廣活動</dc:title>
  <dc:creator>Administrator</dc:creator>
  <cp:lastModifiedBy>張雅嵐</cp:lastModifiedBy>
  <cp:revision>338</cp:revision>
  <cp:lastPrinted>2016-10-19T09:25:23Z</cp:lastPrinted>
  <dcterms:created xsi:type="dcterms:W3CDTF">2007-01-24T01:58:59Z</dcterms:created>
  <dcterms:modified xsi:type="dcterms:W3CDTF">2017-03-29T09:49:17Z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TC011368001028</vt:lpwstr>
  </property>
</Properties>
</file>